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59" r:id="rId7"/>
    <p:sldId id="263" r:id="rId8"/>
    <p:sldId id="260" r:id="rId9"/>
    <p:sldId id="261" r:id="rId10"/>
    <p:sldId id="262" r:id="rId11"/>
    <p:sldId id="265" r:id="rId12"/>
    <p:sldId id="372" r:id="rId13"/>
    <p:sldId id="367" r:id="rId14"/>
    <p:sldId id="369" r:id="rId15"/>
    <p:sldId id="373" r:id="rId16"/>
    <p:sldId id="375" r:id="rId17"/>
    <p:sldId id="374" r:id="rId18"/>
    <p:sldId id="26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DE"/>
    <a:srgbClr val="7BEBD8"/>
    <a:srgbClr val="8335E5"/>
    <a:srgbClr val="6B8DE1"/>
    <a:srgbClr val="6C92E1"/>
    <a:srgbClr val="6313DC"/>
    <a:srgbClr val="1E3ADA"/>
    <a:srgbClr val="030553"/>
    <a:srgbClr val="7D4BC9"/>
    <a:srgbClr val="162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2" autoAdjust="0"/>
  </p:normalViewPr>
  <p:slideViewPr>
    <p:cSldViewPr snapToGrid="0" showGuides="1">
      <p:cViewPr varScale="1">
        <p:scale>
          <a:sx n="76" d="100"/>
          <a:sy n="76" d="100"/>
        </p:scale>
        <p:origin x="36" y="48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Grafik</a:t>
            </a:r>
            <a:r>
              <a:rPr lang="en-US" baseline="0" dirty="0"/>
              <a:t> </a:t>
            </a:r>
            <a:r>
              <a:rPr lang="en-US" baseline="0" dirty="0" err="1"/>
              <a:t>Perkembangan</a:t>
            </a:r>
            <a:r>
              <a:rPr lang="en-US" baseline="0" dirty="0"/>
              <a:t> SDM Kasuwari</a:t>
            </a:r>
            <a:endParaRPr lang="en-ID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Catatan</c:v>
                </c:pt>
              </c:strCache>
            </c:strRef>
          </c:tx>
          <c:spPr>
            <a:solidFill>
              <a:srgbClr val="7BEAD8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BEAD8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2F-4C56-B09B-1A8350847F53}"/>
              </c:ext>
            </c:extLst>
          </c:dPt>
          <c:cat>
            <c:strRef>
              <c:f>Sheet1!$A$2:$A$5</c:f>
              <c:strCache>
                <c:ptCount val="4"/>
                <c:pt idx="0">
                  <c:v>IMTAQ</c:v>
                </c:pt>
                <c:pt idx="1">
                  <c:v>ILMU</c:v>
                </c:pt>
                <c:pt idx="2">
                  <c:v>SKILL</c:v>
                </c:pt>
                <c:pt idx="3">
                  <c:v>ETIKA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F-4C56-B09B-1A8350847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Persepsi</c:v>
                </c:pt>
              </c:strCache>
            </c:strRef>
          </c:tx>
          <c:spPr>
            <a:solidFill>
              <a:srgbClr val="6C92E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C92E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92F-4C56-B09B-1A8350847F53}"/>
              </c:ext>
            </c:extLst>
          </c:dPt>
          <c:cat>
            <c:strRef>
              <c:f>Sheet1!$A$2:$A$5</c:f>
              <c:strCache>
                <c:ptCount val="4"/>
                <c:pt idx="0">
                  <c:v>IMTAQ</c:v>
                </c:pt>
                <c:pt idx="1">
                  <c:v>ILMU</c:v>
                </c:pt>
                <c:pt idx="2">
                  <c:v>SKILL</c:v>
                </c:pt>
                <c:pt idx="3">
                  <c:v>ETIKA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2F-4C56-B09B-1A8350847F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Kinerja</c:v>
                </c:pt>
              </c:strCache>
            </c:strRef>
          </c:tx>
          <c:spPr>
            <a:solidFill>
              <a:srgbClr val="872DE5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IMTAQ</c:v>
                </c:pt>
                <c:pt idx="1">
                  <c:v>ILMU</c:v>
                </c:pt>
                <c:pt idx="2">
                  <c:v>SKILL</c:v>
                </c:pt>
                <c:pt idx="3">
                  <c:v>ETIKA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2F-4C56-B09B-1A8350847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395920"/>
        <c:axId val="363397488"/>
      </c:barChart>
      <c:catAx>
        <c:axId val="3633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971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63397488"/>
        <c:crosses val="autoZero"/>
        <c:auto val="1"/>
        <c:lblAlgn val="ctr"/>
        <c:lblOffset val="100"/>
        <c:noMultiLvlLbl val="0"/>
      </c:catAx>
      <c:valAx>
        <c:axId val="36339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39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7030A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F506F9-91AB-457B-A321-BA32DFC45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1BC67-B9B6-41AE-BB4E-51234F209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063D-436A-410C-A490-190D73BB5D3E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2BB79-F5ED-4C7F-A869-D9A323F2C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207CB-184F-4400-BBE4-E0B71DE06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996C-DF1E-45F4-80FD-86472FDB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8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BDD7-4F37-46AB-9A13-BF4D77EDD71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F48A-6110-47DA-8521-A1D1FFD22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0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24F0E-DEC4-4055-BBC2-60E713F4A9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4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29696-2BE8-442F-AE32-06B5202A78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7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29696-2BE8-442F-AE32-06B5202A78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0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9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0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0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7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6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1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7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24F0E-DEC4-4055-BBC2-60E713F4A9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2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BE28B89-23CB-4E2C-9090-24A7CDF75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7986" y="173174"/>
            <a:ext cx="11687253" cy="6145490"/>
            <a:chOff x="127986" y="173174"/>
            <a:chExt cx="11687253" cy="6145490"/>
          </a:xfrm>
        </p:grpSpPr>
        <p:sp useBgFill="1">
          <p:nvSpPr>
            <p:cNvPr id="10" name="Graphic 10">
              <a:extLst>
                <a:ext uri="{FF2B5EF4-FFF2-40B4-BE49-F238E27FC236}">
                  <a16:creationId xmlns:a16="http://schemas.microsoft.com/office/drawing/2014/main" id="{26535BF8-E789-4325-8C4F-264426E02116}"/>
                </a:ext>
              </a:extLst>
            </p:cNvPr>
            <p:cNvSpPr/>
            <p:nvPr/>
          </p:nvSpPr>
          <p:spPr>
            <a:xfrm rot="18900000" flipH="1">
              <a:off x="10799652" y="173174"/>
              <a:ext cx="1015587" cy="10155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1" name="Oval 10">
              <a:extLst>
                <a:ext uri="{FF2B5EF4-FFF2-40B4-BE49-F238E27FC236}">
                  <a16:creationId xmlns:a16="http://schemas.microsoft.com/office/drawing/2014/main" id="{B78DBD66-1754-4720-8E59-A61B23F58E27}"/>
                </a:ext>
              </a:extLst>
            </p:cNvPr>
            <p:cNvSpPr/>
            <p:nvPr/>
          </p:nvSpPr>
          <p:spPr>
            <a:xfrm rot="10800000" flipH="1">
              <a:off x="10187575" y="200771"/>
              <a:ext cx="175876" cy="175876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2" name="Oval 11">
              <a:extLst>
                <a:ext uri="{FF2B5EF4-FFF2-40B4-BE49-F238E27FC236}">
                  <a16:creationId xmlns:a16="http://schemas.microsoft.com/office/drawing/2014/main" id="{75D17540-387A-482A-B432-46A1EFB58756}"/>
                </a:ext>
              </a:extLst>
            </p:cNvPr>
            <p:cNvSpPr/>
            <p:nvPr/>
          </p:nvSpPr>
          <p:spPr>
            <a:xfrm rot="10800000" flipH="1">
              <a:off x="127986" y="6031517"/>
              <a:ext cx="287147" cy="287147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3" name="Oval 12">
              <a:extLst>
                <a:ext uri="{FF2B5EF4-FFF2-40B4-BE49-F238E27FC236}">
                  <a16:creationId xmlns:a16="http://schemas.microsoft.com/office/drawing/2014/main" id="{E29BA681-D191-4B3E-B7AD-D4DD1956C66B}"/>
                </a:ext>
              </a:extLst>
            </p:cNvPr>
            <p:cNvSpPr/>
            <p:nvPr/>
          </p:nvSpPr>
          <p:spPr>
            <a:xfrm rot="10800000" flipH="1">
              <a:off x="9714204" y="733387"/>
              <a:ext cx="348801" cy="34880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0E8379E-F532-476C-8A66-79F96DB2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252" y="544786"/>
            <a:ext cx="6400800" cy="1683971"/>
          </a:xfrm>
        </p:spPr>
        <p:txBody>
          <a:bodyPr anchor="b">
            <a:normAutofit/>
          </a:bodyPr>
          <a:lstStyle/>
          <a:p>
            <a:r>
              <a:rPr lang="en-US">
                <a:cs typeface="Segoe UI" panose="020B0502040204020203" pitchFamily="34" charset="0"/>
              </a:rPr>
              <a:t>Click to edit Master title style</a:t>
            </a:r>
            <a:endParaRPr lang="en-US" dirty="0">
              <a:cs typeface="Segoe UI" panose="020B0502040204020203" pitchFamily="34" charset="0"/>
            </a:endParaRPr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C1B7FDD6-4D3A-4AE1-B7D0-86DC45B0EA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574675"/>
            <a:ext cx="4022725" cy="186736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31A33AED-20A4-4373-814A-DA708A6CBE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925" y="2519163"/>
            <a:ext cx="4022725" cy="184304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0" name="Picture Placeholder 26">
            <a:extLst>
              <a:ext uri="{FF2B5EF4-FFF2-40B4-BE49-F238E27FC236}">
                <a16:creationId xmlns:a16="http://schemas.microsoft.com/office/drawing/2014/main" id="{912C8FB0-089E-45C8-820C-1DB37CF6ED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2925" y="4439331"/>
            <a:ext cx="4022725" cy="187933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7E06B4D-C658-4E45-A3F7-F9764B197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252" y="2409776"/>
            <a:ext cx="6400800" cy="3714837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buClr>
                <a:schemeClr val="accent6"/>
              </a:buClr>
              <a:defRPr/>
            </a:lvl1pPr>
          </a:lstStyle>
          <a:p>
            <a:pPr lvl="0">
              <a:lnSpc>
                <a:spcPct val="120000"/>
              </a:lnSpc>
              <a:buFont typeface="Aller" panose="020B0603020203020204" pitchFamily="34" charset="0"/>
              <a:buChar char="+"/>
            </a:pPr>
            <a:r>
              <a:rPr lang="en-US" sz="1800">
                <a:cs typeface="Segoe UI" panose="020B0502040204020203" pitchFamily="34" charset="0"/>
              </a:rPr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15A75550-8D38-4A9F-85E4-7A0AAC04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38B8FA61-4080-4FE6-A841-33EBEFFA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D100CF52-3E48-4F45-8364-508D4B71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9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Graphic 10">
            <a:extLst>
              <a:ext uri="{FF2B5EF4-FFF2-40B4-BE49-F238E27FC236}">
                <a16:creationId xmlns:a16="http://schemas.microsoft.com/office/drawing/2014/main" id="{700F5C96-E2D7-4D19-99B6-D56001B8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0891156" y="241085"/>
            <a:ext cx="925287" cy="925287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C3AFF211-012D-43E4-B59F-BAFA07FEE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734076" y="1394142"/>
            <a:ext cx="261660" cy="261660"/>
          </a:xfrm>
          <a:prstGeom prst="ellipse">
            <a:avLst/>
          </a:pr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25CA5D-5FF0-4FEA-A2FC-2239486D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66490"/>
            <a:ext cx="11238347" cy="1502704"/>
          </a:xfrm>
        </p:spPr>
        <p:txBody>
          <a:bodyPr anchor="ctr">
            <a:normAutofit/>
          </a:bodyPr>
          <a:lstStyle/>
          <a:p>
            <a:r>
              <a:rPr lang="en-US">
                <a:cs typeface="Segoe UI" panose="020B0502040204020203" pitchFamily="34" charset="0"/>
              </a:rPr>
              <a:t>Click to edit Master title style</a:t>
            </a:r>
            <a:endParaRPr lang="en-US" dirty="0"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76CE4-35AA-4B7D-B1D9-AFEC56F1F97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1" y="2286000"/>
            <a:ext cx="5435600" cy="40052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 baseline="0"/>
            </a:lvl1pPr>
            <a:lvl2pPr marL="457200" indent="0">
              <a:lnSpc>
                <a:spcPct val="100000"/>
              </a:lnSpc>
              <a:spcBef>
                <a:spcPts val="1000"/>
              </a:spcBef>
              <a:buNone/>
              <a:defRPr/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/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/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/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CA50A35E-7645-4F70-8ADA-229A6593E7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25" y="2286000"/>
            <a:ext cx="5435600" cy="4038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0190A104-68BF-4430-B596-8DF4AAFD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8CCC4275-F340-400B-8C07-11B2A7B2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C38366E-8B47-475F-9F64-91C075E2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00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DDE94BA-93DF-4A00-A48C-185D23B2F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0848" y="728905"/>
            <a:ext cx="5922952" cy="318427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Click to edit Master title style</a:t>
            </a:r>
            <a:endParaRPr lang="en-US" sz="54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DBB12C2-98A6-4E7C-8122-E2EE21BFC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967" y="4072044"/>
            <a:ext cx="5942079" cy="1495379"/>
          </a:xfrm>
        </p:spPr>
        <p:txBody>
          <a:bodyPr/>
          <a:lstStyle>
            <a:lvl1pPr marL="0" indent="0">
              <a:buClr>
                <a:schemeClr val="accent6"/>
              </a:buClr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Date Placeholder 10">
            <a:extLst>
              <a:ext uri="{FF2B5EF4-FFF2-40B4-BE49-F238E27FC236}">
                <a16:creationId xmlns:a16="http://schemas.microsoft.com/office/drawing/2014/main" id="{AC49D1E9-8FDA-48E9-88F2-80DF0F22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C4FC0EA3-7981-40EF-88D1-1AAF5E60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E6BA146E-DA8D-460D-962E-8D54A903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D93F340-CFEF-4E87-A7A5-E9177B914D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450" y="574675"/>
            <a:ext cx="4311650" cy="2820988"/>
          </a:xfrm>
          <a:custGeom>
            <a:avLst/>
            <a:gdLst>
              <a:gd name="connsiteX0" fmla="*/ 337233 w 4311650"/>
              <a:gd name="connsiteY0" fmla="*/ 0 h 2820988"/>
              <a:gd name="connsiteX1" fmla="*/ 1035594 w 4311650"/>
              <a:gd name="connsiteY1" fmla="*/ 0 h 2820988"/>
              <a:gd name="connsiteX2" fmla="*/ 1035443 w 4311650"/>
              <a:gd name="connsiteY2" fmla="*/ 749 h 2820988"/>
              <a:gd name="connsiteX3" fmla="*/ 1209844 w 4311650"/>
              <a:gd name="connsiteY3" fmla="*/ 175150 h 2820988"/>
              <a:gd name="connsiteX4" fmla="*/ 1384245 w 4311650"/>
              <a:gd name="connsiteY4" fmla="*/ 749 h 2820988"/>
              <a:gd name="connsiteX5" fmla="*/ 1384094 w 4311650"/>
              <a:gd name="connsiteY5" fmla="*/ 0 h 2820988"/>
              <a:gd name="connsiteX6" fmla="*/ 4311650 w 4311650"/>
              <a:gd name="connsiteY6" fmla="*/ 0 h 2820988"/>
              <a:gd name="connsiteX7" fmla="*/ 4311650 w 4311650"/>
              <a:gd name="connsiteY7" fmla="*/ 2820988 h 2820988"/>
              <a:gd name="connsiteX8" fmla="*/ 0 w 4311650"/>
              <a:gd name="connsiteY8" fmla="*/ 2820988 h 2820988"/>
              <a:gd name="connsiteX9" fmla="*/ 0 w 4311650"/>
              <a:gd name="connsiteY9" fmla="*/ 337233 h 2820988"/>
              <a:gd name="connsiteX10" fmla="*/ 100372 w 4311650"/>
              <a:gd name="connsiteY10" fmla="*/ 236861 h 2820988"/>
              <a:gd name="connsiteX11" fmla="*/ 328865 w 4311650"/>
              <a:gd name="connsiteY11" fmla="*/ 465355 h 2820988"/>
              <a:gd name="connsiteX12" fmla="*/ 459438 w 4311650"/>
              <a:gd name="connsiteY12" fmla="*/ 465355 h 2820988"/>
              <a:gd name="connsiteX13" fmla="*/ 459438 w 4311650"/>
              <a:gd name="connsiteY13" fmla="*/ 334783 h 2820988"/>
              <a:gd name="connsiteX14" fmla="*/ 230944 w 4311650"/>
              <a:gd name="connsiteY14" fmla="*/ 106289 h 282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11650" h="2820988">
                <a:moveTo>
                  <a:pt x="337233" y="0"/>
                </a:moveTo>
                <a:lnTo>
                  <a:pt x="1035594" y="0"/>
                </a:lnTo>
                <a:lnTo>
                  <a:pt x="1035443" y="749"/>
                </a:lnTo>
                <a:cubicBezTo>
                  <a:pt x="1035443" y="97068"/>
                  <a:pt x="1113525" y="175150"/>
                  <a:pt x="1209844" y="175150"/>
                </a:cubicBezTo>
                <a:cubicBezTo>
                  <a:pt x="1306163" y="175150"/>
                  <a:pt x="1384245" y="97068"/>
                  <a:pt x="1384245" y="749"/>
                </a:cubicBezTo>
                <a:lnTo>
                  <a:pt x="1384094" y="0"/>
                </a:lnTo>
                <a:lnTo>
                  <a:pt x="4311650" y="0"/>
                </a:lnTo>
                <a:lnTo>
                  <a:pt x="4311650" y="2820988"/>
                </a:lnTo>
                <a:lnTo>
                  <a:pt x="0" y="2820988"/>
                </a:lnTo>
                <a:lnTo>
                  <a:pt x="0" y="337233"/>
                </a:lnTo>
                <a:lnTo>
                  <a:pt x="100372" y="236861"/>
                </a:lnTo>
                <a:lnTo>
                  <a:pt x="328865" y="465355"/>
                </a:lnTo>
                <a:cubicBezTo>
                  <a:pt x="364921" y="501411"/>
                  <a:pt x="423382" y="501411"/>
                  <a:pt x="459438" y="465355"/>
                </a:cubicBezTo>
                <a:cubicBezTo>
                  <a:pt x="495494" y="429299"/>
                  <a:pt x="495498" y="370842"/>
                  <a:pt x="459438" y="334783"/>
                </a:cubicBezTo>
                <a:lnTo>
                  <a:pt x="230944" y="1062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CE34FBF6-A149-4B42-B3B9-271F169AFF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50" y="3487738"/>
            <a:ext cx="4311650" cy="2833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DB6B12-76FD-4280-86DE-B351366A1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5908" y="173174"/>
            <a:ext cx="1797787" cy="1668695"/>
            <a:chOff x="265908" y="173174"/>
            <a:chExt cx="1797787" cy="1668695"/>
          </a:xfrm>
        </p:grpSpPr>
        <p:sp useBgFill="1">
          <p:nvSpPr>
            <p:cNvPr id="21" name="Graphic 10">
              <a:extLst>
                <a:ext uri="{FF2B5EF4-FFF2-40B4-BE49-F238E27FC236}">
                  <a16:creationId xmlns:a16="http://schemas.microsoft.com/office/drawing/2014/main" id="{0DCFA73E-0BBC-4BDD-A0D3-396BC9C659B0}"/>
                </a:ext>
              </a:extLst>
            </p:cNvPr>
            <p:cNvSpPr/>
            <p:nvPr/>
          </p:nvSpPr>
          <p:spPr>
            <a:xfrm rot="2700000">
              <a:off x="272028" y="173174"/>
              <a:ext cx="1015587" cy="10155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CA1CA5DB-AEE4-4355-8599-F7BD50C85C79}"/>
                </a:ext>
              </a:extLst>
            </p:cNvPr>
            <p:cNvSpPr/>
            <p:nvPr/>
          </p:nvSpPr>
          <p:spPr>
            <a:xfrm rot="10800000">
              <a:off x="265908" y="1557961"/>
              <a:ext cx="283908" cy="283908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005B60E-16D1-4A97-8788-9718DAF6AA95}"/>
                </a:ext>
              </a:extLst>
            </p:cNvPr>
            <p:cNvSpPr/>
            <p:nvPr/>
          </p:nvSpPr>
          <p:spPr>
            <a:xfrm rot="10800000">
              <a:off x="1714894" y="401024"/>
              <a:ext cx="348801" cy="34880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088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93AFB7-EE11-42A5-A443-CEE87284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52" y="566127"/>
            <a:ext cx="10531448" cy="1386498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>
                <a:latin typeface="Aller" panose="020B0603020203020204" pitchFamily="34" charset="0"/>
                <a:cs typeface="Segoe UI" panose="020B0502040204020203" pitchFamily="34" charset="0"/>
              </a:rPr>
              <a:t>Click to edit Master title style</a:t>
            </a:r>
            <a:endParaRPr lang="en-US" dirty="0">
              <a:latin typeface="Aller" panose="020B0603020203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365C1B-8502-4C76-A183-977A61681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69500" y="206142"/>
            <a:ext cx="2102143" cy="1530997"/>
            <a:chOff x="9969500" y="206142"/>
            <a:chExt cx="2102143" cy="1530997"/>
          </a:xfrm>
        </p:grpSpPr>
        <p:sp useBgFill="1">
          <p:nvSpPr>
            <p:cNvPr id="8" name="Graphic 10">
              <a:extLst>
                <a:ext uri="{FF2B5EF4-FFF2-40B4-BE49-F238E27FC236}">
                  <a16:creationId xmlns:a16="http://schemas.microsoft.com/office/drawing/2014/main" id="{8B301D95-DC48-420E-A7BA-A8B0209F7CC6}"/>
                </a:ext>
              </a:extLst>
            </p:cNvPr>
            <p:cNvSpPr/>
            <p:nvPr/>
          </p:nvSpPr>
          <p:spPr>
            <a:xfrm rot="2700000">
              <a:off x="11146356" y="206142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9" name="Oval 8">
              <a:extLst>
                <a:ext uri="{FF2B5EF4-FFF2-40B4-BE49-F238E27FC236}">
                  <a16:creationId xmlns:a16="http://schemas.microsoft.com/office/drawing/2014/main" id="{4437A3E9-B343-4F63-8EB3-E20E196ADA6F}"/>
                </a:ext>
              </a:extLst>
            </p:cNvPr>
            <p:cNvSpPr/>
            <p:nvPr/>
          </p:nvSpPr>
          <p:spPr>
            <a:xfrm rot="10800000">
              <a:off x="10972800" y="1475479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0" name="Oval 9">
              <a:extLst>
                <a:ext uri="{FF2B5EF4-FFF2-40B4-BE49-F238E27FC236}">
                  <a16:creationId xmlns:a16="http://schemas.microsoft.com/office/drawing/2014/main" id="{1CE068AC-F212-42BF-A1F0-707A57D7DE65}"/>
                </a:ext>
              </a:extLst>
            </p:cNvPr>
            <p:cNvSpPr/>
            <p:nvPr/>
          </p:nvSpPr>
          <p:spPr>
            <a:xfrm rot="10800000">
              <a:off x="9969500" y="380388"/>
              <a:ext cx="642322" cy="642322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538589D-580E-49A3-9B5F-41A31152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AFEC8BE-6E4C-4E48-A75A-8F63DDB2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CE8A72A-AC7D-4CE3-9724-0A703AE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0B9E2-00B0-4447-A8A1-C344DC673C6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125" y="2362200"/>
            <a:ext cx="8639175" cy="33147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7391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A9F27B-681F-4AFD-B774-93B4D7E7C4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0"/>
            <a:ext cx="11106150" cy="6303588"/>
          </a:xfrm>
          <a:custGeom>
            <a:avLst/>
            <a:gdLst>
              <a:gd name="connsiteX0" fmla="*/ 0 w 11106150"/>
              <a:gd name="connsiteY0" fmla="*/ 0 h 6303588"/>
              <a:gd name="connsiteX1" fmla="*/ 11106150 w 11106150"/>
              <a:gd name="connsiteY1" fmla="*/ 0 h 6303588"/>
              <a:gd name="connsiteX2" fmla="*/ 11106150 w 11106150"/>
              <a:gd name="connsiteY2" fmla="*/ 5562639 h 6303588"/>
              <a:gd name="connsiteX3" fmla="*/ 11105955 w 11106150"/>
              <a:gd name="connsiteY3" fmla="*/ 5562599 h 6303588"/>
              <a:gd name="connsiteX4" fmla="*/ 10938762 w 11106150"/>
              <a:gd name="connsiteY4" fmla="*/ 5729792 h 6303588"/>
              <a:gd name="connsiteX5" fmla="*/ 11105955 w 11106150"/>
              <a:gd name="connsiteY5" fmla="*/ 5896985 h 6303588"/>
              <a:gd name="connsiteX6" fmla="*/ 11106150 w 11106150"/>
              <a:gd name="connsiteY6" fmla="*/ 5896946 h 6303588"/>
              <a:gd name="connsiteX7" fmla="*/ 11106150 w 11106150"/>
              <a:gd name="connsiteY7" fmla="*/ 6303588 h 6303588"/>
              <a:gd name="connsiteX8" fmla="*/ 0 w 11106150"/>
              <a:gd name="connsiteY8" fmla="*/ 6303588 h 6303588"/>
              <a:gd name="connsiteX9" fmla="*/ 0 w 11106150"/>
              <a:gd name="connsiteY9" fmla="*/ 1178324 h 6303588"/>
              <a:gd name="connsiteX10" fmla="*/ 195 w 11106150"/>
              <a:gd name="connsiteY10" fmla="*/ 1178130 h 6303588"/>
              <a:gd name="connsiteX11" fmla="*/ 194290 w 11106150"/>
              <a:gd name="connsiteY11" fmla="*/ 1372225 h 6303588"/>
              <a:gd name="connsiteX12" fmla="*/ 305205 w 11106150"/>
              <a:gd name="connsiteY12" fmla="*/ 1372225 h 6303588"/>
              <a:gd name="connsiteX13" fmla="*/ 305205 w 11106150"/>
              <a:gd name="connsiteY13" fmla="*/ 1261310 h 6303588"/>
              <a:gd name="connsiteX14" fmla="*/ 111110 w 11106150"/>
              <a:gd name="connsiteY14" fmla="*/ 1067214 h 6303588"/>
              <a:gd name="connsiteX15" fmla="*/ 305202 w 11106150"/>
              <a:gd name="connsiteY15" fmla="*/ 873123 h 6303588"/>
              <a:gd name="connsiteX16" fmla="*/ 305202 w 11106150"/>
              <a:gd name="connsiteY16" fmla="*/ 762207 h 6303588"/>
              <a:gd name="connsiteX17" fmla="*/ 194286 w 11106150"/>
              <a:gd name="connsiteY17" fmla="*/ 762207 h 6303588"/>
              <a:gd name="connsiteX18" fmla="*/ 191 w 11106150"/>
              <a:gd name="connsiteY18" fmla="*/ 956302 h 6303588"/>
              <a:gd name="connsiteX19" fmla="*/ 0 w 11106150"/>
              <a:gd name="connsiteY19" fmla="*/ 956111 h 63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06150" h="6303588">
                <a:moveTo>
                  <a:pt x="0" y="0"/>
                </a:moveTo>
                <a:lnTo>
                  <a:pt x="11106150" y="0"/>
                </a:lnTo>
                <a:lnTo>
                  <a:pt x="11106150" y="5562639"/>
                </a:lnTo>
                <a:lnTo>
                  <a:pt x="11105955" y="5562599"/>
                </a:lnTo>
                <a:cubicBezTo>
                  <a:pt x="11013617" y="5562599"/>
                  <a:pt x="10938762" y="5637454"/>
                  <a:pt x="10938762" y="5729792"/>
                </a:cubicBezTo>
                <a:cubicBezTo>
                  <a:pt x="10938762" y="5822130"/>
                  <a:pt x="11013617" y="5896985"/>
                  <a:pt x="11105955" y="5896985"/>
                </a:cubicBezTo>
                <a:lnTo>
                  <a:pt x="11106150" y="5896946"/>
                </a:lnTo>
                <a:lnTo>
                  <a:pt x="11106150" y="6303588"/>
                </a:lnTo>
                <a:lnTo>
                  <a:pt x="0" y="6303588"/>
                </a:lnTo>
                <a:lnTo>
                  <a:pt x="0" y="1178324"/>
                </a:lnTo>
                <a:lnTo>
                  <a:pt x="195" y="1178130"/>
                </a:lnTo>
                <a:lnTo>
                  <a:pt x="194290" y="1372225"/>
                </a:lnTo>
                <a:cubicBezTo>
                  <a:pt x="224917" y="1402853"/>
                  <a:pt x="274577" y="1402853"/>
                  <a:pt x="305205" y="1372225"/>
                </a:cubicBezTo>
                <a:cubicBezTo>
                  <a:pt x="335833" y="1341597"/>
                  <a:pt x="335836" y="1291941"/>
                  <a:pt x="305205" y="1261310"/>
                </a:cubicBezTo>
                <a:lnTo>
                  <a:pt x="111110" y="1067214"/>
                </a:lnTo>
                <a:lnTo>
                  <a:pt x="305202" y="873123"/>
                </a:lnTo>
                <a:cubicBezTo>
                  <a:pt x="335830" y="842495"/>
                  <a:pt x="335833" y="792838"/>
                  <a:pt x="305202" y="762207"/>
                </a:cubicBezTo>
                <a:cubicBezTo>
                  <a:pt x="274574" y="731580"/>
                  <a:pt x="224914" y="731580"/>
                  <a:pt x="194286" y="762207"/>
                </a:cubicBezTo>
                <a:lnTo>
                  <a:pt x="191" y="956302"/>
                </a:lnTo>
                <a:lnTo>
                  <a:pt x="0" y="9561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F2BD1-012F-4FC1-8150-5ABFB71D8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675" y="1188084"/>
            <a:ext cx="4886325" cy="3353435"/>
          </a:xfrm>
        </p:spPr>
        <p:txBody>
          <a:bodyPr anchor="t"/>
          <a:lstStyle>
            <a:lvl1pPr>
              <a:lnSpc>
                <a:spcPct val="110000"/>
              </a:lnSpc>
              <a:spcBef>
                <a:spcPts val="1000"/>
              </a:spcBef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A5CDEBD-7143-4A5E-8992-1CC22CCB7D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9675" y="4744720"/>
            <a:ext cx="4886325" cy="80264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310B848-1DD7-4FAE-9A29-A903AB28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C4EABCE6-B9A0-4478-8470-10FE3275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7BC00746-548B-44E3-BCF4-D999C038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47AB42-9344-4388-8186-987D011AC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72" y="635870"/>
            <a:ext cx="11704301" cy="5261115"/>
            <a:chOff x="111772" y="635870"/>
            <a:chExt cx="11704301" cy="52611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AF670C5B-6404-41AC-9E4B-7079704AD98F}"/>
                </a:ext>
              </a:extLst>
            </p:cNvPr>
            <p:cNvSpPr/>
            <p:nvPr/>
          </p:nvSpPr>
          <p:spPr>
            <a:xfrm rot="2700000">
              <a:off x="111772" y="635870"/>
              <a:ext cx="862695" cy="862695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Oval 19">
              <a:extLst>
                <a:ext uri="{FF2B5EF4-FFF2-40B4-BE49-F238E27FC236}">
                  <a16:creationId xmlns:a16="http://schemas.microsoft.com/office/drawing/2014/main" id="{06EEC11D-FD72-4E2C-9BE7-0ADDCC1FCDA0}"/>
                </a:ext>
              </a:extLst>
            </p:cNvPr>
            <p:cNvSpPr/>
            <p:nvPr/>
          </p:nvSpPr>
          <p:spPr>
            <a:xfrm rot="10800000">
              <a:off x="11481688" y="5562600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756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036C-9E7C-4FFC-99FA-414B61E345DD}" type="datetimeFigureOut">
              <a:rPr lang="en-US" smtClean="0"/>
              <a:t>6/16/2023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slide 1</a:t>
            </a:r>
          </a:p>
        </p:txBody>
      </p:sp>
      <p:grpSp>
        <p:nvGrpSpPr>
          <p:cNvPr id="21" name="Group 20" descr="This image is a logo that reads &quot;24.&quot; ">
            <a:extLst>
              <a:ext uri="{FF2B5EF4-FFF2-40B4-BE49-F238E27FC236}">
                <a16:creationId xmlns:a16="http://schemas.microsoft.com/office/drawing/2014/main" id="{FBE0CB24-B318-4A75-829C-F2AFFC048326}"/>
              </a:ext>
            </a:extLst>
          </p:cNvPr>
          <p:cNvGrpSpPr/>
          <p:nvPr/>
        </p:nvGrpSpPr>
        <p:grpSpPr>
          <a:xfrm>
            <a:off x="695930" y="587345"/>
            <a:ext cx="530996" cy="530996"/>
            <a:chOff x="1116392" y="531685"/>
            <a:chExt cx="530996" cy="53099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6FFCD8A-D531-4D2A-AABF-370BF35DF0FD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1B387A-E007-4189-8E98-2F8E5B7C9511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25" name="Freeform 11">
                <a:hlinkClick r:id="rId3"/>
                <a:extLst>
                  <a:ext uri="{FF2B5EF4-FFF2-40B4-BE49-F238E27FC236}">
                    <a16:creationId xmlns:a16="http://schemas.microsoft.com/office/drawing/2014/main" id="{CA3FECAC-E569-460A-8F81-CECE58A61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7CB7D654-7384-4C22-9BEF-3BF3A78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6" name="Group 55" descr="This image is an icon of three connected human figures. ">
            <a:extLst>
              <a:ext uri="{FF2B5EF4-FFF2-40B4-BE49-F238E27FC236}">
                <a16:creationId xmlns:a16="http://schemas.microsoft.com/office/drawing/2014/main" id="{E56C5C06-BE0B-4D3E-8B77-1A2F0B930590}"/>
              </a:ext>
            </a:extLst>
          </p:cNvPr>
          <p:cNvGrpSpPr/>
          <p:nvPr/>
        </p:nvGrpSpPr>
        <p:grpSpPr>
          <a:xfrm>
            <a:off x="791651" y="2731292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D07CC084-C9D4-47CF-9EAD-4A7517F9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CCAAF87D-704F-4EAD-856F-6E1E38EF6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1CD5CE15-C404-4DA1-AC79-7FCD7E38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B3EDC5DA-BD5A-4D94-9EF8-995AD67F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F9DCB288-7675-41B6-9E88-9068BFDC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9ABAA1E3-5A43-4715-8E36-58674814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EA6EC370-AE96-4357-86E0-93B6C20D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5368DFC5-02C5-4946-A452-2652C5D1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8580222D-9DD6-41E9-912C-179A6E10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733191" y="3512329"/>
            <a:ext cx="571897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 PLAN</a:t>
            </a:r>
          </a:p>
          <a:p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JUN-AUG 2023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733192" y="5358396"/>
            <a:ext cx="353619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LANGKAH-LANGKAH STRATEGIS MENGHADAPI KONDISI KRITIS </a:t>
            </a:r>
          </a:p>
          <a:p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PADA  KOPERASI JASA LKMS JASUWARI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504344-8563-476C-9EF9-4200B272F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F00274-58B0-4B5F-A440-AEB4BC1D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66490"/>
            <a:ext cx="11238347" cy="150270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PENGHIMPUNAN DANA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D1A5DC-1100-480C-87E4-0AFD1C3CED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" y="2286000"/>
            <a:ext cx="5435600" cy="400526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KANVASING KE PASAR-PASAR TRADISIONAL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JEMPUT BOLA KE SEKOLAH-SEKOLAH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KOLABORASI DENGAN YAYASAN-YAYASAN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MENGUNJUNGI KELOMPOK DAN KOMUNITAS KEAGAMAAN</a:t>
            </a:r>
          </a:p>
        </p:txBody>
      </p:sp>
      <p:pic>
        <p:nvPicPr>
          <p:cNvPr id="20" name="Picture Placeholder 19" descr="Close Up of a chess board">
            <a:extLst>
              <a:ext uri="{FF2B5EF4-FFF2-40B4-BE49-F238E27FC236}">
                <a16:creationId xmlns:a16="http://schemas.microsoft.com/office/drawing/2014/main" id="{0BB4AD80-C4C9-48DF-AEB9-18EC3A7926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5286" r="5286"/>
          <a:stretch/>
        </p:blipFill>
        <p:spPr>
          <a:xfrm>
            <a:off x="6207125" y="2286000"/>
            <a:ext cx="5435600" cy="4038600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6D38BCC-7EC3-40A8-BEB0-9776AA47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1DA6959-13CE-4DC3-99FD-86C2A5F8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A6642A3-9BB0-4B52-BD06-47FF8A2F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10</a:t>
            </a:fld>
            <a:endParaRPr lang="en-US" dirty="0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918C23BF-2500-45DF-A596-0FF5E464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474676" y="5428705"/>
            <a:ext cx="425081" cy="425081"/>
          </a:xfrm>
          <a:prstGeom prst="ellipse">
            <a:avLst/>
          </a:pr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6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CF6D46-0668-4D53-8C59-F859F6E2F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0848" y="728905"/>
            <a:ext cx="5922952" cy="3184274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SASARAN PEMBIAYAAN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F5360D4-1E3B-45FC-B68E-C78D7F379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967" y="4072044"/>
            <a:ext cx="5942079" cy="149537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PEDAGANG PASAR TRADISIONAL</a:t>
            </a:r>
          </a:p>
          <a:p>
            <a:pPr marL="457200" indent="-457200">
              <a:buFontTx/>
              <a:buChar char="-"/>
            </a:pPr>
            <a:r>
              <a:rPr lang="en-US" dirty="0"/>
              <a:t>PEGAWAI DAN KARYAWAN</a:t>
            </a:r>
          </a:p>
        </p:txBody>
      </p:sp>
      <p:pic>
        <p:nvPicPr>
          <p:cNvPr id="24" name="Picture Placeholder 23" descr="x and o game">
            <a:extLst>
              <a:ext uri="{FF2B5EF4-FFF2-40B4-BE49-F238E27FC236}">
                <a16:creationId xmlns:a16="http://schemas.microsoft.com/office/drawing/2014/main" id="{AE28B949-DD41-4FAB-9BFD-9B1865AB8C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6382" b="6382"/>
          <a:stretch/>
        </p:blipFill>
        <p:spPr>
          <a:xfrm>
            <a:off x="679450" y="574675"/>
            <a:ext cx="4311650" cy="2820988"/>
          </a:xfrm>
        </p:spPr>
      </p:pic>
      <p:pic>
        <p:nvPicPr>
          <p:cNvPr id="25" name="Picture Placeholder 24" descr="Two people talking at a notice board">
            <a:extLst>
              <a:ext uri="{FF2B5EF4-FFF2-40B4-BE49-F238E27FC236}">
                <a16:creationId xmlns:a16="http://schemas.microsoft.com/office/drawing/2014/main" id="{D9EE4828-B1AC-4232-BEC3-CBCA0DD3D2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709" b="709"/>
          <a:stretch/>
        </p:blipFill>
        <p:spPr>
          <a:xfrm>
            <a:off x="679450" y="3487738"/>
            <a:ext cx="4311650" cy="2833687"/>
          </a:xfr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78A1077-0C8F-4D90-8616-EE28EC3E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90567F7-E12B-4F4E-B800-9D143562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994D78-37C2-41B7-B7DD-EF7ED34B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4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9B8CA1-F36B-4A0B-9400-A61E616A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52" y="566127"/>
            <a:ext cx="10531448" cy="1386498"/>
          </a:xfrm>
        </p:spPr>
        <p:txBody>
          <a:bodyPr/>
          <a:lstStyle/>
          <a:p>
            <a:r>
              <a:rPr lang="en-US" dirty="0"/>
              <a:t>PROMOSI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3614-5D58-4100-9703-F52E039D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9910-03DE-467B-9053-38FCC9DD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A579-8B26-495C-99C8-E8E46DD5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B6579B38-AD36-4E5D-9F0D-CB6A396E17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8626770"/>
              </p:ext>
            </p:extLst>
          </p:nvPr>
        </p:nvGraphicFramePr>
        <p:xfrm>
          <a:off x="1762125" y="2362200"/>
          <a:ext cx="8663075" cy="331089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32615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1732615">
                  <a:extLst>
                    <a:ext uri="{9D8B030D-6E8A-4147-A177-3AD203B41FA5}">
                      <a16:colId xmlns:a16="http://schemas.microsoft.com/office/drawing/2014/main" val="2446386500"/>
                    </a:ext>
                  </a:extLst>
                </a:gridCol>
                <a:gridCol w="1732615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  <a:gridCol w="1732615">
                  <a:extLst>
                    <a:ext uri="{9D8B030D-6E8A-4147-A177-3AD203B41FA5}">
                      <a16:colId xmlns:a16="http://schemas.microsoft.com/office/drawing/2014/main" val="1854486728"/>
                    </a:ext>
                  </a:extLst>
                </a:gridCol>
                <a:gridCol w="1732615">
                  <a:extLst>
                    <a:ext uri="{9D8B030D-6E8A-4147-A177-3AD203B41FA5}">
                      <a16:colId xmlns:a16="http://schemas.microsoft.com/office/drawing/2014/main" val="1808496511"/>
                    </a:ext>
                  </a:extLst>
                </a:gridCol>
              </a:tblGrid>
              <a:tr h="66217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+mj-lt"/>
                        </a:rPr>
                        <a:t>JUNI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+mj-lt"/>
                        </a:rPr>
                        <a:t>JULI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+mj-lt"/>
                        </a:rPr>
                        <a:t>AGUSTUS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+mj-lt"/>
                        </a:rPr>
                        <a:t>SEPTEMBER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sz="1800" dirty="0"/>
                        <a:t>IKLAN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sz="1800" dirty="0"/>
                        <a:t>MEDSOS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315634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sz="1800" dirty="0"/>
                        <a:t>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311043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r>
                        <a:rPr lang="en-US" sz="1800" dirty="0"/>
                        <a:t>PERSONAL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73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42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264A13-2CF6-4653-9A8E-AE29B6F25F8E}"/>
              </a:ext>
            </a:extLst>
          </p:cNvPr>
          <p:cNvSpPr txBox="1"/>
          <p:nvPr/>
        </p:nvSpPr>
        <p:spPr>
          <a:xfrm>
            <a:off x="723899" y="457291"/>
            <a:ext cx="8052707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TARGET CAPAIAN PEMBIAYAAN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6D12FB3-2E0E-4392-B30A-8FABD559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700" y="1794009"/>
            <a:ext cx="12204700" cy="2514602"/>
            <a:chOff x="-12700" y="2162907"/>
            <a:chExt cx="12204700" cy="2514602"/>
          </a:xfrm>
        </p:grpSpPr>
        <p:pic>
          <p:nvPicPr>
            <p:cNvPr id="2" name="Picture 1" descr="A group of people sitting at a desk&#10;">
              <a:extLst>
                <a:ext uri="{FF2B5EF4-FFF2-40B4-BE49-F238E27FC236}">
                  <a16:creationId xmlns:a16="http://schemas.microsoft.com/office/drawing/2014/main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Rectangle 2" descr="This is an image of a desk with laptop computers and people working.">
              <a:extLst>
                <a:ext uri="{FF2B5EF4-FFF2-40B4-BE49-F238E27FC236}">
                  <a16:creationId xmlns:a16="http://schemas.microsoft.com/office/drawing/2014/main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CFBA714-94A9-4CEA-9D73-2E90A898B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02C732-8960-4820-B185-F087E030DAAA}"/>
                </a:ext>
              </a:extLst>
            </p:cNvPr>
            <p:cNvSpPr txBox="1"/>
            <p:nvPr/>
          </p:nvSpPr>
          <p:spPr>
            <a:xfrm>
              <a:off x="1222492" y="3189004"/>
              <a:ext cx="69249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20%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02FFA3-53E3-4FFD-922C-CCB9EFEA5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C8C601-FB40-4573-87B3-B1126A610542}"/>
                </a:ext>
              </a:extLst>
            </p:cNvPr>
            <p:cNvSpPr txBox="1"/>
            <p:nvPr/>
          </p:nvSpPr>
          <p:spPr>
            <a:xfrm>
              <a:off x="4214743" y="3189005"/>
              <a:ext cx="69249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40%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3F2913C-4436-40AC-9048-54405BD23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436978-7B84-4F27-8A32-574050B29AD0}"/>
                </a:ext>
              </a:extLst>
            </p:cNvPr>
            <p:cNvSpPr txBox="1"/>
            <p:nvPr/>
          </p:nvSpPr>
          <p:spPr>
            <a:xfrm>
              <a:off x="7228099" y="3189005"/>
              <a:ext cx="69249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60%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E89B9B-4C47-402B-9C75-47765E1F7593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2C4BAC1-CFE0-4BB6-AB1E-3D97B9D3C37C}"/>
                  </a:ext>
                </a:extLst>
              </p:cNvPr>
              <p:cNvGrpSpPr/>
              <p:nvPr/>
            </p:nvGrpSpPr>
            <p:grpSpPr>
              <a:xfrm>
                <a:off x="7168469" y="2677815"/>
                <a:ext cx="1431828" cy="1456895"/>
                <a:chOff x="7168469" y="2677815"/>
                <a:chExt cx="1431828" cy="1456895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EBF013-87F7-4305-9CC9-737BE16F0D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8" cy="1431826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2CC348C5-CD52-4041-A9DC-8F47C9D04352}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7" cy="1431826"/>
                </a:xfrm>
                <a:prstGeom prst="arc">
                  <a:avLst>
                    <a:gd name="adj1" fmla="val 16200000"/>
                    <a:gd name="adj2" fmla="val 17724961"/>
                  </a:avLst>
                </a:prstGeom>
                <a:ln w="38100">
                  <a:gradFill>
                    <a:gsLst>
                      <a:gs pos="0">
                        <a:srgbClr val="7BEBD8"/>
                      </a:gs>
                      <a:gs pos="8000">
                        <a:srgbClr val="6B8DE1"/>
                      </a:gs>
                      <a:gs pos="100000">
                        <a:srgbClr val="8335E5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83CA45F-7535-4D5F-A010-B7B38ED57BC7}"/>
                    </a:ext>
                  </a:extLst>
                </p:cNvPr>
                <p:cNvSpPr/>
                <p:nvPr/>
              </p:nvSpPr>
              <p:spPr>
                <a:xfrm>
                  <a:off x="8095353" y="2677815"/>
                  <a:ext cx="239688" cy="239687"/>
                </a:xfrm>
                <a:prstGeom prst="ellipse">
                  <a:avLst/>
                </a:prstGeom>
                <a:solidFill>
                  <a:srgbClr val="8335E5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3FCBFAE-6E88-440A-ACEC-41E289885112}"/>
                    </a:ext>
                  </a:extLst>
                </p:cNvPr>
                <p:cNvSpPr/>
                <p:nvPr/>
              </p:nvSpPr>
              <p:spPr>
                <a:xfrm>
                  <a:off x="8139961" y="2722422"/>
                  <a:ext cx="150473" cy="150473"/>
                </a:xfrm>
                <a:prstGeom prst="ellipse">
                  <a:avLst/>
                </a:prstGeom>
                <a:solidFill>
                  <a:srgbClr val="8335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F4B3FC-E555-4F37-BC12-4940EF773A7E}"/>
                  </a:ext>
                </a:extLst>
              </p:cNvPr>
              <p:cNvSpPr txBox="1"/>
              <p:nvPr/>
            </p:nvSpPr>
            <p:spPr>
              <a:xfrm>
                <a:off x="7538135" y="3160041"/>
                <a:ext cx="6924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+mj-lt"/>
                  </a:rPr>
                  <a:t>80%</a:t>
                </a:r>
              </a:p>
            </p:txBody>
          </p:sp>
        </p:grp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929E06-4AB9-4598-A963-82CCC18A3FF2}"/>
              </a:ext>
            </a:extLst>
          </p:cNvPr>
          <p:cNvSpPr txBox="1"/>
          <p:nvPr/>
        </p:nvSpPr>
        <p:spPr>
          <a:xfrm>
            <a:off x="1359548" y="4841786"/>
            <a:ext cx="4183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58B9C9-A63C-4AE4-8EB4-544F3A70C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29338" y="5277685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241881" y="5454662"/>
            <a:ext cx="265372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POSISI BERJALAN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0754C1-4097-4CDA-B3CB-7304331CBBB9}"/>
              </a:ext>
            </a:extLst>
          </p:cNvPr>
          <p:cNvSpPr txBox="1"/>
          <p:nvPr/>
        </p:nvSpPr>
        <p:spPr>
          <a:xfrm>
            <a:off x="4298099" y="4841787"/>
            <a:ext cx="5257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JUNI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30765C-622F-4015-90C6-297DE00B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21589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3234132" y="5454663"/>
            <a:ext cx="265372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NAIK 20%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005B0B-E5FC-472B-962B-C2258039F3B2}"/>
              </a:ext>
            </a:extLst>
          </p:cNvPr>
          <p:cNvSpPr txBox="1"/>
          <p:nvPr/>
        </p:nvSpPr>
        <p:spPr>
          <a:xfrm>
            <a:off x="7343515" y="4841787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JULI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81AB32-AC63-443B-8ADA-AAB7C9723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34945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BA86B7F-9A89-4AB5-BADE-64D7C6E5C868}"/>
              </a:ext>
            </a:extLst>
          </p:cNvPr>
          <p:cNvSpPr txBox="1">
            <a:spLocks/>
          </p:cNvSpPr>
          <p:nvPr/>
        </p:nvSpPr>
        <p:spPr>
          <a:xfrm>
            <a:off x="6247488" y="5454663"/>
            <a:ext cx="265372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NAIK 20%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6FBDF-4663-4A5D-A2B3-B90DCEBBA233}"/>
              </a:ext>
            </a:extLst>
          </p:cNvPr>
          <p:cNvSpPr txBox="1"/>
          <p:nvPr/>
        </p:nvSpPr>
        <p:spPr>
          <a:xfrm>
            <a:off x="9845961" y="4841787"/>
            <a:ext cx="14834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AGUSTUS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F561C8-B2FA-4D2D-9122-39870DF54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48300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B976B3E-89DE-4833-94D4-23A4F14582CA}"/>
              </a:ext>
            </a:extLst>
          </p:cNvPr>
          <p:cNvSpPr txBox="1">
            <a:spLocks/>
          </p:cNvSpPr>
          <p:nvPr/>
        </p:nvSpPr>
        <p:spPr>
          <a:xfrm>
            <a:off x="9260843" y="5454663"/>
            <a:ext cx="265372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NAIK 20%</a:t>
            </a:r>
          </a:p>
        </p:txBody>
      </p:sp>
    </p:spTree>
    <p:extLst>
      <p:ext uri="{BB962C8B-B14F-4D97-AF65-F5344CB8AC3E}">
        <p14:creationId xmlns:p14="http://schemas.microsoft.com/office/powerpoint/2010/main" val="212773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Close up of white chess pieces">
            <a:extLst>
              <a:ext uri="{FF2B5EF4-FFF2-40B4-BE49-F238E27FC236}">
                <a16:creationId xmlns:a16="http://schemas.microsoft.com/office/drawing/2014/main" id="{98A4E127-620B-4BE3-A60C-F4C11B911E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429" b="7429"/>
          <a:stretch/>
        </p:blipFill>
        <p:spPr>
          <a:xfrm>
            <a:off x="542925" y="0"/>
            <a:ext cx="11106150" cy="6303588"/>
          </a:xfr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C4B94690-44FD-40A0-BE39-76970D06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1188084"/>
            <a:ext cx="4886325" cy="3353435"/>
          </a:xfrm>
        </p:spPr>
        <p:txBody>
          <a:bodyPr>
            <a:normAutofit/>
          </a:bodyPr>
          <a:lstStyle/>
          <a:p>
            <a:r>
              <a:rPr lang="en-US" dirty="0"/>
              <a:t>The way to get started is to quit talking and begin doing.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4275CF4-52B5-4C75-80B8-B7B904A28E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9675" y="4744720"/>
            <a:ext cx="4886325" cy="802640"/>
          </a:xfrm>
        </p:spPr>
        <p:txBody>
          <a:bodyPr/>
          <a:lstStyle/>
          <a:p>
            <a:r>
              <a:rPr lang="en-US" dirty="0"/>
              <a:t>Walt Disney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41B8265F-0335-46B8-85FE-5DC71808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BA360C0-316D-4AA4-BD9B-08EC4999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01D7E41-2095-436E-9D1D-D70C312D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0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97" hidden="1">
            <a:extLst>
              <a:ext uri="{FF2B5EF4-FFF2-40B4-BE49-F238E27FC236}">
                <a16:creationId xmlns:a16="http://schemas.microsoft.com/office/drawing/2014/main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8111457-D9DC-4BEB-BBB9-82FD4783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726781" y="273553"/>
            <a:ext cx="3324821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Meet The Team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F0350B-A0DF-49BC-B925-C3FFA8BF02C7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TIM PENGAWAS &amp; PEMANTAU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94E089-025A-4C69-B940-7F951870B5E4}"/>
              </a:ext>
            </a:extLst>
          </p:cNvPr>
          <p:cNvSpPr txBox="1"/>
          <p:nvPr/>
        </p:nvSpPr>
        <p:spPr>
          <a:xfrm>
            <a:off x="726781" y="1608218"/>
            <a:ext cx="288373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</a:rPr>
              <a:t>TUPOKSI TIM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A424134-52BB-4183-A9FC-3CBBA75DCD28}"/>
              </a:ext>
            </a:extLst>
          </p:cNvPr>
          <p:cNvSpPr txBox="1"/>
          <p:nvPr/>
        </p:nvSpPr>
        <p:spPr>
          <a:xfrm>
            <a:off x="726781" y="2245249"/>
            <a:ext cx="3499537" cy="3200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i="0" dirty="0"/>
              <a:t>Tim </a:t>
            </a:r>
            <a:r>
              <a:rPr lang="en-US" i="0" dirty="0" err="1"/>
              <a:t>akan</a:t>
            </a:r>
            <a:r>
              <a:rPr lang="en-US" i="0" dirty="0"/>
              <a:t> </a:t>
            </a:r>
            <a:r>
              <a:rPr lang="en-US" i="0" dirty="0" err="1"/>
              <a:t>menginisiasi</a:t>
            </a:r>
            <a:r>
              <a:rPr lang="en-US" i="0" dirty="0"/>
              <a:t> </a:t>
            </a:r>
            <a:r>
              <a:rPr lang="en-US" i="0" dirty="0" err="1"/>
              <a:t>berbagai</a:t>
            </a:r>
            <a:r>
              <a:rPr lang="en-US" i="0" dirty="0"/>
              <a:t> </a:t>
            </a:r>
            <a:r>
              <a:rPr lang="en-US" i="0" dirty="0" err="1"/>
              <a:t>terobosan</a:t>
            </a:r>
            <a:r>
              <a:rPr lang="en-US" i="0" dirty="0"/>
              <a:t> dalam menyelesaikan </a:t>
            </a:r>
            <a:r>
              <a:rPr lang="en-US" i="0" dirty="0" err="1"/>
              <a:t>berbagai</a:t>
            </a:r>
            <a:r>
              <a:rPr lang="en-US" i="0" dirty="0"/>
              <a:t> </a:t>
            </a:r>
            <a:r>
              <a:rPr lang="en-US" i="0" dirty="0" err="1"/>
              <a:t>permasalahan</a:t>
            </a:r>
            <a:r>
              <a:rPr lang="en-US" i="0" dirty="0"/>
              <a:t> yang </a:t>
            </a:r>
            <a:r>
              <a:rPr lang="en-US" i="0" dirty="0" err="1"/>
              <a:t>dihadapi</a:t>
            </a:r>
            <a:r>
              <a:rPr lang="en-US" i="0" dirty="0"/>
              <a:t> oleh Koperasi LKMS Kasuwari </a:t>
            </a:r>
          </a:p>
          <a:p>
            <a:endParaRPr lang="en-US" i="0" dirty="0"/>
          </a:p>
          <a:p>
            <a:r>
              <a:rPr lang="en-US" i="0" dirty="0"/>
              <a:t>Tim </a:t>
            </a:r>
            <a:r>
              <a:rPr lang="en-US" i="0" dirty="0" err="1"/>
              <a:t>akan</a:t>
            </a:r>
            <a:r>
              <a:rPr lang="en-US" i="0" dirty="0"/>
              <a:t> menyusun program maupun rencana tindakan dalam menyelesaikan target </a:t>
            </a:r>
            <a:r>
              <a:rPr lang="en-US" i="0" dirty="0" err="1"/>
              <a:t>jangka</a:t>
            </a:r>
            <a:r>
              <a:rPr lang="en-US" i="0" dirty="0"/>
              <a:t> pendek dan </a:t>
            </a:r>
            <a:r>
              <a:rPr lang="en-US" i="0" dirty="0" err="1"/>
              <a:t>menengah</a:t>
            </a:r>
            <a:endParaRPr lang="en-US" i="0" dirty="0"/>
          </a:p>
          <a:p>
            <a:endParaRPr lang="en-US" i="0" dirty="0"/>
          </a:p>
          <a:p>
            <a:r>
              <a:rPr lang="en-US" i="0" dirty="0"/>
              <a:t>Tim </a:t>
            </a:r>
            <a:r>
              <a:rPr lang="en-US" i="0" dirty="0" err="1"/>
              <a:t>akan</a:t>
            </a:r>
            <a:r>
              <a:rPr lang="en-US" i="0" dirty="0"/>
              <a:t> </a:t>
            </a:r>
            <a:r>
              <a:rPr lang="en-US" i="0" dirty="0" err="1"/>
              <a:t>memantau</a:t>
            </a:r>
            <a:r>
              <a:rPr lang="en-US" i="0" dirty="0"/>
              <a:t> dan </a:t>
            </a:r>
            <a:r>
              <a:rPr lang="en-US" i="0" dirty="0" err="1"/>
              <a:t>mengevaluasi</a:t>
            </a:r>
            <a:r>
              <a:rPr lang="en-US" i="0" dirty="0"/>
              <a:t> setiap program dan rencana tindakan yang telah di susun dan di </a:t>
            </a:r>
            <a:r>
              <a:rPr lang="en-US" i="0" dirty="0" err="1"/>
              <a:t>sepakati</a:t>
            </a:r>
            <a:r>
              <a:rPr lang="en-US" i="0" dirty="0"/>
              <a:t> untuk dijalankan.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073D7C-9D15-4EED-8C8B-F7016F98D6CE}"/>
              </a:ext>
            </a:extLst>
          </p:cNvPr>
          <p:cNvSpPr txBox="1"/>
          <p:nvPr/>
        </p:nvSpPr>
        <p:spPr>
          <a:xfrm>
            <a:off x="707096" y="5783169"/>
            <a:ext cx="138832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sz="1200" i="0" dirty="0"/>
              <a:t>www.kasuwari.com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9C83A5-8679-49CE-AE7A-38DF4C577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31971" y="1722518"/>
            <a:ext cx="6040829" cy="3153419"/>
            <a:chOff x="1504597" y="2399471"/>
            <a:chExt cx="6134807" cy="3202478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" name="Freeform 5962">
              <a:extLst>
                <a:ext uri="{FF2B5EF4-FFF2-40B4-BE49-F238E27FC236}">
                  <a16:creationId xmlns:a16="http://schemas.microsoft.com/office/drawing/2014/main" id="{3030BE1A-7780-4EB8-A6AD-85EB5CCB2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972" y="4165973"/>
              <a:ext cx="836057" cy="1435976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" name="Freeform 6151">
              <a:extLst>
                <a:ext uri="{FF2B5EF4-FFF2-40B4-BE49-F238E27FC236}">
                  <a16:creationId xmlns:a16="http://schemas.microsoft.com/office/drawing/2014/main" id="{FA1C427F-26D4-4D08-93A2-370ABFDC6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6439" y="4430998"/>
              <a:ext cx="1201064" cy="968402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" name="Freeform 6153">
              <a:extLst>
                <a:ext uri="{FF2B5EF4-FFF2-40B4-BE49-F238E27FC236}">
                  <a16:creationId xmlns:a16="http://schemas.microsoft.com/office/drawing/2014/main" id="{53DEC68B-5907-4261-86FA-2A221D075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5668" y="3671184"/>
              <a:ext cx="1239013" cy="1462182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" name="Freeform 6155">
              <a:extLst>
                <a:ext uri="{FF2B5EF4-FFF2-40B4-BE49-F238E27FC236}">
                  <a16:creationId xmlns:a16="http://schemas.microsoft.com/office/drawing/2014/main" id="{01AE34C1-084E-4B0C-AAFF-F5432A8D2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675" y="2527450"/>
              <a:ext cx="1264689" cy="1655655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" name="Freeform 6156">
              <a:extLst>
                <a:ext uri="{FF2B5EF4-FFF2-40B4-BE49-F238E27FC236}">
                  <a16:creationId xmlns:a16="http://schemas.microsoft.com/office/drawing/2014/main" id="{549994B7-FA96-4148-87E6-E80FDAC81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074" y="2480087"/>
              <a:ext cx="2615330" cy="2204852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" name="Freeform 6004">
              <a:extLst>
                <a:ext uri="{FF2B5EF4-FFF2-40B4-BE49-F238E27FC236}">
                  <a16:creationId xmlns:a16="http://schemas.microsoft.com/office/drawing/2014/main" id="{C234E250-D638-4A52-94C8-AB626C0A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495" y="4209922"/>
              <a:ext cx="3572" cy="40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grpSp>
          <p:nvGrpSpPr>
            <p:cNvPr id="9" name="Gruppe 224">
              <a:extLst>
                <a:ext uri="{FF2B5EF4-FFF2-40B4-BE49-F238E27FC236}">
                  <a16:creationId xmlns:a16="http://schemas.microsoft.com/office/drawing/2014/main" id="{5F17C7AD-6097-43C0-9B9F-E6849DBB7280}"/>
                </a:ext>
              </a:extLst>
            </p:cNvPr>
            <p:cNvGrpSpPr/>
            <p:nvPr/>
          </p:nvGrpSpPr>
          <p:grpSpPr bwMode="auto">
            <a:xfrm>
              <a:off x="1504597" y="2399471"/>
              <a:ext cx="2802847" cy="1873326"/>
              <a:chOff x="93979" y="699453"/>
              <a:chExt cx="3986530" cy="2951480"/>
            </a:xfrm>
            <a:grpFill/>
          </p:grpSpPr>
          <p:sp>
            <p:nvSpPr>
              <p:cNvPr id="17" name="Freeform 6016">
                <a:extLst>
                  <a:ext uri="{FF2B5EF4-FFF2-40B4-BE49-F238E27FC236}">
                    <a16:creationId xmlns:a16="http://schemas.microsoft.com/office/drawing/2014/main" id="{161F0D1E-FA2D-4759-8F60-8BFE1ABF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18" name="Freeform 6017">
                <a:extLst>
                  <a:ext uri="{FF2B5EF4-FFF2-40B4-BE49-F238E27FC236}">
                    <a16:creationId xmlns:a16="http://schemas.microsoft.com/office/drawing/2014/main" id="{F774CF59-AABE-45F2-AFED-64A1E0DE0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19" name="Freeform 6018">
                <a:extLst>
                  <a:ext uri="{FF2B5EF4-FFF2-40B4-BE49-F238E27FC236}">
                    <a16:creationId xmlns:a16="http://schemas.microsoft.com/office/drawing/2014/main" id="{DACBE376-93DF-421E-B3B0-BEB3645EB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0" name="Freeform 6019">
                <a:extLst>
                  <a:ext uri="{FF2B5EF4-FFF2-40B4-BE49-F238E27FC236}">
                    <a16:creationId xmlns:a16="http://schemas.microsoft.com/office/drawing/2014/main" id="{F8CDB52E-16E7-4817-AF41-FD383F8F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1" name="Freeform 6020">
                <a:extLst>
                  <a:ext uri="{FF2B5EF4-FFF2-40B4-BE49-F238E27FC236}">
                    <a16:creationId xmlns:a16="http://schemas.microsoft.com/office/drawing/2014/main" id="{838F801A-39F6-4F33-8A7D-F16F0333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2" name="Freeform 6021">
                <a:extLst>
                  <a:ext uri="{FF2B5EF4-FFF2-40B4-BE49-F238E27FC236}">
                    <a16:creationId xmlns:a16="http://schemas.microsoft.com/office/drawing/2014/main" id="{BD3FD3F4-0FA5-4009-9D8E-C1321DFFA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3" name="Freeform 6022">
                <a:extLst>
                  <a:ext uri="{FF2B5EF4-FFF2-40B4-BE49-F238E27FC236}">
                    <a16:creationId xmlns:a16="http://schemas.microsoft.com/office/drawing/2014/main" id="{0B631CFF-3642-465F-B907-21144EE1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4" name="Freeform 6023">
                <a:extLst>
                  <a:ext uri="{FF2B5EF4-FFF2-40B4-BE49-F238E27FC236}">
                    <a16:creationId xmlns:a16="http://schemas.microsoft.com/office/drawing/2014/main" id="{A236E7D2-DC1A-4A70-9971-68D5C1B41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5" name="Freeform 6024">
                <a:extLst>
                  <a:ext uri="{FF2B5EF4-FFF2-40B4-BE49-F238E27FC236}">
                    <a16:creationId xmlns:a16="http://schemas.microsoft.com/office/drawing/2014/main" id="{DF08B1BF-A00A-4796-8226-A3E6F78E3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6" name="Freeform 6025">
                <a:extLst>
                  <a:ext uri="{FF2B5EF4-FFF2-40B4-BE49-F238E27FC236}">
                    <a16:creationId xmlns:a16="http://schemas.microsoft.com/office/drawing/2014/main" id="{603F2BE3-2E2A-49EC-8E36-4DDF1AD3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7" name="Freeform 6026">
                <a:extLst>
                  <a:ext uri="{FF2B5EF4-FFF2-40B4-BE49-F238E27FC236}">
                    <a16:creationId xmlns:a16="http://schemas.microsoft.com/office/drawing/2014/main" id="{1D4A2B9A-2E77-4763-BD4B-9D485797E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8" name="Freeform 6027">
                <a:extLst>
                  <a:ext uri="{FF2B5EF4-FFF2-40B4-BE49-F238E27FC236}">
                    <a16:creationId xmlns:a16="http://schemas.microsoft.com/office/drawing/2014/main" id="{185D2DBE-6C14-4FD0-A97C-E67EBB1B6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29" name="Freeform 6033">
                <a:extLst>
                  <a:ext uri="{FF2B5EF4-FFF2-40B4-BE49-F238E27FC236}">
                    <a16:creationId xmlns:a16="http://schemas.microsoft.com/office/drawing/2014/main" id="{404E7A5F-0247-4668-960E-F8E5860B0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0" name="Freeform 6037">
                <a:extLst>
                  <a:ext uri="{FF2B5EF4-FFF2-40B4-BE49-F238E27FC236}">
                    <a16:creationId xmlns:a16="http://schemas.microsoft.com/office/drawing/2014/main" id="{B2C54C9D-1464-4263-A93C-6A19E0806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1" name="Freeform 6054">
                <a:extLst>
                  <a:ext uri="{FF2B5EF4-FFF2-40B4-BE49-F238E27FC236}">
                    <a16:creationId xmlns:a16="http://schemas.microsoft.com/office/drawing/2014/main" id="{6FBF50FB-D4AD-4A5C-B082-C2D248FA1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2" name="Freeform 6074">
                <a:extLst>
                  <a:ext uri="{FF2B5EF4-FFF2-40B4-BE49-F238E27FC236}">
                    <a16:creationId xmlns:a16="http://schemas.microsoft.com/office/drawing/2014/main" id="{71C337CA-3C3F-4191-9533-004D6CC84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3" name="Freeform 6084">
                <a:extLst>
                  <a:ext uri="{FF2B5EF4-FFF2-40B4-BE49-F238E27FC236}">
                    <a16:creationId xmlns:a16="http://schemas.microsoft.com/office/drawing/2014/main" id="{CFB3B249-F8E7-4700-805E-A65468163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4" name="Freeform 6086">
                <a:extLst>
                  <a:ext uri="{FF2B5EF4-FFF2-40B4-BE49-F238E27FC236}">
                    <a16:creationId xmlns:a16="http://schemas.microsoft.com/office/drawing/2014/main" id="{300E0473-EF92-410D-949E-8C990BF8A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5" name="Freeform 6087">
                <a:extLst>
                  <a:ext uri="{FF2B5EF4-FFF2-40B4-BE49-F238E27FC236}">
                    <a16:creationId xmlns:a16="http://schemas.microsoft.com/office/drawing/2014/main" id="{3DF0058C-4C8B-49C9-82DA-EFFA5F541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6" name="Freeform 6088">
                <a:extLst>
                  <a:ext uri="{FF2B5EF4-FFF2-40B4-BE49-F238E27FC236}">
                    <a16:creationId xmlns:a16="http://schemas.microsoft.com/office/drawing/2014/main" id="{2D911094-1054-468C-90FD-6E603757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7" name="Freeform 6089">
                <a:extLst>
                  <a:ext uri="{FF2B5EF4-FFF2-40B4-BE49-F238E27FC236}">
                    <a16:creationId xmlns:a16="http://schemas.microsoft.com/office/drawing/2014/main" id="{A818A3C7-C6EC-4985-A983-B9834828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8" name="Freeform 6091">
                <a:extLst>
                  <a:ext uri="{FF2B5EF4-FFF2-40B4-BE49-F238E27FC236}">
                    <a16:creationId xmlns:a16="http://schemas.microsoft.com/office/drawing/2014/main" id="{788659C0-330B-4B88-BF4C-A31F02A44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39" name="Freeform 6092">
                <a:extLst>
                  <a:ext uri="{FF2B5EF4-FFF2-40B4-BE49-F238E27FC236}">
                    <a16:creationId xmlns:a16="http://schemas.microsoft.com/office/drawing/2014/main" id="{29B88454-5971-473F-85B9-B3C901349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0" name="Freeform 6094">
                <a:extLst>
                  <a:ext uri="{FF2B5EF4-FFF2-40B4-BE49-F238E27FC236}">
                    <a16:creationId xmlns:a16="http://schemas.microsoft.com/office/drawing/2014/main" id="{B90433DD-171F-4259-9EBD-140D8944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1" name="Freeform 6098">
                <a:extLst>
                  <a:ext uri="{FF2B5EF4-FFF2-40B4-BE49-F238E27FC236}">
                    <a16:creationId xmlns:a16="http://schemas.microsoft.com/office/drawing/2014/main" id="{2C5F24B1-D8CC-41F0-B460-A6AD7DA5B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2" name="Freeform 6099">
                <a:extLst>
                  <a:ext uri="{FF2B5EF4-FFF2-40B4-BE49-F238E27FC236}">
                    <a16:creationId xmlns:a16="http://schemas.microsoft.com/office/drawing/2014/main" id="{25E2B5B1-C34B-473E-BC0A-8E4E73947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3" name="Freeform 6100">
                <a:extLst>
                  <a:ext uri="{FF2B5EF4-FFF2-40B4-BE49-F238E27FC236}">
                    <a16:creationId xmlns:a16="http://schemas.microsoft.com/office/drawing/2014/main" id="{FACFA2B1-5612-4E74-8F7D-873AB573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4" name="Freeform 6101">
                <a:extLst>
                  <a:ext uri="{FF2B5EF4-FFF2-40B4-BE49-F238E27FC236}">
                    <a16:creationId xmlns:a16="http://schemas.microsoft.com/office/drawing/2014/main" id="{C7749EA7-CEE9-42C7-ABE2-1E210A03B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5" name="Freeform 6102">
                <a:extLst>
                  <a:ext uri="{FF2B5EF4-FFF2-40B4-BE49-F238E27FC236}">
                    <a16:creationId xmlns:a16="http://schemas.microsoft.com/office/drawing/2014/main" id="{42A64EEF-617C-4F3F-AE1B-16F9CF601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6" name="Freeform 6103">
                <a:extLst>
                  <a:ext uri="{FF2B5EF4-FFF2-40B4-BE49-F238E27FC236}">
                    <a16:creationId xmlns:a16="http://schemas.microsoft.com/office/drawing/2014/main" id="{BE844484-EA33-40FF-94EC-7C2299F29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7" name="Freeform 6104">
                <a:extLst>
                  <a:ext uri="{FF2B5EF4-FFF2-40B4-BE49-F238E27FC236}">
                    <a16:creationId xmlns:a16="http://schemas.microsoft.com/office/drawing/2014/main" id="{C78B509A-781D-4081-B2D8-60F20A8E5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8" name="Freeform 6105">
                <a:extLst>
                  <a:ext uri="{FF2B5EF4-FFF2-40B4-BE49-F238E27FC236}">
                    <a16:creationId xmlns:a16="http://schemas.microsoft.com/office/drawing/2014/main" id="{DA75811F-0584-441B-BC7F-C2B4A9C8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9" name="Freeform 6106">
                <a:extLst>
                  <a:ext uri="{FF2B5EF4-FFF2-40B4-BE49-F238E27FC236}">
                    <a16:creationId xmlns:a16="http://schemas.microsoft.com/office/drawing/2014/main" id="{84C1FFDC-0DF7-4986-B1EF-F797F82D1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0" name="Freeform 6107">
                <a:extLst>
                  <a:ext uri="{FF2B5EF4-FFF2-40B4-BE49-F238E27FC236}">
                    <a16:creationId xmlns:a16="http://schemas.microsoft.com/office/drawing/2014/main" id="{9C1D5E21-D5BA-44EA-AEFA-9B8B8D887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1" name="Freeform 6108">
                <a:extLst>
                  <a:ext uri="{FF2B5EF4-FFF2-40B4-BE49-F238E27FC236}">
                    <a16:creationId xmlns:a16="http://schemas.microsoft.com/office/drawing/2014/main" id="{7D5876BB-1416-4CE5-8E4A-00FF40740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2" name="Freeform 6109">
                <a:extLst>
                  <a:ext uri="{FF2B5EF4-FFF2-40B4-BE49-F238E27FC236}">
                    <a16:creationId xmlns:a16="http://schemas.microsoft.com/office/drawing/2014/main" id="{365FEC51-7D41-4D35-A8FA-280714FA8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3" name="Freeform 6110">
                <a:extLst>
                  <a:ext uri="{FF2B5EF4-FFF2-40B4-BE49-F238E27FC236}">
                    <a16:creationId xmlns:a16="http://schemas.microsoft.com/office/drawing/2014/main" id="{F54CE57D-A155-413E-B415-073D74E7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4" name="Freeform 6111">
                <a:extLst>
                  <a:ext uri="{FF2B5EF4-FFF2-40B4-BE49-F238E27FC236}">
                    <a16:creationId xmlns:a16="http://schemas.microsoft.com/office/drawing/2014/main" id="{4E486653-D84B-497C-A26E-1F4C201CE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5" name="Freeform 6112">
                <a:extLst>
                  <a:ext uri="{FF2B5EF4-FFF2-40B4-BE49-F238E27FC236}">
                    <a16:creationId xmlns:a16="http://schemas.microsoft.com/office/drawing/2014/main" id="{56F7CACE-3AE9-447E-A567-7846EED58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6" name="Freeform 6113">
                <a:extLst>
                  <a:ext uri="{FF2B5EF4-FFF2-40B4-BE49-F238E27FC236}">
                    <a16:creationId xmlns:a16="http://schemas.microsoft.com/office/drawing/2014/main" id="{FEB6DB0F-C706-47A8-9A5E-1ADE86913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7" name="Freeform 6115">
                <a:extLst>
                  <a:ext uri="{FF2B5EF4-FFF2-40B4-BE49-F238E27FC236}">
                    <a16:creationId xmlns:a16="http://schemas.microsoft.com/office/drawing/2014/main" id="{C0E12EC4-8EE9-4AA6-8559-D460ECC05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8" name="Freeform 6116">
                <a:extLst>
                  <a:ext uri="{FF2B5EF4-FFF2-40B4-BE49-F238E27FC236}">
                    <a16:creationId xmlns:a16="http://schemas.microsoft.com/office/drawing/2014/main" id="{5CE19E1D-08CF-4993-8891-8BA868E68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59" name="Freeform 6117">
                <a:extLst>
                  <a:ext uri="{FF2B5EF4-FFF2-40B4-BE49-F238E27FC236}">
                    <a16:creationId xmlns:a16="http://schemas.microsoft.com/office/drawing/2014/main" id="{FE861EAC-4CC9-4B47-BA30-1291C9255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60" name="Freeform 6118">
                <a:extLst>
                  <a:ext uri="{FF2B5EF4-FFF2-40B4-BE49-F238E27FC236}">
                    <a16:creationId xmlns:a16="http://schemas.microsoft.com/office/drawing/2014/main" id="{09494660-8EC4-4C1F-8294-A7CF8A27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/>
              </a:p>
            </p:txBody>
          </p:sp>
        </p:grpSp>
        <p:sp>
          <p:nvSpPr>
            <p:cNvPr id="10" name="Freeform 6134">
              <a:extLst>
                <a:ext uri="{FF2B5EF4-FFF2-40B4-BE49-F238E27FC236}">
                  <a16:creationId xmlns:a16="http://schemas.microsoft.com/office/drawing/2014/main" id="{9654C937-CB38-4983-9066-EB296E1C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532" y="4207503"/>
              <a:ext cx="2678" cy="322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" name="Freeform 6135">
              <a:extLst>
                <a:ext uri="{FF2B5EF4-FFF2-40B4-BE49-F238E27FC236}">
                  <a16:creationId xmlns:a16="http://schemas.microsoft.com/office/drawing/2014/main" id="{7C6AC275-D46E-4459-925C-FD74D6B8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08" y="4202250"/>
              <a:ext cx="1116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" name="Freeform 6136">
              <a:extLst>
                <a:ext uri="{FF2B5EF4-FFF2-40B4-BE49-F238E27FC236}">
                  <a16:creationId xmlns:a16="http://schemas.microsoft.com/office/drawing/2014/main" id="{919B1C72-6B7C-4A2F-AF89-06620450F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69" y="4201861"/>
              <a:ext cx="2678" cy="32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" name="Freeform 6138">
              <a:extLst>
                <a:ext uri="{FF2B5EF4-FFF2-40B4-BE49-F238E27FC236}">
                  <a16:creationId xmlns:a16="http://schemas.microsoft.com/office/drawing/2014/main" id="{EDD54EC6-1853-45A3-90E5-DE4DBE40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65" y="4209874"/>
              <a:ext cx="1785" cy="24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" name="Freeform 6144">
              <a:extLst>
                <a:ext uri="{FF2B5EF4-FFF2-40B4-BE49-F238E27FC236}">
                  <a16:creationId xmlns:a16="http://schemas.microsoft.com/office/drawing/2014/main" id="{2D267426-02F1-4CB7-B04B-C9D00C20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141" y="4196164"/>
              <a:ext cx="3572" cy="241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" name="Freeform 6149">
              <a:extLst>
                <a:ext uri="{FF2B5EF4-FFF2-40B4-BE49-F238E27FC236}">
                  <a16:creationId xmlns:a16="http://schemas.microsoft.com/office/drawing/2014/main" id="{6F479DBB-6F10-4157-8541-19770BFD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656" y="4202169"/>
              <a:ext cx="2232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" name="Freeform 6150">
              <a:extLst>
                <a:ext uri="{FF2B5EF4-FFF2-40B4-BE49-F238E27FC236}">
                  <a16:creationId xmlns:a16="http://schemas.microsoft.com/office/drawing/2014/main" id="{A4C0EB54-44AA-424E-B8F9-C902C866C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487" y="4207726"/>
              <a:ext cx="2678" cy="16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B7ACCD3-FC43-4E32-B7AA-E6D86BED1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736300" y="2448181"/>
            <a:ext cx="0" cy="208701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">
            <a:extLst>
              <a:ext uri="{FF2B5EF4-FFF2-40B4-BE49-F238E27FC236}">
                <a16:creationId xmlns:a16="http://schemas.microsoft.com/office/drawing/2014/main" id="{7F192ACD-9C75-481C-8934-C15F525ED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249489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50EC33F-8894-4BEA-B710-42C21395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80" b="16680"/>
          <a:stretch/>
        </p:blipFill>
        <p:spPr>
          <a:xfrm>
            <a:off x="5329156" y="4152497"/>
            <a:ext cx="814289" cy="814289"/>
          </a:xfrm>
          <a:prstGeom prst="ellipse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0237CDA-91C7-49E9-BAFC-0776846C7C3C}"/>
              </a:ext>
            </a:extLst>
          </p:cNvPr>
          <p:cNvSpPr txBox="1"/>
          <p:nvPr/>
        </p:nvSpPr>
        <p:spPr>
          <a:xfrm>
            <a:off x="5211288" y="5089037"/>
            <a:ext cx="11840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200" dirty="0"/>
              <a:t>Team Leader	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C08D76-A3A7-451C-B0C3-B5D7AA140249}"/>
              </a:ext>
            </a:extLst>
          </p:cNvPr>
          <p:cNvSpPr txBox="1"/>
          <p:nvPr/>
        </p:nvSpPr>
        <p:spPr>
          <a:xfrm>
            <a:off x="5124602" y="5292237"/>
            <a:ext cx="122339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200" dirty="0"/>
              <a:t>Ahmad Subagyo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AFE17F-D5F3-4088-A119-1B09AC60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288463" y="1925714"/>
            <a:ext cx="0" cy="248881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">
            <a:extLst>
              <a:ext uri="{FF2B5EF4-FFF2-40B4-BE49-F238E27FC236}">
                <a16:creationId xmlns:a16="http://schemas.microsoft.com/office/drawing/2014/main" id="{8B1A45F7-385D-4B67-98E4-489AB4E31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800564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577F7D1-192D-40B4-99E0-89844CC3E1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8" b="248"/>
          <a:stretch/>
        </p:blipFill>
        <p:spPr>
          <a:xfrm>
            <a:off x="6879361" y="4154911"/>
            <a:ext cx="818204" cy="818204"/>
          </a:xfrm>
          <a:prstGeom prst="ellipse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8539F668-991D-4BEA-B3AA-3A269274108D}"/>
              </a:ext>
            </a:extLst>
          </p:cNvPr>
          <p:cNvSpPr txBox="1"/>
          <p:nvPr/>
        </p:nvSpPr>
        <p:spPr>
          <a:xfrm>
            <a:off x="6879360" y="5117528"/>
            <a:ext cx="81252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200" dirty="0" err="1"/>
              <a:t>Eksekutor</a:t>
            </a:r>
            <a:r>
              <a:rPr lang="en-US" sz="1200" dirty="0"/>
              <a:t>	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8E46396-D16F-446B-A9AD-53DEF0657574}"/>
              </a:ext>
            </a:extLst>
          </p:cNvPr>
          <p:cNvSpPr txBox="1"/>
          <p:nvPr/>
        </p:nvSpPr>
        <p:spPr>
          <a:xfrm>
            <a:off x="6673923" y="5292237"/>
            <a:ext cx="122339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200" dirty="0"/>
              <a:t>Diena </a:t>
            </a:r>
            <a:r>
              <a:rPr lang="en-US" sz="1200" dirty="0" err="1"/>
              <a:t>Faradilla</a:t>
            </a:r>
            <a:endParaRPr lang="en-US" sz="12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73380DA-31E8-4A4F-8316-F527A262B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834941" y="3030283"/>
            <a:ext cx="0" cy="150490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">
            <a:extLst>
              <a:ext uri="{FF2B5EF4-FFF2-40B4-BE49-F238E27FC236}">
                <a16:creationId xmlns:a16="http://schemas.microsoft.com/office/drawing/2014/main" id="{D83BBA1A-1810-4171-BD9C-B27B7C26A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51639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D2843F61-A10E-4A12-A192-7001FFCF4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48382" y="4152497"/>
            <a:ext cx="773118" cy="814290"/>
          </a:xfrm>
          <a:custGeom>
            <a:avLst/>
            <a:gdLst>
              <a:gd name="connsiteX0" fmla="*/ 407145 w 814290"/>
              <a:gd name="connsiteY0" fmla="*/ 0 h 814290"/>
              <a:gd name="connsiteX1" fmla="*/ 814290 w 814290"/>
              <a:gd name="connsiteY1" fmla="*/ 407145 h 814290"/>
              <a:gd name="connsiteX2" fmla="*/ 407145 w 814290"/>
              <a:gd name="connsiteY2" fmla="*/ 814290 h 814290"/>
              <a:gd name="connsiteX3" fmla="*/ 0 w 814290"/>
              <a:gd name="connsiteY3" fmla="*/ 407145 h 814290"/>
              <a:gd name="connsiteX4" fmla="*/ 407145 w 814290"/>
              <a:gd name="connsiteY4" fmla="*/ 0 h 81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90" h="814290">
                <a:moveTo>
                  <a:pt x="407145" y="0"/>
                </a:moveTo>
                <a:cubicBezTo>
                  <a:pt x="632005" y="0"/>
                  <a:pt x="814290" y="182285"/>
                  <a:pt x="814290" y="407145"/>
                </a:cubicBezTo>
                <a:cubicBezTo>
                  <a:pt x="814290" y="632005"/>
                  <a:pt x="632005" y="814290"/>
                  <a:pt x="407145" y="814290"/>
                </a:cubicBezTo>
                <a:cubicBezTo>
                  <a:pt x="182285" y="814290"/>
                  <a:pt x="0" y="632005"/>
                  <a:pt x="0" y="407145"/>
                </a:cubicBezTo>
                <a:cubicBezTo>
                  <a:pt x="0" y="182285"/>
                  <a:pt x="182285" y="0"/>
                  <a:pt x="407145" y="0"/>
                </a:cubicBezTo>
                <a:close/>
              </a:path>
            </a:pathLst>
          </a:cu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2FCB3924-9B8A-42C3-8967-71424F7BEF3D}"/>
              </a:ext>
            </a:extLst>
          </p:cNvPr>
          <p:cNvSpPr txBox="1"/>
          <p:nvPr/>
        </p:nvSpPr>
        <p:spPr>
          <a:xfrm>
            <a:off x="8392770" y="5117528"/>
            <a:ext cx="88434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200" dirty="0"/>
              <a:t>Mentor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E1E9291-AD0F-43F4-8144-EB5D7B638F82}"/>
              </a:ext>
            </a:extLst>
          </p:cNvPr>
          <p:cNvSpPr txBox="1"/>
          <p:nvPr/>
        </p:nvSpPr>
        <p:spPr>
          <a:xfrm>
            <a:off x="8223243" y="5292237"/>
            <a:ext cx="122339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200" dirty="0"/>
              <a:t>Hernawa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4E19F0-9268-49F1-864A-6AF530251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0390830" y="2272028"/>
            <a:ext cx="0" cy="208701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">
            <a:extLst>
              <a:ext uri="{FF2B5EF4-FFF2-40B4-BE49-F238E27FC236}">
                <a16:creationId xmlns:a16="http://schemas.microsoft.com/office/drawing/2014/main" id="{2D409DD0-6B30-47E3-9886-F8F16D42A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902715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7224B11-0E50-4872-A2D1-98ABC3C8B4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68048" y="4152497"/>
            <a:ext cx="645563" cy="814290"/>
          </a:xfrm>
          <a:custGeom>
            <a:avLst/>
            <a:gdLst>
              <a:gd name="connsiteX0" fmla="*/ 407145 w 814290"/>
              <a:gd name="connsiteY0" fmla="*/ 0 h 814290"/>
              <a:gd name="connsiteX1" fmla="*/ 814290 w 814290"/>
              <a:gd name="connsiteY1" fmla="*/ 407145 h 814290"/>
              <a:gd name="connsiteX2" fmla="*/ 407145 w 814290"/>
              <a:gd name="connsiteY2" fmla="*/ 814290 h 814290"/>
              <a:gd name="connsiteX3" fmla="*/ 0 w 814290"/>
              <a:gd name="connsiteY3" fmla="*/ 407145 h 814290"/>
              <a:gd name="connsiteX4" fmla="*/ 407145 w 814290"/>
              <a:gd name="connsiteY4" fmla="*/ 0 h 81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90" h="814290">
                <a:moveTo>
                  <a:pt x="407145" y="0"/>
                </a:moveTo>
                <a:cubicBezTo>
                  <a:pt x="632005" y="0"/>
                  <a:pt x="814290" y="182285"/>
                  <a:pt x="814290" y="407145"/>
                </a:cubicBezTo>
                <a:cubicBezTo>
                  <a:pt x="814290" y="632005"/>
                  <a:pt x="632005" y="814290"/>
                  <a:pt x="407145" y="814290"/>
                </a:cubicBezTo>
                <a:cubicBezTo>
                  <a:pt x="182285" y="814290"/>
                  <a:pt x="0" y="632005"/>
                  <a:pt x="0" y="407145"/>
                </a:cubicBezTo>
                <a:cubicBezTo>
                  <a:pt x="0" y="182285"/>
                  <a:pt x="182285" y="0"/>
                  <a:pt x="407145" y="0"/>
                </a:cubicBezTo>
                <a:close/>
              </a:path>
            </a:pathLst>
          </a:cu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92082CD-B83F-48FB-8070-8FA0500FF4B6}"/>
              </a:ext>
            </a:extLst>
          </p:cNvPr>
          <p:cNvSpPr txBox="1"/>
          <p:nvPr/>
        </p:nvSpPr>
        <p:spPr>
          <a:xfrm>
            <a:off x="9880274" y="5117528"/>
            <a:ext cx="102111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200" dirty="0"/>
              <a:t>Regulator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9AA184-8D4A-41A0-B201-C0804EF24B2C}"/>
              </a:ext>
            </a:extLst>
          </p:cNvPr>
          <p:cNvSpPr txBox="1"/>
          <p:nvPr/>
        </p:nvSpPr>
        <p:spPr>
          <a:xfrm>
            <a:off x="9779132" y="5292237"/>
            <a:ext cx="122339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200" dirty="0"/>
              <a:t>Tri Agus Setiawan</a:t>
            </a:r>
          </a:p>
        </p:txBody>
      </p:sp>
      <p:grpSp>
        <p:nvGrpSpPr>
          <p:cNvPr id="94" name="Group 93" descr="This image is of an abstract shape. ">
            <a:extLst>
              <a:ext uri="{FF2B5EF4-FFF2-40B4-BE49-F238E27FC236}">
                <a16:creationId xmlns:a16="http://schemas.microsoft.com/office/drawing/2014/main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220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10</a:t>
            </a:r>
          </a:p>
        </p:txBody>
      </p:sp>
      <p:grpSp>
        <p:nvGrpSpPr>
          <p:cNvPr id="19" name="Group 18" descr="This image is a logo that reads &quot;24.&quot; ">
            <a:extLst>
              <a:ext uri="{FF2B5EF4-FFF2-40B4-BE49-F238E27FC236}">
                <a16:creationId xmlns:a16="http://schemas.microsoft.com/office/drawing/2014/main" id="{28514796-5CCE-4908-9069-378D749B8407}"/>
              </a:ext>
            </a:extLst>
          </p:cNvPr>
          <p:cNvGrpSpPr/>
          <p:nvPr/>
        </p:nvGrpSpPr>
        <p:grpSpPr>
          <a:xfrm>
            <a:off x="733192" y="531685"/>
            <a:ext cx="530996" cy="530996"/>
            <a:chOff x="1116392" y="531685"/>
            <a:chExt cx="530996" cy="53099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DAFE0C3-ADBF-4568-8971-E7BB1DC18FCF}"/>
                </a:ext>
              </a:extLst>
            </p:cNvPr>
            <p:cNvSpPr/>
            <p:nvPr/>
          </p:nvSpPr>
          <p:spPr>
            <a:xfrm>
              <a:off x="1116392" y="531685"/>
              <a:ext cx="530996" cy="530996"/>
            </a:xfrm>
            <a:prstGeom prst="roundRect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6C540A9-B6C9-4A39-B2A9-F8D99AAA7515}"/>
                </a:ext>
              </a:extLst>
            </p:cNvPr>
            <p:cNvGrpSpPr/>
            <p:nvPr/>
          </p:nvGrpSpPr>
          <p:grpSpPr>
            <a:xfrm>
              <a:off x="1225345" y="623888"/>
              <a:ext cx="313090" cy="346590"/>
              <a:chOff x="-2198688" y="-1935162"/>
              <a:chExt cx="1157288" cy="1281111"/>
            </a:xfrm>
          </p:grpSpPr>
          <p:sp>
            <p:nvSpPr>
              <p:cNvPr id="27" name="Freeform 11">
                <a:hlinkClick r:id="rId3"/>
                <a:extLst>
                  <a:ext uri="{FF2B5EF4-FFF2-40B4-BE49-F238E27FC236}">
                    <a16:creationId xmlns:a16="http://schemas.microsoft.com/office/drawing/2014/main" id="{AFF915B9-3BC1-4270-81D2-171636BAF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836738" y="-1697038"/>
                <a:ext cx="795338" cy="1042987"/>
              </a:xfrm>
              <a:custGeom>
                <a:avLst/>
                <a:gdLst>
                  <a:gd name="T0" fmla="*/ 76 w 512"/>
                  <a:gd name="T1" fmla="*/ 419 h 673"/>
                  <a:gd name="T2" fmla="*/ 79 w 512"/>
                  <a:gd name="T3" fmla="*/ 412 h 673"/>
                  <a:gd name="T4" fmla="*/ 287 w 512"/>
                  <a:gd name="T5" fmla="*/ 115 h 673"/>
                  <a:gd name="T6" fmla="*/ 294 w 512"/>
                  <a:gd name="T7" fmla="*/ 110 h 673"/>
                  <a:gd name="T8" fmla="*/ 295 w 512"/>
                  <a:gd name="T9" fmla="*/ 110 h 673"/>
                  <a:gd name="T10" fmla="*/ 299 w 512"/>
                  <a:gd name="T11" fmla="*/ 115 h 673"/>
                  <a:gd name="T12" fmla="*/ 299 w 512"/>
                  <a:gd name="T13" fmla="*/ 425 h 673"/>
                  <a:gd name="T14" fmla="*/ 83 w 512"/>
                  <a:gd name="T15" fmla="*/ 425 h 673"/>
                  <a:gd name="T16" fmla="*/ 76 w 512"/>
                  <a:gd name="T17" fmla="*/ 419 h 673"/>
                  <a:gd name="T18" fmla="*/ 304 w 512"/>
                  <a:gd name="T19" fmla="*/ 0 h 673"/>
                  <a:gd name="T20" fmla="*/ 278 w 512"/>
                  <a:gd name="T21" fmla="*/ 14 h 673"/>
                  <a:gd name="T22" fmla="*/ 11 w 512"/>
                  <a:gd name="T23" fmla="*/ 390 h 673"/>
                  <a:gd name="T24" fmla="*/ 0 w 512"/>
                  <a:gd name="T25" fmla="*/ 424 h 673"/>
                  <a:gd name="T26" fmla="*/ 0 w 512"/>
                  <a:gd name="T27" fmla="*/ 458 h 673"/>
                  <a:gd name="T28" fmla="*/ 37 w 512"/>
                  <a:gd name="T29" fmla="*/ 494 h 673"/>
                  <a:gd name="T30" fmla="*/ 298 w 512"/>
                  <a:gd name="T31" fmla="*/ 494 h 673"/>
                  <a:gd name="T32" fmla="*/ 298 w 512"/>
                  <a:gd name="T33" fmla="*/ 655 h 673"/>
                  <a:gd name="T34" fmla="*/ 313 w 512"/>
                  <a:gd name="T35" fmla="*/ 673 h 673"/>
                  <a:gd name="T36" fmla="*/ 365 w 512"/>
                  <a:gd name="T37" fmla="*/ 673 h 673"/>
                  <a:gd name="T38" fmla="*/ 381 w 512"/>
                  <a:gd name="T39" fmla="*/ 655 h 673"/>
                  <a:gd name="T40" fmla="*/ 381 w 512"/>
                  <a:gd name="T41" fmla="*/ 494 h 673"/>
                  <a:gd name="T42" fmla="*/ 494 w 512"/>
                  <a:gd name="T43" fmla="*/ 494 h 673"/>
                  <a:gd name="T44" fmla="*/ 512 w 512"/>
                  <a:gd name="T45" fmla="*/ 477 h 673"/>
                  <a:gd name="T46" fmla="*/ 512 w 512"/>
                  <a:gd name="T47" fmla="*/ 441 h 673"/>
                  <a:gd name="T48" fmla="*/ 494 w 512"/>
                  <a:gd name="T49" fmla="*/ 425 h 673"/>
                  <a:gd name="T50" fmla="*/ 381 w 512"/>
                  <a:gd name="T51" fmla="*/ 425 h 673"/>
                  <a:gd name="T52" fmla="*/ 381 w 512"/>
                  <a:gd name="T53" fmla="*/ 20 h 673"/>
                  <a:gd name="T54" fmla="*/ 357 w 512"/>
                  <a:gd name="T55" fmla="*/ 0 h 673"/>
                  <a:gd name="T56" fmla="*/ 304 w 512"/>
                  <a:gd name="T5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2" h="673">
                    <a:moveTo>
                      <a:pt x="76" y="419"/>
                    </a:moveTo>
                    <a:cubicBezTo>
                      <a:pt x="76" y="418"/>
                      <a:pt x="77" y="415"/>
                      <a:pt x="79" y="412"/>
                    </a:cubicBezTo>
                    <a:cubicBezTo>
                      <a:pt x="287" y="115"/>
                      <a:pt x="287" y="115"/>
                      <a:pt x="287" y="115"/>
                    </a:cubicBezTo>
                    <a:cubicBezTo>
                      <a:pt x="289" y="112"/>
                      <a:pt x="291" y="110"/>
                      <a:pt x="294" y="110"/>
                    </a:cubicBezTo>
                    <a:cubicBezTo>
                      <a:pt x="295" y="110"/>
                      <a:pt x="295" y="110"/>
                      <a:pt x="295" y="110"/>
                    </a:cubicBezTo>
                    <a:cubicBezTo>
                      <a:pt x="298" y="110"/>
                      <a:pt x="299" y="111"/>
                      <a:pt x="299" y="115"/>
                    </a:cubicBezTo>
                    <a:cubicBezTo>
                      <a:pt x="299" y="425"/>
                      <a:pt x="299" y="425"/>
                      <a:pt x="299" y="425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79" y="425"/>
                      <a:pt x="76" y="423"/>
                      <a:pt x="76" y="419"/>
                    </a:cubicBezTo>
                    <a:moveTo>
                      <a:pt x="304" y="0"/>
                    </a:moveTo>
                    <a:cubicBezTo>
                      <a:pt x="289" y="0"/>
                      <a:pt x="282" y="7"/>
                      <a:pt x="278" y="14"/>
                    </a:cubicBezTo>
                    <a:cubicBezTo>
                      <a:pt x="11" y="390"/>
                      <a:pt x="11" y="390"/>
                      <a:pt x="11" y="390"/>
                    </a:cubicBezTo>
                    <a:cubicBezTo>
                      <a:pt x="3" y="401"/>
                      <a:pt x="0" y="412"/>
                      <a:pt x="0" y="424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85"/>
                      <a:pt x="10" y="494"/>
                      <a:pt x="37" y="494"/>
                    </a:cubicBezTo>
                    <a:cubicBezTo>
                      <a:pt x="298" y="494"/>
                      <a:pt x="298" y="494"/>
                      <a:pt x="298" y="494"/>
                    </a:cubicBezTo>
                    <a:cubicBezTo>
                      <a:pt x="298" y="655"/>
                      <a:pt x="298" y="655"/>
                      <a:pt x="298" y="655"/>
                    </a:cubicBezTo>
                    <a:cubicBezTo>
                      <a:pt x="298" y="665"/>
                      <a:pt x="303" y="673"/>
                      <a:pt x="313" y="673"/>
                    </a:cubicBezTo>
                    <a:cubicBezTo>
                      <a:pt x="365" y="673"/>
                      <a:pt x="365" y="673"/>
                      <a:pt x="365" y="673"/>
                    </a:cubicBezTo>
                    <a:cubicBezTo>
                      <a:pt x="375" y="673"/>
                      <a:pt x="381" y="664"/>
                      <a:pt x="381" y="655"/>
                    </a:cubicBezTo>
                    <a:cubicBezTo>
                      <a:pt x="381" y="494"/>
                      <a:pt x="381" y="494"/>
                      <a:pt x="381" y="494"/>
                    </a:cubicBezTo>
                    <a:cubicBezTo>
                      <a:pt x="494" y="494"/>
                      <a:pt x="494" y="494"/>
                      <a:pt x="494" y="494"/>
                    </a:cubicBezTo>
                    <a:cubicBezTo>
                      <a:pt x="504" y="494"/>
                      <a:pt x="512" y="487"/>
                      <a:pt x="512" y="477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31"/>
                      <a:pt x="503" y="425"/>
                      <a:pt x="494" y="425"/>
                    </a:cubicBezTo>
                    <a:cubicBezTo>
                      <a:pt x="381" y="425"/>
                      <a:pt x="381" y="425"/>
                      <a:pt x="381" y="425"/>
                    </a:cubicBezTo>
                    <a:cubicBezTo>
                      <a:pt x="381" y="20"/>
                      <a:pt x="381" y="20"/>
                      <a:pt x="381" y="20"/>
                    </a:cubicBezTo>
                    <a:cubicBezTo>
                      <a:pt x="381" y="6"/>
                      <a:pt x="372" y="0"/>
                      <a:pt x="357" y="0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DD109419-50C7-4E35-AC9A-AE0655C35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98688" y="-1935162"/>
                <a:ext cx="642938" cy="1001712"/>
              </a:xfrm>
              <a:custGeom>
                <a:avLst/>
                <a:gdLst>
                  <a:gd name="T0" fmla="*/ 27 w 414"/>
                  <a:gd name="T1" fmla="*/ 18 h 647"/>
                  <a:gd name="T2" fmla="*/ 9 w 414"/>
                  <a:gd name="T3" fmla="*/ 33 h 647"/>
                  <a:gd name="T4" fmla="*/ 9 w 414"/>
                  <a:gd name="T5" fmla="*/ 63 h 647"/>
                  <a:gd name="T6" fmla="*/ 24 w 414"/>
                  <a:gd name="T7" fmla="*/ 79 h 647"/>
                  <a:gd name="T8" fmla="*/ 28 w 414"/>
                  <a:gd name="T9" fmla="*/ 79 h 647"/>
                  <a:gd name="T10" fmla="*/ 192 w 414"/>
                  <a:gd name="T11" fmla="*/ 66 h 647"/>
                  <a:gd name="T12" fmla="*/ 332 w 414"/>
                  <a:gd name="T13" fmla="*/ 155 h 647"/>
                  <a:gd name="T14" fmla="*/ 236 w 414"/>
                  <a:gd name="T15" fmla="*/ 275 h 647"/>
                  <a:gd name="T16" fmla="*/ 142 w 414"/>
                  <a:gd name="T17" fmla="*/ 334 h 647"/>
                  <a:gd name="T18" fmla="*/ 0 w 414"/>
                  <a:gd name="T19" fmla="*/ 561 h 647"/>
                  <a:gd name="T20" fmla="*/ 0 w 414"/>
                  <a:gd name="T21" fmla="*/ 631 h 647"/>
                  <a:gd name="T22" fmla="*/ 19 w 414"/>
                  <a:gd name="T23" fmla="*/ 647 h 647"/>
                  <a:gd name="T24" fmla="*/ 387 w 414"/>
                  <a:gd name="T25" fmla="*/ 647 h 647"/>
                  <a:gd name="T26" fmla="*/ 406 w 414"/>
                  <a:gd name="T27" fmla="*/ 632 h 647"/>
                  <a:gd name="T28" fmla="*/ 406 w 414"/>
                  <a:gd name="T29" fmla="*/ 594 h 647"/>
                  <a:gd name="T30" fmla="*/ 387 w 414"/>
                  <a:gd name="T31" fmla="*/ 579 h 647"/>
                  <a:gd name="T32" fmla="*/ 74 w 414"/>
                  <a:gd name="T33" fmla="*/ 579 h 647"/>
                  <a:gd name="T34" fmla="*/ 74 w 414"/>
                  <a:gd name="T35" fmla="*/ 561 h 647"/>
                  <a:gd name="T36" fmla="*/ 204 w 414"/>
                  <a:gd name="T37" fmla="*/ 377 h 647"/>
                  <a:gd name="T38" fmla="*/ 294 w 414"/>
                  <a:gd name="T39" fmla="*/ 321 h 647"/>
                  <a:gd name="T40" fmla="*/ 414 w 414"/>
                  <a:gd name="T41" fmla="*/ 155 h 647"/>
                  <a:gd name="T42" fmla="*/ 192 w 414"/>
                  <a:gd name="T43" fmla="*/ 0 h 647"/>
                  <a:gd name="T44" fmla="*/ 27 w 414"/>
                  <a:gd name="T45" fmla="*/ 18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4" h="647">
                    <a:moveTo>
                      <a:pt x="27" y="18"/>
                    </a:moveTo>
                    <a:cubicBezTo>
                      <a:pt x="18" y="19"/>
                      <a:pt x="9" y="25"/>
                      <a:pt x="9" y="3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73"/>
                      <a:pt x="15" y="79"/>
                      <a:pt x="24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80" y="72"/>
                      <a:pt x="144" y="66"/>
                      <a:pt x="192" y="66"/>
                    </a:cubicBezTo>
                    <a:cubicBezTo>
                      <a:pt x="293" y="66"/>
                      <a:pt x="332" y="93"/>
                      <a:pt x="332" y="155"/>
                    </a:cubicBezTo>
                    <a:cubicBezTo>
                      <a:pt x="332" y="207"/>
                      <a:pt x="313" y="227"/>
                      <a:pt x="236" y="275"/>
                    </a:cubicBezTo>
                    <a:cubicBezTo>
                      <a:pt x="142" y="334"/>
                      <a:pt x="142" y="334"/>
                      <a:pt x="142" y="334"/>
                    </a:cubicBezTo>
                    <a:cubicBezTo>
                      <a:pt x="41" y="397"/>
                      <a:pt x="0" y="471"/>
                      <a:pt x="0" y="561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0"/>
                      <a:pt x="8" y="647"/>
                      <a:pt x="19" y="647"/>
                    </a:cubicBezTo>
                    <a:cubicBezTo>
                      <a:pt x="387" y="647"/>
                      <a:pt x="387" y="647"/>
                      <a:pt x="387" y="647"/>
                    </a:cubicBezTo>
                    <a:cubicBezTo>
                      <a:pt x="398" y="647"/>
                      <a:pt x="406" y="641"/>
                      <a:pt x="406" y="632"/>
                    </a:cubicBezTo>
                    <a:cubicBezTo>
                      <a:pt x="406" y="594"/>
                      <a:pt x="406" y="594"/>
                      <a:pt x="406" y="594"/>
                    </a:cubicBezTo>
                    <a:cubicBezTo>
                      <a:pt x="406" y="584"/>
                      <a:pt x="398" y="579"/>
                      <a:pt x="387" y="579"/>
                    </a:cubicBezTo>
                    <a:cubicBezTo>
                      <a:pt x="74" y="579"/>
                      <a:pt x="74" y="579"/>
                      <a:pt x="74" y="579"/>
                    </a:cubicBezTo>
                    <a:cubicBezTo>
                      <a:pt x="74" y="561"/>
                      <a:pt x="74" y="561"/>
                      <a:pt x="74" y="561"/>
                    </a:cubicBezTo>
                    <a:cubicBezTo>
                      <a:pt x="74" y="486"/>
                      <a:pt x="101" y="442"/>
                      <a:pt x="204" y="377"/>
                    </a:cubicBezTo>
                    <a:cubicBezTo>
                      <a:pt x="294" y="321"/>
                      <a:pt x="294" y="321"/>
                      <a:pt x="294" y="321"/>
                    </a:cubicBezTo>
                    <a:cubicBezTo>
                      <a:pt x="380" y="267"/>
                      <a:pt x="414" y="223"/>
                      <a:pt x="414" y="155"/>
                    </a:cubicBezTo>
                    <a:cubicBezTo>
                      <a:pt x="414" y="49"/>
                      <a:pt x="343" y="0"/>
                      <a:pt x="192" y="0"/>
                    </a:cubicBezTo>
                    <a:cubicBezTo>
                      <a:pt x="137" y="0"/>
                      <a:pt x="74" y="6"/>
                      <a:pt x="27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4" descr="This image is an icon of three human beings. ">
            <a:extLst>
              <a:ext uri="{FF2B5EF4-FFF2-40B4-BE49-F238E27FC236}">
                <a16:creationId xmlns:a16="http://schemas.microsoft.com/office/drawing/2014/main" id="{5D1C056A-1D7A-4D89-A2E0-446D9944C6FB}"/>
              </a:ext>
            </a:extLst>
          </p:cNvPr>
          <p:cNvGrpSpPr/>
          <p:nvPr/>
        </p:nvGrpSpPr>
        <p:grpSpPr>
          <a:xfrm>
            <a:off x="791651" y="3549996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C9FAB44B-F1A9-406C-8DC0-7BC29AA64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12B0F9D4-64CB-42CD-88AA-7E8CAD1F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0FD5A500-BBCF-4857-86E7-EBF5AA53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443598C0-BD9C-4522-87F3-C9C8F628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426B4897-8470-4A76-9FA9-4E7CD62B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08884941-111D-4BB6-BD63-1DA532A17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0E89D6C0-E5F8-47FF-8190-4361ED777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F2B683ED-11A9-4ED1-A941-C7F0C509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4" name="Freeform 43">
              <a:extLst>
                <a:ext uri="{FF2B5EF4-FFF2-40B4-BE49-F238E27FC236}">
                  <a16:creationId xmlns:a16="http://schemas.microsoft.com/office/drawing/2014/main" id="{5F24A4C5-7DDA-4711-B85E-9A434870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33192" y="4331033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74FAF-1757-48A8-BBFB-722E8E1D6FA4}"/>
              </a:ext>
            </a:extLst>
          </p:cNvPr>
          <p:cNvSpPr/>
          <p:nvPr/>
        </p:nvSpPr>
        <p:spPr>
          <a:xfrm>
            <a:off x="733192" y="5358396"/>
            <a:ext cx="484570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latin typeface="+mj-lt"/>
              </a:rPr>
              <a:t>Semoga Allah SWT </a:t>
            </a:r>
            <a:r>
              <a:rPr lang="en-US" sz="1600" dirty="0" err="1">
                <a:latin typeface="+mj-lt"/>
              </a:rPr>
              <a:t>meridloi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usaha</a:t>
            </a:r>
            <a:r>
              <a:rPr lang="en-US" sz="1600" dirty="0">
                <a:latin typeface="+mj-lt"/>
              </a:rPr>
              <a:t> dan </a:t>
            </a:r>
            <a:r>
              <a:rPr lang="en-US" sz="1600" dirty="0" err="1">
                <a:latin typeface="+mj-lt"/>
              </a:rPr>
              <a:t>ikhtiiar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kita</a:t>
            </a:r>
            <a:r>
              <a:rPr lang="en-US" sz="1600" dirty="0">
                <a:latin typeface="+mj-lt"/>
              </a:rPr>
              <a:t>, aamiin</a:t>
            </a:r>
            <a:endParaRPr lang="en-US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23" name="Group 22" descr="This image is of an abstract shape. 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1" y="738390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433" y="1881815"/>
            <a:ext cx="5502051" cy="2529103"/>
            <a:chOff x="518433" y="1692049"/>
            <a:chExt cx="4201583" cy="252910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11D787-E830-4638-97B3-205F0A0ABC3F}"/>
                </a:ext>
              </a:extLst>
            </p:cNvPr>
            <p:cNvGrpSpPr/>
            <p:nvPr/>
          </p:nvGrpSpPr>
          <p:grpSpPr>
            <a:xfrm>
              <a:off x="518433" y="1692049"/>
              <a:ext cx="4201583" cy="553998"/>
              <a:chOff x="518433" y="1851126"/>
              <a:chExt cx="4201583" cy="55399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101D99-B002-4698-9C7E-C942B9AA2D39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3536195" cy="55399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PENANGANAN PEMBIAYAAN BERMASALAH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19246F-8F2D-4FAD-8927-AA34DDAA5DFA}"/>
                </a:ext>
              </a:extLst>
            </p:cNvPr>
            <p:cNvGrpSpPr/>
            <p:nvPr/>
          </p:nvGrpSpPr>
          <p:grpSpPr>
            <a:xfrm>
              <a:off x="518433" y="2775416"/>
              <a:ext cx="4201583" cy="362369"/>
              <a:chOff x="518433" y="2717554"/>
              <a:chExt cx="4201583" cy="362369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00C2221-E8A7-47E0-B2B2-5A6A32F96791}"/>
                  </a:ext>
                </a:extLst>
              </p:cNvPr>
              <p:cNvSpPr/>
              <p:nvPr/>
            </p:nvSpPr>
            <p:spPr>
              <a:xfrm>
                <a:off x="1183821" y="2717554"/>
                <a:ext cx="3536195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MEMBANGUN BUDAYA KERJA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065A01-39E4-4CC9-9075-3910C66205F5}"/>
                </a:ext>
              </a:extLst>
            </p:cNvPr>
            <p:cNvGrpSpPr/>
            <p:nvPr/>
          </p:nvGrpSpPr>
          <p:grpSpPr>
            <a:xfrm>
              <a:off x="518433" y="3858783"/>
              <a:ext cx="4201583" cy="362369"/>
              <a:chOff x="518433" y="3597907"/>
              <a:chExt cx="4201583" cy="362369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17B45E-57F0-4725-89C0-3CD74A5097A3}"/>
                  </a:ext>
                </a:extLst>
              </p:cNvPr>
              <p:cNvSpPr/>
              <p:nvPr/>
            </p:nvSpPr>
            <p:spPr>
              <a:xfrm>
                <a:off x="1183821" y="3597907"/>
                <a:ext cx="3536195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i="1" dirty="0">
                    <a:solidFill>
                      <a:srgbClr val="002060"/>
                    </a:solidFill>
                    <a:latin typeface="+mj-lt"/>
                    <a:cs typeface="Segoe UI" panose="020B0502040204020203" pitchFamily="34" charset="0"/>
                  </a:rPr>
                  <a:t>KETERPENUHAN REGULASI INTERNAL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 descr="This image is a woman's hand writing on a piece of paper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0B439-E0E3-A725-661D-BD05B79CB15B}"/>
              </a:ext>
            </a:extLst>
          </p:cNvPr>
          <p:cNvSpPr/>
          <p:nvPr/>
        </p:nvSpPr>
        <p:spPr>
          <a:xfrm>
            <a:off x="1400081" y="4993416"/>
            <a:ext cx="46307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MARKETING PEMBIAYAAN &amp; PENGHIMPUNAN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C9903B-36E6-D91A-5370-E03330FF0AF1}"/>
              </a:ext>
            </a:extLst>
          </p:cNvPr>
          <p:cNvSpPr/>
          <p:nvPr/>
        </p:nvSpPr>
        <p:spPr>
          <a:xfrm>
            <a:off x="518433" y="5029693"/>
            <a:ext cx="5808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 hidden="1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3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6468" y="-40778"/>
            <a:ext cx="12418468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592" y="186601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3DD8E-0492-4A48-B06C-F87FA5CFE3C0}"/>
              </a:ext>
            </a:extLst>
          </p:cNvPr>
          <p:cNvSpPr txBox="1"/>
          <p:nvPr/>
        </p:nvSpPr>
        <p:spPr>
          <a:xfrm>
            <a:off x="689985" y="2242036"/>
            <a:ext cx="23783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F5FE-6C45-4BF6-9676-571742C3CDD7}"/>
              </a:ext>
            </a:extLst>
          </p:cNvPr>
          <p:cNvSpPr txBox="1"/>
          <p:nvPr/>
        </p:nvSpPr>
        <p:spPr>
          <a:xfrm>
            <a:off x="689985" y="3615601"/>
            <a:ext cx="360328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 PERFORMING FINANCING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4D15AA-4B45-41B5-A81C-97FCBF019951}"/>
              </a:ext>
            </a:extLst>
          </p:cNvPr>
          <p:cNvSpPr/>
          <p:nvPr/>
        </p:nvSpPr>
        <p:spPr>
          <a:xfrm>
            <a:off x="689985" y="5372393"/>
            <a:ext cx="287912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TARGET WAKTU 3 BULAN 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5474" y="2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24279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 PENANGANAN: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BB415A0-39A4-4597-926D-819C33316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0386" y="2034831"/>
            <a:ext cx="3408343" cy="4122687"/>
            <a:chOff x="4711392" y="2125063"/>
            <a:chExt cx="3075333" cy="382767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E4AB604-CF34-4776-BFF1-9AD3477F593C}"/>
                </a:ext>
              </a:extLst>
            </p:cNvPr>
            <p:cNvGrpSpPr/>
            <p:nvPr/>
          </p:nvGrpSpPr>
          <p:grpSpPr>
            <a:xfrm>
              <a:off x="4719329" y="2125063"/>
              <a:ext cx="3067396" cy="492443"/>
              <a:chOff x="5063285" y="2128413"/>
              <a:chExt cx="3067396" cy="49244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67E4A54-8A0F-43A0-AA7D-F508F05BB2EF}"/>
                  </a:ext>
                </a:extLst>
              </p:cNvPr>
              <p:cNvSpPr/>
              <p:nvPr/>
            </p:nvSpPr>
            <p:spPr>
              <a:xfrm>
                <a:off x="5642387" y="2128413"/>
                <a:ext cx="2488294" cy="49244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MEMBENTUK TIM YANG SOLID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Oval 309">
                  <a:extLst>
                    <a:ext uri="{FF2B5EF4-FFF2-40B4-BE49-F238E27FC236}">
                      <a16:creationId xmlns:a16="http://schemas.microsoft.com/office/drawing/2014/main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" name="Freeform 310">
                  <a:extLst>
                    <a:ext uri="{FF2B5EF4-FFF2-40B4-BE49-F238E27FC236}">
                      <a16:creationId xmlns:a16="http://schemas.microsoft.com/office/drawing/2014/main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Oval 311">
                  <a:extLst>
                    <a:ext uri="{FF2B5EF4-FFF2-40B4-BE49-F238E27FC236}">
                      <a16:creationId xmlns:a16="http://schemas.microsoft.com/office/drawing/2014/main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312">
                  <a:extLst>
                    <a:ext uri="{FF2B5EF4-FFF2-40B4-BE49-F238E27FC236}">
                      <a16:creationId xmlns:a16="http://schemas.microsoft.com/office/drawing/2014/main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Oval 313">
                  <a:extLst>
                    <a:ext uri="{FF2B5EF4-FFF2-40B4-BE49-F238E27FC236}">
                      <a16:creationId xmlns:a16="http://schemas.microsoft.com/office/drawing/2014/main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Freeform 314">
                  <a:extLst>
                    <a:ext uri="{FF2B5EF4-FFF2-40B4-BE49-F238E27FC236}">
                      <a16:creationId xmlns:a16="http://schemas.microsoft.com/office/drawing/2014/main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Oval 315">
                  <a:extLst>
                    <a:ext uri="{FF2B5EF4-FFF2-40B4-BE49-F238E27FC236}">
                      <a16:creationId xmlns:a16="http://schemas.microsoft.com/office/drawing/2014/main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Freeform 316">
                  <a:extLst>
                    <a:ext uri="{FF2B5EF4-FFF2-40B4-BE49-F238E27FC236}">
                      <a16:creationId xmlns:a16="http://schemas.microsoft.com/office/drawing/2014/main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" name="Oval 317">
                  <a:extLst>
                    <a:ext uri="{FF2B5EF4-FFF2-40B4-BE49-F238E27FC236}">
                      <a16:creationId xmlns:a16="http://schemas.microsoft.com/office/drawing/2014/main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Freeform 318">
                  <a:extLst>
                    <a:ext uri="{FF2B5EF4-FFF2-40B4-BE49-F238E27FC236}">
                      <a16:creationId xmlns:a16="http://schemas.microsoft.com/office/drawing/2014/main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" name="Freeform 319">
                  <a:extLst>
                    <a:ext uri="{FF2B5EF4-FFF2-40B4-BE49-F238E27FC236}">
                      <a16:creationId xmlns:a16="http://schemas.microsoft.com/office/drawing/2014/main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" name="Line 320">
                  <a:extLst>
                    <a:ext uri="{FF2B5EF4-FFF2-40B4-BE49-F238E27FC236}">
                      <a16:creationId xmlns:a16="http://schemas.microsoft.com/office/drawing/2014/main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F34A4EB-3F1D-46DA-8918-F39703249E85}"/>
                </a:ext>
              </a:extLst>
            </p:cNvPr>
            <p:cNvGrpSpPr/>
            <p:nvPr/>
          </p:nvGrpSpPr>
          <p:grpSpPr>
            <a:xfrm>
              <a:off x="4711392" y="3113161"/>
              <a:ext cx="3075333" cy="492443"/>
              <a:chOff x="5055348" y="2856123"/>
              <a:chExt cx="3075333" cy="49244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136D759-25F2-4CF2-9BE6-769681C37E48}"/>
                  </a:ext>
                </a:extLst>
              </p:cNvPr>
              <p:cNvGrpSpPr/>
              <p:nvPr/>
            </p:nvGrpSpPr>
            <p:grpSpPr>
              <a:xfrm>
                <a:off x="5055348" y="2929307"/>
                <a:ext cx="346075" cy="346075"/>
                <a:chOff x="3398838" y="2895601"/>
                <a:chExt cx="346075" cy="346075"/>
              </a:xfrm>
            </p:grpSpPr>
            <p:sp>
              <p:nvSpPr>
                <p:cNvPr id="16" name="Freeform 49">
                  <a:extLst>
                    <a:ext uri="{FF2B5EF4-FFF2-40B4-BE49-F238E27FC236}">
                      <a16:creationId xmlns:a16="http://schemas.microsoft.com/office/drawing/2014/main" id="{56CCB68B-57D2-49CC-B61F-363F0FF3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Freeform 50">
                  <a:extLst>
                    <a:ext uri="{FF2B5EF4-FFF2-40B4-BE49-F238E27FC236}">
                      <a16:creationId xmlns:a16="http://schemas.microsoft.com/office/drawing/2014/main" id="{67F96EFD-DA55-4AD5-BA45-4313C3E98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Oval 51">
                  <a:extLst>
                    <a:ext uri="{FF2B5EF4-FFF2-40B4-BE49-F238E27FC236}">
                      <a16:creationId xmlns:a16="http://schemas.microsoft.com/office/drawing/2014/main" id="{F372C151-C001-4280-B771-9A239086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52">
                  <a:extLst>
                    <a:ext uri="{FF2B5EF4-FFF2-40B4-BE49-F238E27FC236}">
                      <a16:creationId xmlns:a16="http://schemas.microsoft.com/office/drawing/2014/main" id="{D3FA7893-F8A0-4F72-ACCF-CF4CE6E4B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" name="Freeform 53">
                  <a:extLst>
                    <a:ext uri="{FF2B5EF4-FFF2-40B4-BE49-F238E27FC236}">
                      <a16:creationId xmlns:a16="http://schemas.microsoft.com/office/drawing/2014/main" id="{C017CF38-81FD-491D-9BA4-35D01D4D4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Freeform 54">
                  <a:extLst>
                    <a:ext uri="{FF2B5EF4-FFF2-40B4-BE49-F238E27FC236}">
                      <a16:creationId xmlns:a16="http://schemas.microsoft.com/office/drawing/2014/main" id="{99433936-BA1A-40A3-959B-047AFFF78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Oval 55">
                  <a:extLst>
                    <a:ext uri="{FF2B5EF4-FFF2-40B4-BE49-F238E27FC236}">
                      <a16:creationId xmlns:a16="http://schemas.microsoft.com/office/drawing/2014/main" id="{BDA2F5A8-B23C-499E-9267-3DC7A37FA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56">
                  <a:extLst>
                    <a:ext uri="{FF2B5EF4-FFF2-40B4-BE49-F238E27FC236}">
                      <a16:creationId xmlns:a16="http://schemas.microsoft.com/office/drawing/2014/main" id="{099EF59E-5EEF-46B5-962D-A5FD94EA5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Freeform 57">
                  <a:extLst>
                    <a:ext uri="{FF2B5EF4-FFF2-40B4-BE49-F238E27FC236}">
                      <a16:creationId xmlns:a16="http://schemas.microsoft.com/office/drawing/2014/main" id="{FCE54361-37E3-4F52-B33F-6FAA345B4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Freeform 58">
                  <a:extLst>
                    <a:ext uri="{FF2B5EF4-FFF2-40B4-BE49-F238E27FC236}">
                      <a16:creationId xmlns:a16="http://schemas.microsoft.com/office/drawing/2014/main" id="{78645E47-D178-4E95-8459-77D1D8FF6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Oval 59">
                  <a:extLst>
                    <a:ext uri="{FF2B5EF4-FFF2-40B4-BE49-F238E27FC236}">
                      <a16:creationId xmlns:a16="http://schemas.microsoft.com/office/drawing/2014/main" id="{7854B272-51DE-4F9C-A5CA-3532EA082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60">
                  <a:extLst>
                    <a:ext uri="{FF2B5EF4-FFF2-40B4-BE49-F238E27FC236}">
                      <a16:creationId xmlns:a16="http://schemas.microsoft.com/office/drawing/2014/main" id="{814DA909-0D02-4070-A399-CC0263BE5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Line 61">
                  <a:extLst>
                    <a:ext uri="{FF2B5EF4-FFF2-40B4-BE49-F238E27FC236}">
                      <a16:creationId xmlns:a16="http://schemas.microsoft.com/office/drawing/2014/main" id="{5899F489-EDA7-4EC2-826F-95D6DBC76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62">
                  <a:extLst>
                    <a:ext uri="{FF2B5EF4-FFF2-40B4-BE49-F238E27FC236}">
                      <a16:creationId xmlns:a16="http://schemas.microsoft.com/office/drawing/2014/main" id="{83CCE497-C8F7-4970-AE29-490A81B26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00301E-404F-4763-892B-EE1C3109F4D3}"/>
                  </a:ext>
                </a:extLst>
              </p:cNvPr>
              <p:cNvSpPr/>
              <p:nvPr/>
            </p:nvSpPr>
            <p:spPr>
              <a:xfrm>
                <a:off x="5642387" y="2856123"/>
                <a:ext cx="2488294" cy="49244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MEMBENTUK GARDA-1, GARDA-2, GARDA-3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375CECE-C8C6-426B-9A8C-EB696D69F141}"/>
                </a:ext>
              </a:extLst>
            </p:cNvPr>
            <p:cNvGrpSpPr/>
            <p:nvPr/>
          </p:nvGrpSpPr>
          <p:grpSpPr>
            <a:xfrm>
              <a:off x="4719329" y="4101260"/>
              <a:ext cx="3067396" cy="492443"/>
              <a:chOff x="5063285" y="3639850"/>
              <a:chExt cx="3067396" cy="492443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315913"/>
                <a:chOff x="4127500" y="2909888"/>
                <a:chExt cx="330200" cy="315913"/>
              </a:xfrm>
            </p:grpSpPr>
            <p:sp>
              <p:nvSpPr>
                <p:cNvPr id="42" name="Oval 268">
                  <a:extLst>
                    <a:ext uri="{FF2B5EF4-FFF2-40B4-BE49-F238E27FC236}">
                      <a16:creationId xmlns:a16="http://schemas.microsoft.com/office/drawing/2014/main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269">
                  <a:extLst>
                    <a:ext uri="{FF2B5EF4-FFF2-40B4-BE49-F238E27FC236}">
                      <a16:creationId xmlns:a16="http://schemas.microsoft.com/office/drawing/2014/main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Oval 270">
                  <a:extLst>
                    <a:ext uri="{FF2B5EF4-FFF2-40B4-BE49-F238E27FC236}">
                      <a16:creationId xmlns:a16="http://schemas.microsoft.com/office/drawing/2014/main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271">
                  <a:extLst>
                    <a:ext uri="{FF2B5EF4-FFF2-40B4-BE49-F238E27FC236}">
                      <a16:creationId xmlns:a16="http://schemas.microsoft.com/office/drawing/2014/main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Oval 272">
                  <a:extLst>
                    <a:ext uri="{FF2B5EF4-FFF2-40B4-BE49-F238E27FC236}">
                      <a16:creationId xmlns:a16="http://schemas.microsoft.com/office/drawing/2014/main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 273">
                  <a:extLst>
                    <a:ext uri="{FF2B5EF4-FFF2-40B4-BE49-F238E27FC236}">
                      <a16:creationId xmlns:a16="http://schemas.microsoft.com/office/drawing/2014/main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274">
                  <a:extLst>
                    <a:ext uri="{FF2B5EF4-FFF2-40B4-BE49-F238E27FC236}">
                      <a16:creationId xmlns:a16="http://schemas.microsoft.com/office/drawing/2014/main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275">
                  <a:extLst>
                    <a:ext uri="{FF2B5EF4-FFF2-40B4-BE49-F238E27FC236}">
                      <a16:creationId xmlns:a16="http://schemas.microsoft.com/office/drawing/2014/main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276">
                  <a:extLst>
                    <a:ext uri="{FF2B5EF4-FFF2-40B4-BE49-F238E27FC236}">
                      <a16:creationId xmlns:a16="http://schemas.microsoft.com/office/drawing/2014/main" id="{69185BBE-8B01-4042-9127-5E91F9AA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5" y="3140076"/>
                  <a:ext cx="173038" cy="85725"/>
                </a:xfrm>
                <a:custGeom>
                  <a:avLst/>
                  <a:gdLst>
                    <a:gd name="T0" fmla="*/ 46 w 46"/>
                    <a:gd name="T1" fmla="*/ 23 h 23"/>
                    <a:gd name="T2" fmla="*/ 0 w 46"/>
                    <a:gd name="T3" fmla="*/ 23 h 23"/>
                    <a:gd name="T4" fmla="*/ 23 w 46"/>
                    <a:gd name="T5" fmla="*/ 0 h 23"/>
                    <a:gd name="T6" fmla="*/ 46 w 46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3">
                      <a:moveTo>
                        <a:pt x="46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6" y="10"/>
                        <a:pt x="46" y="23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E16F25-9A73-4F49-8593-4DDEE2A8AB5D}"/>
                  </a:ext>
                </a:extLst>
              </p:cNvPr>
              <p:cNvSpPr/>
              <p:nvPr/>
            </p:nvSpPr>
            <p:spPr>
              <a:xfrm>
                <a:off x="5642387" y="3639850"/>
                <a:ext cx="2488294" cy="49244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MENGANGKAT PENASEHAT HUKUM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7DB03EE-BB00-488A-B451-6DF7DA5AC981}"/>
                </a:ext>
              </a:extLst>
            </p:cNvPr>
            <p:cNvGrpSpPr/>
            <p:nvPr/>
          </p:nvGrpSpPr>
          <p:grpSpPr>
            <a:xfrm>
              <a:off x="4712185" y="5089358"/>
              <a:ext cx="3074540" cy="738664"/>
              <a:chOff x="5056141" y="4560242"/>
              <a:chExt cx="3074540" cy="73866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FED15E3-F2A7-469C-B628-611921767E34}"/>
                  </a:ext>
                </a:extLst>
              </p:cNvPr>
              <p:cNvGrpSpPr/>
              <p:nvPr/>
            </p:nvGrpSpPr>
            <p:grpSpPr>
              <a:xfrm>
                <a:off x="5056141" y="4633426"/>
                <a:ext cx="344488" cy="346075"/>
                <a:chOff x="4841875" y="2895601"/>
                <a:chExt cx="344488" cy="346075"/>
              </a:xfrm>
            </p:grpSpPr>
            <p:sp>
              <p:nvSpPr>
                <p:cNvPr id="31" name="Freeform 258">
                  <a:extLst>
                    <a:ext uri="{FF2B5EF4-FFF2-40B4-BE49-F238E27FC236}">
                      <a16:creationId xmlns:a16="http://schemas.microsoft.com/office/drawing/2014/main" id="{66F1D3E8-8C01-4B14-8A55-CA0D33656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259">
                  <a:extLst>
                    <a:ext uri="{FF2B5EF4-FFF2-40B4-BE49-F238E27FC236}">
                      <a16:creationId xmlns:a16="http://schemas.microsoft.com/office/drawing/2014/main" id="{C7E4337D-67E8-477B-8284-B0579D016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260">
                  <a:extLst>
                    <a:ext uri="{FF2B5EF4-FFF2-40B4-BE49-F238E27FC236}">
                      <a16:creationId xmlns:a16="http://schemas.microsoft.com/office/drawing/2014/main" id="{C2AF1AB5-D96A-4C19-BE80-2C8A0736E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Line 261">
                  <a:extLst>
                    <a:ext uri="{FF2B5EF4-FFF2-40B4-BE49-F238E27FC236}">
                      <a16:creationId xmlns:a16="http://schemas.microsoft.com/office/drawing/2014/main" id="{FF7B7042-5F74-4182-89DF-79E95F074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Line 262">
                  <a:extLst>
                    <a:ext uri="{FF2B5EF4-FFF2-40B4-BE49-F238E27FC236}">
                      <a16:creationId xmlns:a16="http://schemas.microsoft.com/office/drawing/2014/main" id="{6D40A249-C0DF-492C-98A0-5563396CE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Line 263">
                  <a:extLst>
                    <a:ext uri="{FF2B5EF4-FFF2-40B4-BE49-F238E27FC236}">
                      <a16:creationId xmlns:a16="http://schemas.microsoft.com/office/drawing/2014/main" id="{0424966D-2E93-463D-925D-8EC1314AA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Oval 264">
                  <a:extLst>
                    <a:ext uri="{FF2B5EF4-FFF2-40B4-BE49-F238E27FC236}">
                      <a16:creationId xmlns:a16="http://schemas.microsoft.com/office/drawing/2014/main" id="{A2027076-84C0-41AA-ABE6-E182664D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Oval 265">
                  <a:extLst>
                    <a:ext uri="{FF2B5EF4-FFF2-40B4-BE49-F238E27FC236}">
                      <a16:creationId xmlns:a16="http://schemas.microsoft.com/office/drawing/2014/main" id="{34911030-E1C4-47C6-B878-AB9504619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Oval 266">
                  <a:extLst>
                    <a:ext uri="{FF2B5EF4-FFF2-40B4-BE49-F238E27FC236}">
                      <a16:creationId xmlns:a16="http://schemas.microsoft.com/office/drawing/2014/main" id="{872A828C-C960-409B-BA85-F3FA58C58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267">
                  <a:extLst>
                    <a:ext uri="{FF2B5EF4-FFF2-40B4-BE49-F238E27FC236}">
                      <a16:creationId xmlns:a16="http://schemas.microsoft.com/office/drawing/2014/main" id="{111031BF-F147-4673-B7D2-BAB9FDE01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482C2C4-A83F-481A-A4DA-8A5D9AD7A680}"/>
                  </a:ext>
                </a:extLst>
              </p:cNvPr>
              <p:cNvSpPr/>
              <p:nvPr/>
            </p:nvSpPr>
            <p:spPr>
              <a:xfrm>
                <a:off x="5642387" y="4560242"/>
                <a:ext cx="2488294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ADANYA MONITORING DAN KOORDINASI TIM YANG KONSISTEN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B86711-61B6-4E9F-94FC-7E4E4C2AFDBB}"/>
                </a:ext>
              </a:extLst>
            </p:cNvPr>
            <p:cNvGrpSpPr/>
            <p:nvPr/>
          </p:nvGrpSpPr>
          <p:grpSpPr>
            <a:xfrm>
              <a:off x="4721542" y="2742223"/>
              <a:ext cx="2998053" cy="246221"/>
              <a:chOff x="4721542" y="2734320"/>
              <a:chExt cx="2998053" cy="24622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AF81162-F8E5-4429-8E39-AF70CBB53233}"/>
                  </a:ext>
                </a:extLst>
              </p:cNvPr>
              <p:cNvGrpSpPr/>
              <p:nvPr/>
            </p:nvGrpSpPr>
            <p:grpSpPr>
              <a:xfrm>
                <a:off x="5298431" y="2813132"/>
                <a:ext cx="2421164" cy="88596"/>
                <a:chOff x="4674462" y="2940354"/>
                <a:chExt cx="3045133" cy="8103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946F7D42-7783-4AA6-ADD6-AB6D2DF05CAF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0A78528F-E9CB-4B99-BD4F-A6AE016C76C8}"/>
                    </a:ext>
                  </a:extLst>
                </p:cNvPr>
                <p:cNvSpPr/>
                <p:nvPr/>
              </p:nvSpPr>
              <p:spPr>
                <a:xfrm>
                  <a:off x="4674463" y="2940354"/>
                  <a:ext cx="1834287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BE1CF42-34AD-45F7-9BB7-06D7FDE081B7}"/>
                  </a:ext>
                </a:extLst>
              </p:cNvPr>
              <p:cNvSpPr/>
              <p:nvPr/>
            </p:nvSpPr>
            <p:spPr>
              <a:xfrm>
                <a:off x="4721542" y="2734320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65%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F17230-3C6B-4C60-8575-90C979038AC0}"/>
                </a:ext>
              </a:extLst>
            </p:cNvPr>
            <p:cNvGrpSpPr/>
            <p:nvPr/>
          </p:nvGrpSpPr>
          <p:grpSpPr>
            <a:xfrm>
              <a:off x="4721542" y="3730321"/>
              <a:ext cx="2998053" cy="246221"/>
              <a:chOff x="4721542" y="3848257"/>
              <a:chExt cx="2998053" cy="246221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19E0996D-AF4A-4FFB-A88F-2FEE0A9EDCD2}"/>
                  </a:ext>
                </a:extLst>
              </p:cNvPr>
              <p:cNvGrpSpPr/>
              <p:nvPr/>
            </p:nvGrpSpPr>
            <p:grpSpPr>
              <a:xfrm>
                <a:off x="5298431" y="3927069"/>
                <a:ext cx="2421164" cy="88596"/>
                <a:chOff x="4674462" y="2940354"/>
                <a:chExt cx="3045133" cy="81030"/>
              </a:xfrm>
            </p:grpSpPr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214774FE-1FFD-4D64-8A37-76CB44EB021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CCFD5BBD-3EB8-4D70-947E-F5AFBFF96EC0}"/>
                    </a:ext>
                  </a:extLst>
                </p:cNvPr>
                <p:cNvSpPr/>
                <p:nvPr/>
              </p:nvSpPr>
              <p:spPr>
                <a:xfrm>
                  <a:off x="4674465" y="2940354"/>
                  <a:ext cx="1569155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C76473C-D689-4828-A3C2-DBFA64DB3596}"/>
                  </a:ext>
                </a:extLst>
              </p:cNvPr>
              <p:cNvSpPr/>
              <p:nvPr/>
            </p:nvSpPr>
            <p:spPr>
              <a:xfrm>
                <a:off x="4721542" y="3848257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50%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04189C-E133-4D62-9D02-29130FCCC123}"/>
                </a:ext>
              </a:extLst>
            </p:cNvPr>
            <p:cNvGrpSpPr/>
            <p:nvPr/>
          </p:nvGrpSpPr>
          <p:grpSpPr>
            <a:xfrm>
              <a:off x="4721542" y="4718420"/>
              <a:ext cx="2998053" cy="246221"/>
              <a:chOff x="4721542" y="4753566"/>
              <a:chExt cx="2998053" cy="246221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BA54A74-91C7-4A8E-8256-29CECA65EBE5}"/>
                  </a:ext>
                </a:extLst>
              </p:cNvPr>
              <p:cNvGrpSpPr/>
              <p:nvPr/>
            </p:nvGrpSpPr>
            <p:grpSpPr>
              <a:xfrm>
                <a:off x="5298431" y="4832378"/>
                <a:ext cx="2421164" cy="88596"/>
                <a:chOff x="4674462" y="2940354"/>
                <a:chExt cx="3045133" cy="81030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BAF05105-E146-4A76-80BC-D132339D80C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C85F8D48-F497-4FF4-86A4-A306F3F0ED91}"/>
                    </a:ext>
                  </a:extLst>
                </p:cNvPr>
                <p:cNvSpPr/>
                <p:nvPr/>
              </p:nvSpPr>
              <p:spPr>
                <a:xfrm>
                  <a:off x="4674463" y="2940354"/>
                  <a:ext cx="2392762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C35B425-E17C-46A6-BC1C-89C34E2B336C}"/>
                  </a:ext>
                </a:extLst>
              </p:cNvPr>
              <p:cNvSpPr/>
              <p:nvPr/>
            </p:nvSpPr>
            <p:spPr>
              <a:xfrm>
                <a:off x="4721542" y="4753566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80%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413DCC-904B-4563-90F1-A5A71C657368}"/>
                </a:ext>
              </a:extLst>
            </p:cNvPr>
            <p:cNvGrpSpPr/>
            <p:nvPr/>
          </p:nvGrpSpPr>
          <p:grpSpPr>
            <a:xfrm>
              <a:off x="4721542" y="5706518"/>
              <a:ext cx="2998053" cy="246221"/>
              <a:chOff x="4721542" y="5706518"/>
              <a:chExt cx="2998053" cy="24622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7ADDD0C-4947-4DFD-8604-1C7FC185D6F1}"/>
                  </a:ext>
                </a:extLst>
              </p:cNvPr>
              <p:cNvGrpSpPr/>
              <p:nvPr/>
            </p:nvGrpSpPr>
            <p:grpSpPr>
              <a:xfrm>
                <a:off x="5298431" y="5785330"/>
                <a:ext cx="2421164" cy="88596"/>
                <a:chOff x="4674462" y="2940354"/>
                <a:chExt cx="3045133" cy="81030"/>
              </a:xfrm>
            </p:grpSpPr>
            <p:sp>
              <p:nvSpPr>
                <p:cNvPr id="88" name="Rectangle: Rounded Corners 87">
                  <a:extLst>
                    <a:ext uri="{FF2B5EF4-FFF2-40B4-BE49-F238E27FC236}">
                      <a16:creationId xmlns:a16="http://schemas.microsoft.com/office/drawing/2014/main" id="{3EE0ED0C-1321-4AB3-B03A-B7AD85571E6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: Rounded Corners 88">
                  <a:extLst>
                    <a:ext uri="{FF2B5EF4-FFF2-40B4-BE49-F238E27FC236}">
                      <a16:creationId xmlns:a16="http://schemas.microsoft.com/office/drawing/2014/main" id="{4409F7EA-DE17-4C15-80F3-78361F8366BE}"/>
                    </a:ext>
                  </a:extLst>
                </p:cNvPr>
                <p:cNvSpPr/>
                <p:nvPr/>
              </p:nvSpPr>
              <p:spPr>
                <a:xfrm>
                  <a:off x="4674465" y="2940354"/>
                  <a:ext cx="949205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01B8DB-BADB-4084-8CD6-6CEEA620099A}"/>
                  </a:ext>
                </a:extLst>
              </p:cNvPr>
              <p:cNvSpPr/>
              <p:nvPr/>
            </p:nvSpPr>
            <p:spPr>
              <a:xfrm>
                <a:off x="4721542" y="5706518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35%</a:t>
                </a: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95375" y="1006869"/>
            <a:ext cx="3477776" cy="4810581"/>
            <a:chOff x="8445830" y="1300476"/>
            <a:chExt cx="3477776" cy="481058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JUNI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62691" y="1648238"/>
              <a:ext cx="3440467" cy="17235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Penggolongan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dan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Pengklasifikasian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Pembiayaan Bermasalah berdasarkan ketentuan Internal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kita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Penentuan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prioritas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penanganan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Menentukan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teknik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Penanganan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Tim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penanganan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di bentuk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Target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turun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1%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83139" y="3419028"/>
              <a:ext cx="304713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JULI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511842" y="3782830"/>
              <a:ext cx="3332613" cy="9848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Target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penurunan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NPF 2%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¼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nasabah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bermasalah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tertangani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Target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penuruan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NPF total 3%</a:t>
              </a:r>
            </a:p>
            <a:p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BACDD99-66AF-423B-B714-10B1BD09EBE4}"/>
                </a:ext>
              </a:extLst>
            </p:cNvPr>
            <p:cNvSpPr txBox="1"/>
            <p:nvPr/>
          </p:nvSpPr>
          <p:spPr>
            <a:xfrm>
              <a:off x="8445830" y="4827634"/>
              <a:ext cx="304713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AGUSTUS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6D9691D-4606-4981-97A5-3BEAC7F0804E}"/>
                </a:ext>
              </a:extLst>
            </p:cNvPr>
            <p:cNvSpPr/>
            <p:nvPr/>
          </p:nvSpPr>
          <p:spPr>
            <a:xfrm>
              <a:off x="8483139" y="5372393"/>
              <a:ext cx="3440467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Target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penurunan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NPF 2%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½ 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nasabah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bermasalah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tertangani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Target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penuruan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NPF total 5%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65199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DE3114C-47A9-8DBF-4360-ECDF9E0841F6}"/>
              </a:ext>
            </a:extLst>
          </p:cNvPr>
          <p:cNvSpPr/>
          <p:nvPr/>
        </p:nvSpPr>
        <p:spPr>
          <a:xfrm>
            <a:off x="8298323" y="430319"/>
            <a:ext cx="287912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6524DE"/>
                </a:highlight>
                <a:latin typeface="Arial Rounded MT Bold" panose="020F0704030504030204" pitchFamily="34" charset="0"/>
                <a:cs typeface="Segoe UI" panose="020B0502040204020203" pitchFamily="34" charset="0"/>
              </a:rPr>
              <a:t>ACTION PLAN </a:t>
            </a:r>
          </a:p>
        </p:txBody>
      </p:sp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264A13-2CF6-4653-9A8E-AE29B6F25F8E}"/>
              </a:ext>
            </a:extLst>
          </p:cNvPr>
          <p:cNvSpPr txBox="1"/>
          <p:nvPr/>
        </p:nvSpPr>
        <p:spPr>
          <a:xfrm>
            <a:off x="723900" y="457291"/>
            <a:ext cx="3803018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TARGET PENURUAN NPF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6D12FB3-2E0E-4392-B30A-8FABD559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2700" y="1794009"/>
            <a:ext cx="12204700" cy="2514602"/>
            <a:chOff x="-12700" y="2162907"/>
            <a:chExt cx="12204700" cy="2514602"/>
          </a:xfrm>
        </p:grpSpPr>
        <p:pic>
          <p:nvPicPr>
            <p:cNvPr id="2" name="Picture 1" descr="A group of people sitting at a desk&#10;">
              <a:extLst>
                <a:ext uri="{FF2B5EF4-FFF2-40B4-BE49-F238E27FC236}">
                  <a16:creationId xmlns:a16="http://schemas.microsoft.com/office/drawing/2014/main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Rectangle 2" descr="This is an image of a desk with laptop computers and people working.">
              <a:extLst>
                <a:ext uri="{FF2B5EF4-FFF2-40B4-BE49-F238E27FC236}">
                  <a16:creationId xmlns:a16="http://schemas.microsoft.com/office/drawing/2014/main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CFBA714-94A9-4CEA-9D73-2E90A898B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02C732-8960-4820-B185-F087E030DAAA}"/>
                </a:ext>
              </a:extLst>
            </p:cNvPr>
            <p:cNvSpPr txBox="1"/>
            <p:nvPr/>
          </p:nvSpPr>
          <p:spPr>
            <a:xfrm>
              <a:off x="1324282" y="3189004"/>
              <a:ext cx="48891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8%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02FFA3-53E3-4FFD-922C-CCB9EFEA5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C8C601-FB40-4573-87B3-B1126A610542}"/>
                </a:ext>
              </a:extLst>
            </p:cNvPr>
            <p:cNvSpPr txBox="1"/>
            <p:nvPr/>
          </p:nvSpPr>
          <p:spPr>
            <a:xfrm>
              <a:off x="4316533" y="3189005"/>
              <a:ext cx="48891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7%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3F2913C-4436-40AC-9048-54405BD23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436978-7B84-4F27-8A32-574050B29AD0}"/>
                </a:ext>
              </a:extLst>
            </p:cNvPr>
            <p:cNvSpPr txBox="1"/>
            <p:nvPr/>
          </p:nvSpPr>
          <p:spPr>
            <a:xfrm>
              <a:off x="7329889" y="3189005"/>
              <a:ext cx="488916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5%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E89B9B-4C47-402B-9C75-47765E1F7593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2C4BAC1-CFE0-4BB6-AB1E-3D97B9D3C37C}"/>
                  </a:ext>
                </a:extLst>
              </p:cNvPr>
              <p:cNvGrpSpPr/>
              <p:nvPr/>
            </p:nvGrpSpPr>
            <p:grpSpPr>
              <a:xfrm>
                <a:off x="7168469" y="2677815"/>
                <a:ext cx="1431828" cy="1456895"/>
                <a:chOff x="7168469" y="2677815"/>
                <a:chExt cx="1431828" cy="1456895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EBF013-87F7-4305-9CC9-737BE16F0D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8" cy="1431826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2CC348C5-CD52-4041-A9DC-8F47C9D04352}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7" cy="1431826"/>
                </a:xfrm>
                <a:prstGeom prst="arc">
                  <a:avLst>
                    <a:gd name="adj1" fmla="val 16200000"/>
                    <a:gd name="adj2" fmla="val 17724961"/>
                  </a:avLst>
                </a:prstGeom>
                <a:ln w="38100">
                  <a:gradFill>
                    <a:gsLst>
                      <a:gs pos="0">
                        <a:srgbClr val="7BEBD8"/>
                      </a:gs>
                      <a:gs pos="8000">
                        <a:srgbClr val="6B8DE1"/>
                      </a:gs>
                      <a:gs pos="100000">
                        <a:srgbClr val="8335E5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83CA45F-7535-4D5F-A010-B7B38ED57BC7}"/>
                    </a:ext>
                  </a:extLst>
                </p:cNvPr>
                <p:cNvSpPr/>
                <p:nvPr/>
              </p:nvSpPr>
              <p:spPr>
                <a:xfrm>
                  <a:off x="8095353" y="2677815"/>
                  <a:ext cx="239688" cy="239687"/>
                </a:xfrm>
                <a:prstGeom prst="ellipse">
                  <a:avLst/>
                </a:prstGeom>
                <a:solidFill>
                  <a:srgbClr val="8335E5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3FCBFAE-6E88-440A-ACEC-41E289885112}"/>
                    </a:ext>
                  </a:extLst>
                </p:cNvPr>
                <p:cNvSpPr/>
                <p:nvPr/>
              </p:nvSpPr>
              <p:spPr>
                <a:xfrm>
                  <a:off x="8139961" y="2722422"/>
                  <a:ext cx="150473" cy="150473"/>
                </a:xfrm>
                <a:prstGeom prst="ellipse">
                  <a:avLst/>
                </a:prstGeom>
                <a:solidFill>
                  <a:srgbClr val="8335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F4B3FC-E555-4F37-BC12-4940EF773A7E}"/>
                  </a:ext>
                </a:extLst>
              </p:cNvPr>
              <p:cNvSpPr txBox="1"/>
              <p:nvPr/>
            </p:nvSpPr>
            <p:spPr>
              <a:xfrm>
                <a:off x="7639925" y="3160041"/>
                <a:ext cx="488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+mj-lt"/>
                  </a:rPr>
                  <a:t>3%</a:t>
                </a:r>
              </a:p>
            </p:txBody>
          </p:sp>
        </p:grp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929E06-4AB9-4598-A963-82CCC18A3FF2}"/>
              </a:ext>
            </a:extLst>
          </p:cNvPr>
          <p:cNvSpPr txBox="1"/>
          <p:nvPr/>
        </p:nvSpPr>
        <p:spPr>
          <a:xfrm>
            <a:off x="1359548" y="4841786"/>
            <a:ext cx="4183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58B9C9-A63C-4AE4-8EB4-544F3A70C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29338" y="5277685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241881" y="5454662"/>
            <a:ext cx="265372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POSISI BERJALAN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0754C1-4097-4CDA-B3CB-7304331CBBB9}"/>
              </a:ext>
            </a:extLst>
          </p:cNvPr>
          <p:cNvSpPr txBox="1"/>
          <p:nvPr/>
        </p:nvSpPr>
        <p:spPr>
          <a:xfrm>
            <a:off x="4298099" y="4841787"/>
            <a:ext cx="5257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JUNI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30765C-622F-4015-90C6-297DE00B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21589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3234132" y="5454663"/>
            <a:ext cx="265372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TURUN 1%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005B0B-E5FC-472B-962B-C2258039F3B2}"/>
              </a:ext>
            </a:extLst>
          </p:cNvPr>
          <p:cNvSpPr txBox="1"/>
          <p:nvPr/>
        </p:nvSpPr>
        <p:spPr>
          <a:xfrm>
            <a:off x="7343515" y="4841787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JULI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81AB32-AC63-443B-8ADA-AAB7C9723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34945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BA86B7F-9A89-4AB5-BADE-64D7C6E5C868}"/>
              </a:ext>
            </a:extLst>
          </p:cNvPr>
          <p:cNvSpPr txBox="1">
            <a:spLocks/>
          </p:cNvSpPr>
          <p:nvPr/>
        </p:nvSpPr>
        <p:spPr>
          <a:xfrm>
            <a:off x="6247488" y="5454663"/>
            <a:ext cx="265372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TURUN 2%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6FBDF-4663-4A5D-A2B3-B90DCEBBA233}"/>
              </a:ext>
            </a:extLst>
          </p:cNvPr>
          <p:cNvSpPr txBox="1"/>
          <p:nvPr/>
        </p:nvSpPr>
        <p:spPr>
          <a:xfrm>
            <a:off x="9845961" y="4841787"/>
            <a:ext cx="14834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AGUSTUS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8F561C8-B2FA-4D2D-9122-39870DF54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48300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EB976B3E-89DE-4833-94D4-23A4F14582CA}"/>
              </a:ext>
            </a:extLst>
          </p:cNvPr>
          <p:cNvSpPr txBox="1">
            <a:spLocks/>
          </p:cNvSpPr>
          <p:nvPr/>
        </p:nvSpPr>
        <p:spPr>
          <a:xfrm>
            <a:off x="9260843" y="5454663"/>
            <a:ext cx="265372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TURUN 2%</a:t>
            </a:r>
          </a:p>
        </p:txBody>
      </p:sp>
    </p:spTree>
    <p:extLst>
      <p:ext uri="{BB962C8B-B14F-4D97-AF65-F5344CB8AC3E}">
        <p14:creationId xmlns:p14="http://schemas.microsoft.com/office/powerpoint/2010/main" val="216376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 hidden="1">
            <a:extLst>
              <a:ext uri="{FF2B5EF4-FFF2-40B4-BE49-F238E27FC236}">
                <a16:creationId xmlns:a16="http://schemas.microsoft.com/office/drawing/2014/main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4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E6D6E19C-DE46-4402-8CBF-17BB95458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3987" y="537999"/>
            <a:ext cx="4284026" cy="517853"/>
            <a:chOff x="9379627" y="4410753"/>
            <a:chExt cx="2371352" cy="517853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3DF722C9-361F-401E-AD34-54132A8436B3}"/>
                </a:ext>
              </a:extLst>
            </p:cNvPr>
            <p:cNvSpPr txBox="1"/>
            <p:nvPr/>
          </p:nvSpPr>
          <p:spPr>
            <a:xfrm>
              <a:off x="9379627" y="4410753"/>
              <a:ext cx="23713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BUDAYA KERJA YANG FAST:</a:t>
              </a: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49C08362-5A73-4AB7-8811-DC216428D42D}"/>
                </a:ext>
              </a:extLst>
            </p:cNvPr>
            <p:cNvSpPr/>
            <p:nvPr/>
          </p:nvSpPr>
          <p:spPr>
            <a:xfrm>
              <a:off x="9695998" y="4682385"/>
              <a:ext cx="172939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Fathonah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-Amanah-Siddiq-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Tabligh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Group 39" descr="This image is an icon of 1 person interacting with three people. ">
            <a:extLst>
              <a:ext uri="{FF2B5EF4-FFF2-40B4-BE49-F238E27FC236}">
                <a16:creationId xmlns:a16="http://schemas.microsoft.com/office/drawing/2014/main" id="{6163EC3B-1C70-4943-88AE-C995F6AF3D2D}"/>
              </a:ext>
            </a:extLst>
          </p:cNvPr>
          <p:cNvGrpSpPr/>
          <p:nvPr/>
        </p:nvGrpSpPr>
        <p:grpSpPr>
          <a:xfrm>
            <a:off x="5459412" y="1395413"/>
            <a:ext cx="1273175" cy="1271588"/>
            <a:chOff x="5459412" y="1395413"/>
            <a:chExt cx="1273175" cy="1271588"/>
          </a:xfrm>
        </p:grpSpPr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BAB1D2D2-1913-4FAF-8141-A2217D47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4E63ABA-A2BE-460E-AEC1-558B63A0D598}"/>
                </a:ext>
              </a:extLst>
            </p:cNvPr>
            <p:cNvGrpSpPr/>
            <p:nvPr/>
          </p:nvGrpSpPr>
          <p:grpSpPr>
            <a:xfrm>
              <a:off x="5781290" y="1569642"/>
              <a:ext cx="584970" cy="674403"/>
              <a:chOff x="2686050" y="2895601"/>
              <a:chExt cx="330200" cy="346075"/>
            </a:xfrm>
          </p:grpSpPr>
          <p:sp>
            <p:nvSpPr>
              <p:cNvPr id="154" name="Oval 309">
                <a:extLst>
                  <a:ext uri="{FF2B5EF4-FFF2-40B4-BE49-F238E27FC236}">
                    <a16:creationId xmlns:a16="http://schemas.microsoft.com/office/drawing/2014/main" id="{AC91C28A-AC97-43D2-BB20-485D353E8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310">
                <a:extLst>
                  <a:ext uri="{FF2B5EF4-FFF2-40B4-BE49-F238E27FC236}">
                    <a16:creationId xmlns:a16="http://schemas.microsoft.com/office/drawing/2014/main" id="{307DC6B5-75A0-4610-B431-35147A89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Oval 311">
                <a:extLst>
                  <a:ext uri="{FF2B5EF4-FFF2-40B4-BE49-F238E27FC236}">
                    <a16:creationId xmlns:a16="http://schemas.microsoft.com/office/drawing/2014/main" id="{16EA5084-E99D-4DD5-B478-224937E0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312">
                <a:extLst>
                  <a:ext uri="{FF2B5EF4-FFF2-40B4-BE49-F238E27FC236}">
                    <a16:creationId xmlns:a16="http://schemas.microsoft.com/office/drawing/2014/main" id="{210EC1C6-3182-40F6-869F-33B0ABF2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Oval 313">
                <a:extLst>
                  <a:ext uri="{FF2B5EF4-FFF2-40B4-BE49-F238E27FC236}">
                    <a16:creationId xmlns:a16="http://schemas.microsoft.com/office/drawing/2014/main" id="{168ACDC4-22F5-4D4B-A783-44D3655B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314">
                <a:extLst>
                  <a:ext uri="{FF2B5EF4-FFF2-40B4-BE49-F238E27FC236}">
                    <a16:creationId xmlns:a16="http://schemas.microsoft.com/office/drawing/2014/main" id="{9350080E-FAD1-420D-A674-785E5FD1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0" name="Oval 315">
                <a:extLst>
                  <a:ext uri="{FF2B5EF4-FFF2-40B4-BE49-F238E27FC236}">
                    <a16:creationId xmlns:a16="http://schemas.microsoft.com/office/drawing/2014/main" id="{A3A96249-064E-4E4F-800D-F3E32321B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316">
                <a:extLst>
                  <a:ext uri="{FF2B5EF4-FFF2-40B4-BE49-F238E27FC236}">
                    <a16:creationId xmlns:a16="http://schemas.microsoft.com/office/drawing/2014/main" id="{5B0FA9F4-74E7-4069-9E66-4CD1685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2" name="Oval 317">
                <a:extLst>
                  <a:ext uri="{FF2B5EF4-FFF2-40B4-BE49-F238E27FC236}">
                    <a16:creationId xmlns:a16="http://schemas.microsoft.com/office/drawing/2014/main" id="{8B1079C4-08A2-4532-BF93-C9FBD28FC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318">
                <a:extLst>
                  <a:ext uri="{FF2B5EF4-FFF2-40B4-BE49-F238E27FC236}">
                    <a16:creationId xmlns:a16="http://schemas.microsoft.com/office/drawing/2014/main" id="{D2176F15-45A0-4989-901D-43FEBC8C6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319">
                <a:extLst>
                  <a:ext uri="{FF2B5EF4-FFF2-40B4-BE49-F238E27FC236}">
                    <a16:creationId xmlns:a16="http://schemas.microsoft.com/office/drawing/2014/main" id="{E441EEB4-0ED1-401E-BCE2-44490D08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Line 320">
                <a:extLst>
                  <a:ext uri="{FF2B5EF4-FFF2-40B4-BE49-F238E27FC236}">
                    <a16:creationId xmlns:a16="http://schemas.microsoft.com/office/drawing/2014/main" id="{DE0936E5-0224-4C3C-9815-CA2E7C978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CDDA2C-6FA4-497B-A320-3ED782990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8705" y="2164807"/>
            <a:ext cx="2833202" cy="2397509"/>
            <a:chOff x="1422395" y="2203556"/>
            <a:chExt cx="1599513" cy="2397509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246A1BD9-59BD-467C-9A84-D6A5E4382773}"/>
                </a:ext>
              </a:extLst>
            </p:cNvPr>
            <p:cNvSpPr txBox="1"/>
            <p:nvPr/>
          </p:nvSpPr>
          <p:spPr>
            <a:xfrm>
              <a:off x="1427303" y="2203556"/>
              <a:ext cx="159460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AMANAH: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594EDD4C-FB3C-4D67-A0E0-448BE5307678}"/>
                </a:ext>
              </a:extLst>
            </p:cNvPr>
            <p:cNvSpPr/>
            <p:nvPr/>
          </p:nvSpPr>
          <p:spPr>
            <a:xfrm>
              <a:off x="1422395" y="2631295"/>
              <a:ext cx="1594604" cy="19697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85750" indent="-285750" algn="r">
                <a:buFontTx/>
                <a:buChar char="-"/>
              </a:pP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Jujur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marL="285750" indent="-285750" algn="r">
                <a:buFontTx/>
                <a:buChar char="-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Dapat bekerjasama dalam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kebaikan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dan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kebenaran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marL="285750" indent="-285750" algn="r">
                <a:buFontTx/>
                <a:buChar char="-"/>
              </a:pP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Menolak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kemungkaran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,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suap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, dan fraud </a:t>
              </a:r>
            </a:p>
          </p:txBody>
        </p:sp>
      </p:grpSp>
      <p:grpSp>
        <p:nvGrpSpPr>
          <p:cNvPr id="41" name="Group 40" descr="This image is an icon of three people interacting. ">
            <a:extLst>
              <a:ext uri="{FF2B5EF4-FFF2-40B4-BE49-F238E27FC236}">
                <a16:creationId xmlns:a16="http://schemas.microsoft.com/office/drawing/2014/main" id="{7095B44D-041E-4DC3-A3B8-C4DBA721F0CF}"/>
              </a:ext>
            </a:extLst>
          </p:cNvPr>
          <p:cNvGrpSpPr/>
          <p:nvPr/>
        </p:nvGrpSpPr>
        <p:grpSpPr>
          <a:xfrm>
            <a:off x="3489325" y="2143125"/>
            <a:ext cx="1397000" cy="1397000"/>
            <a:chOff x="3438525" y="2143125"/>
            <a:chExt cx="1397000" cy="1397000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2A9CD09-E5BD-4051-A55B-752BE1EA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2143125"/>
              <a:ext cx="1397000" cy="1397000"/>
            </a:xfrm>
            <a:custGeom>
              <a:avLst/>
              <a:gdLst>
                <a:gd name="T0" fmla="*/ 276 w 336"/>
                <a:gd name="T1" fmla="*/ 276 h 336"/>
                <a:gd name="T2" fmla="*/ 60 w 336"/>
                <a:gd name="T3" fmla="*/ 276 h 336"/>
                <a:gd name="T4" fmla="*/ 60 w 336"/>
                <a:gd name="T5" fmla="*/ 60 h 336"/>
                <a:gd name="T6" fmla="*/ 276 w 336"/>
                <a:gd name="T7" fmla="*/ 60 h 336"/>
                <a:gd name="T8" fmla="*/ 276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276" y="276"/>
                  </a:moveTo>
                  <a:cubicBezTo>
                    <a:pt x="217" y="336"/>
                    <a:pt x="120" y="336"/>
                    <a:pt x="60" y="276"/>
                  </a:cubicBez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3A32F3A-3EA3-4F6F-905C-AE7E326402EF}"/>
                </a:ext>
              </a:extLst>
            </p:cNvPr>
            <p:cNvGrpSpPr/>
            <p:nvPr/>
          </p:nvGrpSpPr>
          <p:grpSpPr>
            <a:xfrm>
              <a:off x="3810316" y="2465099"/>
              <a:ext cx="613094" cy="674403"/>
              <a:chOff x="3398838" y="2895601"/>
              <a:chExt cx="346075" cy="346075"/>
            </a:xfrm>
          </p:grpSpPr>
          <p:sp>
            <p:nvSpPr>
              <p:cNvPr id="167" name="Freeform 49">
                <a:extLst>
                  <a:ext uri="{FF2B5EF4-FFF2-40B4-BE49-F238E27FC236}">
                    <a16:creationId xmlns:a16="http://schemas.microsoft.com/office/drawing/2014/main" id="{740B54FD-C512-4C4B-90F2-B8FE96027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50">
                <a:extLst>
                  <a:ext uri="{FF2B5EF4-FFF2-40B4-BE49-F238E27FC236}">
                    <a16:creationId xmlns:a16="http://schemas.microsoft.com/office/drawing/2014/main" id="{4FDC5A8D-821C-42CD-8C45-FB309BF76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9" name="Oval 51">
                <a:extLst>
                  <a:ext uri="{FF2B5EF4-FFF2-40B4-BE49-F238E27FC236}">
                    <a16:creationId xmlns:a16="http://schemas.microsoft.com/office/drawing/2014/main" id="{627888DD-F7D4-4895-B336-F188BAF1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52">
                <a:extLst>
                  <a:ext uri="{FF2B5EF4-FFF2-40B4-BE49-F238E27FC236}">
                    <a16:creationId xmlns:a16="http://schemas.microsoft.com/office/drawing/2014/main" id="{21C53BAF-A1BD-4D9D-8C56-C5A5E2964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53">
                <a:extLst>
                  <a:ext uri="{FF2B5EF4-FFF2-40B4-BE49-F238E27FC236}">
                    <a16:creationId xmlns:a16="http://schemas.microsoft.com/office/drawing/2014/main" id="{B30A39F9-E915-4B71-94A4-3436CE4B9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54">
                <a:extLst>
                  <a:ext uri="{FF2B5EF4-FFF2-40B4-BE49-F238E27FC236}">
                    <a16:creationId xmlns:a16="http://schemas.microsoft.com/office/drawing/2014/main" id="{92A91763-2FE9-4F49-81B3-F46A3188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3" name="Oval 55">
                <a:extLst>
                  <a:ext uri="{FF2B5EF4-FFF2-40B4-BE49-F238E27FC236}">
                    <a16:creationId xmlns:a16="http://schemas.microsoft.com/office/drawing/2014/main" id="{5D56157D-44A4-414B-A115-780567411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56">
                <a:extLst>
                  <a:ext uri="{FF2B5EF4-FFF2-40B4-BE49-F238E27FC236}">
                    <a16:creationId xmlns:a16="http://schemas.microsoft.com/office/drawing/2014/main" id="{62DA9A80-F152-45F5-94C2-BB31EDA3C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57">
                <a:extLst>
                  <a:ext uri="{FF2B5EF4-FFF2-40B4-BE49-F238E27FC236}">
                    <a16:creationId xmlns:a16="http://schemas.microsoft.com/office/drawing/2014/main" id="{003EFD2E-CF90-4AC0-BEC7-7BC685648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58">
                <a:extLst>
                  <a:ext uri="{FF2B5EF4-FFF2-40B4-BE49-F238E27FC236}">
                    <a16:creationId xmlns:a16="http://schemas.microsoft.com/office/drawing/2014/main" id="{17D242C7-DED5-4760-974B-1C0C2CE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7" name="Oval 59">
                <a:extLst>
                  <a:ext uri="{FF2B5EF4-FFF2-40B4-BE49-F238E27FC236}">
                    <a16:creationId xmlns:a16="http://schemas.microsoft.com/office/drawing/2014/main" id="{4029ED17-8FD3-4AF2-A688-F0EE0CED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60">
                <a:extLst>
                  <a:ext uri="{FF2B5EF4-FFF2-40B4-BE49-F238E27FC236}">
                    <a16:creationId xmlns:a16="http://schemas.microsoft.com/office/drawing/2014/main" id="{635ABD1D-573A-4AEB-BA17-43168A9B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9" name="Line 61">
                <a:extLst>
                  <a:ext uri="{FF2B5EF4-FFF2-40B4-BE49-F238E27FC236}">
                    <a16:creationId xmlns:a16="http://schemas.microsoft.com/office/drawing/2014/main" id="{5DC54740-A0D8-4879-95BC-57FB1ACC3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0" name="Line 62">
                <a:extLst>
                  <a:ext uri="{FF2B5EF4-FFF2-40B4-BE49-F238E27FC236}">
                    <a16:creationId xmlns:a16="http://schemas.microsoft.com/office/drawing/2014/main" id="{E3DB3D49-FAF6-4080-AE40-81CF5899A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38" descr="This image is an icon of three people interacting. ">
            <a:extLst>
              <a:ext uri="{FF2B5EF4-FFF2-40B4-BE49-F238E27FC236}">
                <a16:creationId xmlns:a16="http://schemas.microsoft.com/office/drawing/2014/main" id="{D7F5E6C2-3449-4D64-AEF0-8F9AE58743E4}"/>
              </a:ext>
            </a:extLst>
          </p:cNvPr>
          <p:cNvGrpSpPr/>
          <p:nvPr/>
        </p:nvGrpSpPr>
        <p:grpSpPr>
          <a:xfrm>
            <a:off x="7305675" y="2143125"/>
            <a:ext cx="1397000" cy="1397000"/>
            <a:chOff x="7356475" y="2143125"/>
            <a:chExt cx="1397000" cy="1397000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AAE4382C-A236-4EFC-A5CF-301D418C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43125"/>
              <a:ext cx="1397000" cy="1397000"/>
            </a:xfrm>
            <a:custGeom>
              <a:avLst/>
              <a:gdLst>
                <a:gd name="T0" fmla="*/ 60 w 336"/>
                <a:gd name="T1" fmla="*/ 276 h 336"/>
                <a:gd name="T2" fmla="*/ 60 w 336"/>
                <a:gd name="T3" fmla="*/ 60 h 336"/>
                <a:gd name="T4" fmla="*/ 276 w 336"/>
                <a:gd name="T5" fmla="*/ 60 h 336"/>
                <a:gd name="T6" fmla="*/ 276 w 336"/>
                <a:gd name="T7" fmla="*/ 276 h 336"/>
                <a:gd name="T8" fmla="*/ 60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60" y="276"/>
                  </a:move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ubicBezTo>
                    <a:pt x="217" y="336"/>
                    <a:pt x="120" y="336"/>
                    <a:pt x="60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84CDD73D-3AA4-4625-B9F5-1852145FC880}"/>
                </a:ext>
              </a:extLst>
            </p:cNvPr>
            <p:cNvGrpSpPr/>
            <p:nvPr/>
          </p:nvGrpSpPr>
          <p:grpSpPr>
            <a:xfrm>
              <a:off x="7748428" y="2465099"/>
              <a:ext cx="613094" cy="674403"/>
              <a:chOff x="3398838" y="2895601"/>
              <a:chExt cx="346075" cy="346075"/>
            </a:xfrm>
          </p:grpSpPr>
          <p:sp>
            <p:nvSpPr>
              <p:cNvPr id="214" name="Freeform 49">
                <a:extLst>
                  <a:ext uri="{FF2B5EF4-FFF2-40B4-BE49-F238E27FC236}">
                    <a16:creationId xmlns:a16="http://schemas.microsoft.com/office/drawing/2014/main" id="{ABF2711F-75A7-4B4A-BF02-2652927E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50">
                <a:extLst>
                  <a:ext uri="{FF2B5EF4-FFF2-40B4-BE49-F238E27FC236}">
                    <a16:creationId xmlns:a16="http://schemas.microsoft.com/office/drawing/2014/main" id="{82DE05A5-FAEC-4B16-BF1A-19901B94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Oval 51">
                <a:extLst>
                  <a:ext uri="{FF2B5EF4-FFF2-40B4-BE49-F238E27FC236}">
                    <a16:creationId xmlns:a16="http://schemas.microsoft.com/office/drawing/2014/main" id="{0E0CD678-477B-451D-9104-A48469B3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52">
                <a:extLst>
                  <a:ext uri="{FF2B5EF4-FFF2-40B4-BE49-F238E27FC236}">
                    <a16:creationId xmlns:a16="http://schemas.microsoft.com/office/drawing/2014/main" id="{26FA0A70-D241-45F0-830E-0A67FE310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53">
                <a:extLst>
                  <a:ext uri="{FF2B5EF4-FFF2-40B4-BE49-F238E27FC236}">
                    <a16:creationId xmlns:a16="http://schemas.microsoft.com/office/drawing/2014/main" id="{A59E8B52-245F-4ACF-8281-9CF55205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54">
                <a:extLst>
                  <a:ext uri="{FF2B5EF4-FFF2-40B4-BE49-F238E27FC236}">
                    <a16:creationId xmlns:a16="http://schemas.microsoft.com/office/drawing/2014/main" id="{899BF9CE-E77F-4F48-9450-66E3BECCB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" name="Oval 55">
                <a:extLst>
                  <a:ext uri="{FF2B5EF4-FFF2-40B4-BE49-F238E27FC236}">
                    <a16:creationId xmlns:a16="http://schemas.microsoft.com/office/drawing/2014/main" id="{4BEF1ED3-5C78-40B2-8A93-4068B9D5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56">
                <a:extLst>
                  <a:ext uri="{FF2B5EF4-FFF2-40B4-BE49-F238E27FC236}">
                    <a16:creationId xmlns:a16="http://schemas.microsoft.com/office/drawing/2014/main" id="{A2AAED8D-F9E0-4ECB-9AB3-CBBAFB83B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57">
                <a:extLst>
                  <a:ext uri="{FF2B5EF4-FFF2-40B4-BE49-F238E27FC236}">
                    <a16:creationId xmlns:a16="http://schemas.microsoft.com/office/drawing/2014/main" id="{6002DB15-DE43-4C77-9619-8D419321F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58">
                <a:extLst>
                  <a:ext uri="{FF2B5EF4-FFF2-40B4-BE49-F238E27FC236}">
                    <a16:creationId xmlns:a16="http://schemas.microsoft.com/office/drawing/2014/main" id="{96593802-B775-42A3-AF14-F045D702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Oval 59">
                <a:extLst>
                  <a:ext uri="{FF2B5EF4-FFF2-40B4-BE49-F238E27FC236}">
                    <a16:creationId xmlns:a16="http://schemas.microsoft.com/office/drawing/2014/main" id="{E9093A9B-C057-4965-9778-D32C3435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60">
                <a:extLst>
                  <a:ext uri="{FF2B5EF4-FFF2-40B4-BE49-F238E27FC236}">
                    <a16:creationId xmlns:a16="http://schemas.microsoft.com/office/drawing/2014/main" id="{25E38B6F-D336-4A2F-AB1E-5483A671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Line 61">
                <a:extLst>
                  <a:ext uri="{FF2B5EF4-FFF2-40B4-BE49-F238E27FC236}">
                    <a16:creationId xmlns:a16="http://schemas.microsoft.com/office/drawing/2014/main" id="{C97F06C5-8609-4F4A-94C8-8D52F485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Line 62">
                <a:extLst>
                  <a:ext uri="{FF2B5EF4-FFF2-40B4-BE49-F238E27FC236}">
                    <a16:creationId xmlns:a16="http://schemas.microsoft.com/office/drawing/2014/main" id="{7A7E2673-DEC0-43F1-9033-64A7A4DA5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8F9A76E-D468-407E-9575-CEACF445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58368" y="2203556"/>
            <a:ext cx="2777165" cy="1652149"/>
            <a:chOff x="9534764" y="4157408"/>
            <a:chExt cx="1895236" cy="1652149"/>
          </a:xfrm>
        </p:grpSpPr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3380BC47-47FB-44F3-9E0B-80B83E426031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SIDDIQ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9DE6A47E-C4CC-416D-9C28-3273394521C8}"/>
                </a:ext>
              </a:extLst>
            </p:cNvPr>
            <p:cNvSpPr/>
            <p:nvPr/>
          </p:nvSpPr>
          <p:spPr>
            <a:xfrm>
              <a:off x="9534764" y="4578451"/>
              <a:ext cx="172939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Menyampaikan laporan dengan benar</a:t>
              </a:r>
            </a:p>
            <a:p>
              <a:pPr marL="285750" indent="-285750">
                <a:buFontTx/>
                <a:buChar char="-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Menjaga harga diri, Marwah dan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martabat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pribadi dan institusi</a:t>
              </a: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6ADA542D-B2D5-4962-8376-A598260BA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979" y="4157408"/>
            <a:ext cx="1608276" cy="1292675"/>
            <a:chOff x="9685778" y="4157408"/>
            <a:chExt cx="1744222" cy="1292675"/>
          </a:xfrm>
        </p:grpSpPr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36571B2F-0463-48D1-8CC7-EA6BC8F3FB67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FATHONAH:</a:t>
              </a: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2BA0C149-973C-4722-BF48-FF9DE9B8BC55}"/>
                </a:ext>
              </a:extLst>
            </p:cNvPr>
            <p:cNvSpPr/>
            <p:nvPr/>
          </p:nvSpPr>
          <p:spPr>
            <a:xfrm>
              <a:off x="9685778" y="4711419"/>
              <a:ext cx="1729394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85750" indent="-285750" algn="r">
                <a:buFontTx/>
                <a:buChar char="-"/>
              </a:pP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Disiplin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marL="285750" indent="-285750" algn="r">
                <a:buFontTx/>
                <a:buChar char="-"/>
              </a:pP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Kompeten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marL="285750" indent="-285750" algn="r">
                <a:buFontTx/>
                <a:buChar char="-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Professional</a:t>
              </a:r>
            </a:p>
          </p:txBody>
        </p:sp>
      </p:grpSp>
      <p:grpSp>
        <p:nvGrpSpPr>
          <p:cNvPr id="42" name="Group 41" descr="This image is an icon of three people and a globe. ">
            <a:extLst>
              <a:ext uri="{FF2B5EF4-FFF2-40B4-BE49-F238E27FC236}">
                <a16:creationId xmlns:a16="http://schemas.microsoft.com/office/drawing/2014/main" id="{0F9B9E83-7B40-4A58-B9B6-072ADD8AF2AD}"/>
              </a:ext>
            </a:extLst>
          </p:cNvPr>
          <p:cNvGrpSpPr/>
          <p:nvPr/>
        </p:nvGrpSpPr>
        <p:grpSpPr>
          <a:xfrm>
            <a:off x="2741612" y="4162425"/>
            <a:ext cx="1271588" cy="1273175"/>
            <a:chOff x="2690812" y="4162425"/>
            <a:chExt cx="1271588" cy="1273175"/>
          </a:xfrm>
        </p:grpSpPr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16A34343-0998-42BB-80E4-28FB10F8B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2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6EF0E095-962C-4FF0-89AE-50E91D8B01BD}"/>
                </a:ext>
              </a:extLst>
            </p:cNvPr>
            <p:cNvGrpSpPr/>
            <p:nvPr/>
          </p:nvGrpSpPr>
          <p:grpSpPr>
            <a:xfrm>
              <a:off x="3011359" y="4426329"/>
              <a:ext cx="610282" cy="674403"/>
              <a:chOff x="4841875" y="2895601"/>
              <a:chExt cx="344488" cy="346075"/>
            </a:xfrm>
          </p:grpSpPr>
          <p:sp>
            <p:nvSpPr>
              <p:cNvPr id="192" name="Freeform 258">
                <a:extLst>
                  <a:ext uri="{FF2B5EF4-FFF2-40B4-BE49-F238E27FC236}">
                    <a16:creationId xmlns:a16="http://schemas.microsoft.com/office/drawing/2014/main" id="{6406E6B6-1167-46C8-948E-C5EF17DA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259">
                <a:extLst>
                  <a:ext uri="{FF2B5EF4-FFF2-40B4-BE49-F238E27FC236}">
                    <a16:creationId xmlns:a16="http://schemas.microsoft.com/office/drawing/2014/main" id="{72ECCE91-FE4E-4D18-8094-A898EA086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260">
                <a:extLst>
                  <a:ext uri="{FF2B5EF4-FFF2-40B4-BE49-F238E27FC236}">
                    <a16:creationId xmlns:a16="http://schemas.microsoft.com/office/drawing/2014/main" id="{3548F75A-EA11-4316-A1F6-0CAEB678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Line 261">
                <a:extLst>
                  <a:ext uri="{FF2B5EF4-FFF2-40B4-BE49-F238E27FC236}">
                    <a16:creationId xmlns:a16="http://schemas.microsoft.com/office/drawing/2014/main" id="{5124F4E9-141F-499A-8EEC-1241D51B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Line 262">
                <a:extLst>
                  <a:ext uri="{FF2B5EF4-FFF2-40B4-BE49-F238E27FC236}">
                    <a16:creationId xmlns:a16="http://schemas.microsoft.com/office/drawing/2014/main" id="{F8299F61-1975-4EE9-BAB2-3CE9A446F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7" name="Line 263">
                <a:extLst>
                  <a:ext uri="{FF2B5EF4-FFF2-40B4-BE49-F238E27FC236}">
                    <a16:creationId xmlns:a16="http://schemas.microsoft.com/office/drawing/2014/main" id="{21DCC590-EB7E-4BE9-BE74-8FD7163D4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8" name="Oval 264">
                <a:extLst>
                  <a:ext uri="{FF2B5EF4-FFF2-40B4-BE49-F238E27FC236}">
                    <a16:creationId xmlns:a16="http://schemas.microsoft.com/office/drawing/2014/main" id="{9DD4333D-6A4C-43A4-873D-73945A8A3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Oval 265">
                <a:extLst>
                  <a:ext uri="{FF2B5EF4-FFF2-40B4-BE49-F238E27FC236}">
                    <a16:creationId xmlns:a16="http://schemas.microsoft.com/office/drawing/2014/main" id="{4BE9E84A-E911-4211-BBA2-3D0BE5875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Oval 266">
                <a:extLst>
                  <a:ext uri="{FF2B5EF4-FFF2-40B4-BE49-F238E27FC236}">
                    <a16:creationId xmlns:a16="http://schemas.microsoft.com/office/drawing/2014/main" id="{0ECA1A96-AB7F-46A0-88B5-FCD888592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267">
                <a:extLst>
                  <a:ext uri="{FF2B5EF4-FFF2-40B4-BE49-F238E27FC236}">
                    <a16:creationId xmlns:a16="http://schemas.microsoft.com/office/drawing/2014/main" id="{75E1735F-98B1-4E7B-BDDC-FE64527C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7" name="Group 26" descr="This image is of a man seen from the back. ">
            <a:extLst>
              <a:ext uri="{FF2B5EF4-FFF2-40B4-BE49-F238E27FC236}">
                <a16:creationId xmlns:a16="http://schemas.microsoft.com/office/drawing/2014/main" id="{ABC2A172-1C05-4D6F-B5FB-5CEBE6B7E962}"/>
              </a:ext>
            </a:extLst>
          </p:cNvPr>
          <p:cNvGrpSpPr/>
          <p:nvPr/>
        </p:nvGrpSpPr>
        <p:grpSpPr>
          <a:xfrm>
            <a:off x="4761706" y="3127375"/>
            <a:ext cx="2668588" cy="2679700"/>
            <a:chOff x="4832350" y="3127375"/>
            <a:chExt cx="2668588" cy="26797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113113D-0844-4CD7-B171-8F00F9D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BAFF68D-D572-4371-A91E-AC6024B691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C4C649-8470-4879-B490-47F99A1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6D0BE20-D8F3-4E9A-9E7A-BC6FFF63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E2CD51-2ACF-4F68-863C-840F1804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19F10DD-B9D3-4B3A-8314-9802E27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849D18F-42AB-4436-A00E-CCB48479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D8B039-3C85-439E-9B4E-0AE3B0227E37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C6C3AB2-1F41-4F9F-A40A-34C6948A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3D9C9B8-8241-4452-98F4-6F4696E0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04737AB-59A7-4247-842C-6F97799D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4EE508E-C139-4549-AD46-4E5E82F7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9F122DD-9773-48CA-B36A-41383E8F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FEF4D20-2077-46B3-889D-C3694814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E67FC6E-679C-4B7D-9F05-FF6856ED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E28299F-82DC-4BAC-A5BB-7B5EA5A95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F1055DB-0FAF-42E9-A9D9-33EEEA5E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3DD8503-AB72-4432-BEC9-FC48870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4A953-9B6C-444B-B25F-6DF0B880B296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981B24C-CD45-4505-87DD-EBA799A608A0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5F849CF-BB96-4670-91B9-CF85441BB33B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 descr="This image is an icon of three people and a globe. ">
            <a:extLst>
              <a:ext uri="{FF2B5EF4-FFF2-40B4-BE49-F238E27FC236}">
                <a16:creationId xmlns:a16="http://schemas.microsoft.com/office/drawing/2014/main" id="{A990E334-4A7D-4F5C-A904-F305BFAA954B}"/>
              </a:ext>
            </a:extLst>
          </p:cNvPr>
          <p:cNvGrpSpPr/>
          <p:nvPr/>
        </p:nvGrpSpPr>
        <p:grpSpPr>
          <a:xfrm>
            <a:off x="8229600" y="4182253"/>
            <a:ext cx="1271588" cy="1273175"/>
            <a:chOff x="8229600" y="4162425"/>
            <a:chExt cx="1271588" cy="1273175"/>
          </a:xfrm>
        </p:grpSpPr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4699FCCF-8ACA-4F41-97A7-AD2C08AE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F63DE9C6-B298-4701-B108-E8E84885E8BC}"/>
                </a:ext>
              </a:extLst>
            </p:cNvPr>
            <p:cNvGrpSpPr/>
            <p:nvPr/>
          </p:nvGrpSpPr>
          <p:grpSpPr>
            <a:xfrm>
              <a:off x="8560253" y="4426329"/>
              <a:ext cx="610282" cy="674403"/>
              <a:chOff x="4841875" y="2895601"/>
              <a:chExt cx="344488" cy="346075"/>
            </a:xfrm>
          </p:grpSpPr>
          <p:sp>
            <p:nvSpPr>
              <p:cNvPr id="203" name="Freeform 258">
                <a:extLst>
                  <a:ext uri="{FF2B5EF4-FFF2-40B4-BE49-F238E27FC236}">
                    <a16:creationId xmlns:a16="http://schemas.microsoft.com/office/drawing/2014/main" id="{05760EEA-E70F-4460-BC2A-336F9645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259">
                <a:extLst>
                  <a:ext uri="{FF2B5EF4-FFF2-40B4-BE49-F238E27FC236}">
                    <a16:creationId xmlns:a16="http://schemas.microsoft.com/office/drawing/2014/main" id="{7AE0CD2C-CD57-47B1-B505-80D106A80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260">
                <a:extLst>
                  <a:ext uri="{FF2B5EF4-FFF2-40B4-BE49-F238E27FC236}">
                    <a16:creationId xmlns:a16="http://schemas.microsoft.com/office/drawing/2014/main" id="{872A3131-C536-4756-B975-DACC55DF3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Line 261">
                <a:extLst>
                  <a:ext uri="{FF2B5EF4-FFF2-40B4-BE49-F238E27FC236}">
                    <a16:creationId xmlns:a16="http://schemas.microsoft.com/office/drawing/2014/main" id="{8D6C92E4-36B6-469D-8D9D-7E821A2B6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" name="Line 262">
                <a:extLst>
                  <a:ext uri="{FF2B5EF4-FFF2-40B4-BE49-F238E27FC236}">
                    <a16:creationId xmlns:a16="http://schemas.microsoft.com/office/drawing/2014/main" id="{B9D7D31E-100C-4875-91DB-E3AA306D1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" name="Line 263">
                <a:extLst>
                  <a:ext uri="{FF2B5EF4-FFF2-40B4-BE49-F238E27FC236}">
                    <a16:creationId xmlns:a16="http://schemas.microsoft.com/office/drawing/2014/main" id="{29CE937B-2D75-4864-AD7D-EE0DA1EBA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" name="Oval 264">
                <a:extLst>
                  <a:ext uri="{FF2B5EF4-FFF2-40B4-BE49-F238E27FC236}">
                    <a16:creationId xmlns:a16="http://schemas.microsoft.com/office/drawing/2014/main" id="{5C237BA8-A5D9-4E6F-B526-E9714857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Oval 265">
                <a:extLst>
                  <a:ext uri="{FF2B5EF4-FFF2-40B4-BE49-F238E27FC236}">
                    <a16:creationId xmlns:a16="http://schemas.microsoft.com/office/drawing/2014/main" id="{661A5EFA-ECB7-4C9D-A8BD-1FACE7EB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Oval 266">
                <a:extLst>
                  <a:ext uri="{FF2B5EF4-FFF2-40B4-BE49-F238E27FC236}">
                    <a16:creationId xmlns:a16="http://schemas.microsoft.com/office/drawing/2014/main" id="{6503CA85-38C3-44D1-94CA-34EA501E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267">
                <a:extLst>
                  <a:ext uri="{FF2B5EF4-FFF2-40B4-BE49-F238E27FC236}">
                    <a16:creationId xmlns:a16="http://schemas.microsoft.com/office/drawing/2014/main" id="{AE3AF176-184A-4597-B23C-A8ECB6945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4F8879-D01A-46C0-82F4-C2574F51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6724" y="4157408"/>
            <a:ext cx="1656497" cy="1743785"/>
            <a:chOff x="9633481" y="4157408"/>
            <a:chExt cx="1796519" cy="1743785"/>
          </a:xfrm>
        </p:grpSpPr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62109C55-9EBC-4778-80D4-D55D22307915}"/>
                </a:ext>
              </a:extLst>
            </p:cNvPr>
            <p:cNvSpPr txBox="1"/>
            <p:nvPr/>
          </p:nvSpPr>
          <p:spPr>
            <a:xfrm>
              <a:off x="9700605" y="4157408"/>
              <a:ext cx="172939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TABLIGH:</a:t>
              </a: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779BDC05-BA31-44EF-B695-331F1F3CEBCA}"/>
                </a:ext>
              </a:extLst>
            </p:cNvPr>
            <p:cNvSpPr/>
            <p:nvPr/>
          </p:nvSpPr>
          <p:spPr>
            <a:xfrm>
              <a:off x="9633481" y="4670087"/>
              <a:ext cx="172939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Transparan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Menyampaikan laporan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tepat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waktu</a:t>
              </a:r>
            </a:p>
            <a:p>
              <a:pPr marL="285750" indent="-285750">
                <a:buFontTx/>
                <a:buChar char="-"/>
              </a:pP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Komunikatif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6969EBC-E8D3-4914-9A82-8E88F816E77E}"/>
              </a:ext>
            </a:extLst>
          </p:cNvPr>
          <p:cNvSpPr/>
          <p:nvPr/>
        </p:nvSpPr>
        <p:spPr>
          <a:xfrm>
            <a:off x="4297327" y="5850468"/>
            <a:ext cx="359734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RESOURCES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5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638C06D-F644-4B33-8858-D880F038F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900" y="968477"/>
            <a:ext cx="5372100" cy="4921047"/>
            <a:chOff x="723900" y="968477"/>
            <a:chExt cx="5372100" cy="492104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F720D8-8BAF-4A0C-B2DC-8A1F1E0B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" y="2968796"/>
              <a:ext cx="2319325" cy="2920728"/>
            </a:xfrm>
            <a:custGeom>
              <a:avLst/>
              <a:gdLst>
                <a:gd name="T0" fmla="*/ 378 w 709"/>
                <a:gd name="T1" fmla="*/ 376 h 893"/>
                <a:gd name="T2" fmla="*/ 198 w 709"/>
                <a:gd name="T3" fmla="*/ 0 h 893"/>
                <a:gd name="T4" fmla="*/ 0 w 709"/>
                <a:gd name="T5" fmla="*/ 397 h 893"/>
                <a:gd name="T6" fmla="*/ 497 w 709"/>
                <a:gd name="T7" fmla="*/ 893 h 893"/>
                <a:gd name="T8" fmla="*/ 709 w 709"/>
                <a:gd name="T9" fmla="*/ 845 h 893"/>
                <a:gd name="T10" fmla="*/ 526 w 709"/>
                <a:gd name="T11" fmla="*/ 485 h 893"/>
                <a:gd name="T12" fmla="*/ 378 w 709"/>
                <a:gd name="T13" fmla="*/ 37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378" y="376"/>
                  </a:moveTo>
                  <a:cubicBezTo>
                    <a:pt x="276" y="273"/>
                    <a:pt x="213" y="142"/>
                    <a:pt x="198" y="0"/>
                  </a:cubicBezTo>
                  <a:cubicBezTo>
                    <a:pt x="78" y="90"/>
                    <a:pt x="0" y="234"/>
                    <a:pt x="0" y="397"/>
                  </a:cubicBezTo>
                  <a:cubicBezTo>
                    <a:pt x="0" y="671"/>
                    <a:pt x="222" y="893"/>
                    <a:pt x="497" y="893"/>
                  </a:cubicBezTo>
                  <a:cubicBezTo>
                    <a:pt x="573" y="893"/>
                    <a:pt x="644" y="876"/>
                    <a:pt x="709" y="845"/>
                  </a:cubicBezTo>
                  <a:cubicBezTo>
                    <a:pt x="609" y="748"/>
                    <a:pt x="545" y="622"/>
                    <a:pt x="526" y="485"/>
                  </a:cubicBezTo>
                  <a:cubicBezTo>
                    <a:pt x="472" y="456"/>
                    <a:pt x="422" y="420"/>
                    <a:pt x="378" y="376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9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8E7BA8-3BC1-4755-AE40-0C84D9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107" y="968477"/>
              <a:ext cx="3107685" cy="1546653"/>
            </a:xfrm>
            <a:custGeom>
              <a:avLst/>
              <a:gdLst>
                <a:gd name="T0" fmla="*/ 475 w 950"/>
                <a:gd name="T1" fmla="*/ 473 h 473"/>
                <a:gd name="T2" fmla="*/ 800 w 950"/>
                <a:gd name="T3" fmla="*/ 382 h 473"/>
                <a:gd name="T4" fmla="*/ 950 w 950"/>
                <a:gd name="T5" fmla="*/ 401 h 473"/>
                <a:gd name="T6" fmla="*/ 826 w 950"/>
                <a:gd name="T7" fmla="*/ 194 h 473"/>
                <a:gd name="T8" fmla="*/ 124 w 950"/>
                <a:gd name="T9" fmla="*/ 194 h 473"/>
                <a:gd name="T10" fmla="*/ 0 w 950"/>
                <a:gd name="T11" fmla="*/ 401 h 473"/>
                <a:gd name="T12" fmla="*/ 151 w 950"/>
                <a:gd name="T13" fmla="*/ 382 h 473"/>
                <a:gd name="T14" fmla="*/ 475 w 950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473">
                  <a:moveTo>
                    <a:pt x="475" y="473"/>
                  </a:moveTo>
                  <a:cubicBezTo>
                    <a:pt x="572" y="414"/>
                    <a:pt x="685" y="382"/>
                    <a:pt x="800" y="382"/>
                  </a:cubicBezTo>
                  <a:cubicBezTo>
                    <a:pt x="851" y="382"/>
                    <a:pt x="901" y="389"/>
                    <a:pt x="950" y="401"/>
                  </a:cubicBezTo>
                  <a:cubicBezTo>
                    <a:pt x="927" y="325"/>
                    <a:pt x="886" y="253"/>
                    <a:pt x="826" y="194"/>
                  </a:cubicBezTo>
                  <a:cubicBezTo>
                    <a:pt x="632" y="0"/>
                    <a:pt x="318" y="0"/>
                    <a:pt x="124" y="194"/>
                  </a:cubicBezTo>
                  <a:cubicBezTo>
                    <a:pt x="64" y="253"/>
                    <a:pt x="23" y="325"/>
                    <a:pt x="0" y="401"/>
                  </a:cubicBezTo>
                  <a:cubicBezTo>
                    <a:pt x="49" y="389"/>
                    <a:pt x="99" y="382"/>
                    <a:pt x="151" y="382"/>
                  </a:cubicBezTo>
                  <a:cubicBezTo>
                    <a:pt x="266" y="382"/>
                    <a:pt x="378" y="414"/>
                    <a:pt x="475" y="473"/>
                  </a:cubicBezTo>
                  <a:close/>
                </a:path>
              </a:pathLst>
            </a:custGeom>
            <a:gradFill>
              <a:gsLst>
                <a:gs pos="3000">
                  <a:srgbClr val="7CEFD8"/>
                </a:gs>
                <a:gs pos="13000">
                  <a:srgbClr val="6672E4"/>
                </a:gs>
                <a:gs pos="99000">
                  <a:srgbClr val="882BE5"/>
                </a:gs>
              </a:gsLst>
              <a:lin ang="6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B6EAAE-1C2D-46EB-A473-3B6078DC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968796"/>
              <a:ext cx="2319325" cy="2920728"/>
            </a:xfrm>
            <a:custGeom>
              <a:avLst/>
              <a:gdLst>
                <a:gd name="T0" fmla="*/ 511 w 709"/>
                <a:gd name="T1" fmla="*/ 0 h 893"/>
                <a:gd name="T2" fmla="*/ 331 w 709"/>
                <a:gd name="T3" fmla="*/ 376 h 893"/>
                <a:gd name="T4" fmla="*/ 183 w 709"/>
                <a:gd name="T5" fmla="*/ 485 h 893"/>
                <a:gd name="T6" fmla="*/ 0 w 709"/>
                <a:gd name="T7" fmla="*/ 845 h 893"/>
                <a:gd name="T8" fmla="*/ 213 w 709"/>
                <a:gd name="T9" fmla="*/ 893 h 893"/>
                <a:gd name="T10" fmla="*/ 709 w 709"/>
                <a:gd name="T11" fmla="*/ 397 h 893"/>
                <a:gd name="T12" fmla="*/ 511 w 709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511" y="0"/>
                  </a:moveTo>
                  <a:cubicBezTo>
                    <a:pt x="496" y="142"/>
                    <a:pt x="433" y="273"/>
                    <a:pt x="331" y="376"/>
                  </a:cubicBezTo>
                  <a:cubicBezTo>
                    <a:pt x="287" y="420"/>
                    <a:pt x="237" y="456"/>
                    <a:pt x="183" y="485"/>
                  </a:cubicBezTo>
                  <a:cubicBezTo>
                    <a:pt x="164" y="622"/>
                    <a:pt x="100" y="748"/>
                    <a:pt x="0" y="845"/>
                  </a:cubicBezTo>
                  <a:cubicBezTo>
                    <a:pt x="65" y="876"/>
                    <a:pt x="137" y="893"/>
                    <a:pt x="213" y="893"/>
                  </a:cubicBezTo>
                  <a:cubicBezTo>
                    <a:pt x="487" y="893"/>
                    <a:pt x="709" y="671"/>
                    <a:pt x="709" y="397"/>
                  </a:cubicBezTo>
                  <a:cubicBezTo>
                    <a:pt x="709" y="234"/>
                    <a:pt x="631" y="90"/>
                    <a:pt x="511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1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 descr="This image is an icon of three people interacting. ">
              <a:extLst>
                <a:ext uri="{FF2B5EF4-FFF2-40B4-BE49-F238E27FC236}">
                  <a16:creationId xmlns:a16="http://schemas.microsoft.com/office/drawing/2014/main" id="{7BF3ACC0-B381-45FC-900F-55F46E5E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022" y="4735092"/>
              <a:ext cx="984471" cy="758291"/>
            </a:xfrm>
            <a:custGeom>
              <a:avLst/>
              <a:gdLst>
                <a:gd name="T0" fmla="*/ 0 w 301"/>
                <a:gd name="T1" fmla="*/ 0 h 232"/>
                <a:gd name="T2" fmla="*/ 150 w 301"/>
                <a:gd name="T3" fmla="*/ 232 h 232"/>
                <a:gd name="T4" fmla="*/ 301 w 301"/>
                <a:gd name="T5" fmla="*/ 0 h 232"/>
                <a:gd name="T6" fmla="*/ 150 w 301"/>
                <a:gd name="T7" fmla="*/ 19 h 232"/>
                <a:gd name="T8" fmla="*/ 0 w 30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2">
                  <a:moveTo>
                    <a:pt x="0" y="0"/>
                  </a:moveTo>
                  <a:cubicBezTo>
                    <a:pt x="27" y="92"/>
                    <a:pt x="80" y="172"/>
                    <a:pt x="150" y="232"/>
                  </a:cubicBezTo>
                  <a:cubicBezTo>
                    <a:pt x="220" y="172"/>
                    <a:pt x="273" y="92"/>
                    <a:pt x="301" y="0"/>
                  </a:cubicBezTo>
                  <a:cubicBezTo>
                    <a:pt x="252" y="13"/>
                    <a:pt x="201" y="19"/>
                    <a:pt x="150" y="19"/>
                  </a:cubicBezTo>
                  <a:cubicBezTo>
                    <a:pt x="99" y="19"/>
                    <a:pt x="49" y="1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42000">
                  <a:srgbClr val="6672E4"/>
                </a:gs>
                <a:gs pos="0">
                  <a:srgbClr val="882BE5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 descr="This image is an icon of three people and a symbol that represents connection to the internet.">
              <a:extLst>
                <a:ext uri="{FF2B5EF4-FFF2-40B4-BE49-F238E27FC236}">
                  <a16:creationId xmlns:a16="http://schemas.microsoft.com/office/drawing/2014/main" id="{9E41B0EC-DA27-4BF7-891C-FC6D7EF3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641947"/>
              <a:ext cx="1260332" cy="1406761"/>
            </a:xfrm>
            <a:custGeom>
              <a:avLst/>
              <a:gdLst>
                <a:gd name="T0" fmla="*/ 239 w 385"/>
                <a:gd name="T1" fmla="*/ 384 h 430"/>
                <a:gd name="T2" fmla="*/ 385 w 385"/>
                <a:gd name="T3" fmla="*/ 31 h 430"/>
                <a:gd name="T4" fmla="*/ 213 w 385"/>
                <a:gd name="T5" fmla="*/ 0 h 430"/>
                <a:gd name="T6" fmla="*/ 0 w 385"/>
                <a:gd name="T7" fmla="*/ 48 h 430"/>
                <a:gd name="T8" fmla="*/ 186 w 385"/>
                <a:gd name="T9" fmla="*/ 430 h 430"/>
                <a:gd name="T10" fmla="*/ 239 w 385"/>
                <a:gd name="T11" fmla="*/ 3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30">
                  <a:moveTo>
                    <a:pt x="239" y="384"/>
                  </a:moveTo>
                  <a:cubicBezTo>
                    <a:pt x="337" y="286"/>
                    <a:pt x="385" y="159"/>
                    <a:pt x="385" y="31"/>
                  </a:cubicBezTo>
                  <a:cubicBezTo>
                    <a:pt x="331" y="11"/>
                    <a:pt x="273" y="0"/>
                    <a:pt x="213" y="0"/>
                  </a:cubicBezTo>
                  <a:cubicBezTo>
                    <a:pt x="137" y="0"/>
                    <a:pt x="65" y="17"/>
                    <a:pt x="0" y="48"/>
                  </a:cubicBezTo>
                  <a:cubicBezTo>
                    <a:pt x="105" y="150"/>
                    <a:pt x="171" y="285"/>
                    <a:pt x="186" y="430"/>
                  </a:cubicBezTo>
                  <a:cubicBezTo>
                    <a:pt x="205" y="416"/>
                    <a:pt x="222" y="400"/>
                    <a:pt x="239" y="384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 descr="This image is an icon of three people and a globe.">
              <a:extLst>
                <a:ext uri="{FF2B5EF4-FFF2-40B4-BE49-F238E27FC236}">
                  <a16:creationId xmlns:a16="http://schemas.microsoft.com/office/drawing/2014/main" id="{BDEE62C1-79C7-4BD6-99A1-2466D37A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200" y="2641947"/>
              <a:ext cx="1259024" cy="1402839"/>
            </a:xfrm>
            <a:custGeom>
              <a:avLst/>
              <a:gdLst>
                <a:gd name="T0" fmla="*/ 173 w 385"/>
                <a:gd name="T1" fmla="*/ 0 h 429"/>
                <a:gd name="T2" fmla="*/ 1 w 385"/>
                <a:gd name="T3" fmla="*/ 31 h 429"/>
                <a:gd name="T4" fmla="*/ 146 w 385"/>
                <a:gd name="T5" fmla="*/ 384 h 429"/>
                <a:gd name="T6" fmla="*/ 199 w 385"/>
                <a:gd name="T7" fmla="*/ 429 h 429"/>
                <a:gd name="T8" fmla="*/ 385 w 385"/>
                <a:gd name="T9" fmla="*/ 48 h 429"/>
                <a:gd name="T10" fmla="*/ 173 w 385"/>
                <a:gd name="T1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29">
                  <a:moveTo>
                    <a:pt x="173" y="0"/>
                  </a:moveTo>
                  <a:cubicBezTo>
                    <a:pt x="112" y="0"/>
                    <a:pt x="54" y="11"/>
                    <a:pt x="1" y="31"/>
                  </a:cubicBezTo>
                  <a:cubicBezTo>
                    <a:pt x="0" y="159"/>
                    <a:pt x="49" y="286"/>
                    <a:pt x="146" y="384"/>
                  </a:cubicBezTo>
                  <a:cubicBezTo>
                    <a:pt x="163" y="400"/>
                    <a:pt x="181" y="416"/>
                    <a:pt x="199" y="429"/>
                  </a:cubicBezTo>
                  <a:cubicBezTo>
                    <a:pt x="215" y="285"/>
                    <a:pt x="280" y="150"/>
                    <a:pt x="385" y="48"/>
                  </a:cubicBezTo>
                  <a:cubicBezTo>
                    <a:pt x="320" y="17"/>
                    <a:pt x="249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 descr="This image is an icon of four people interacting. ">
              <a:extLst>
                <a:ext uri="{FF2B5EF4-FFF2-40B4-BE49-F238E27FC236}">
                  <a16:creationId xmlns:a16="http://schemas.microsoft.com/office/drawing/2014/main" id="{C8436027-C518-481B-BDB7-763A9644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115" y="3038089"/>
              <a:ext cx="1125670" cy="1333546"/>
            </a:xfrm>
            <a:custGeom>
              <a:avLst/>
              <a:gdLst>
                <a:gd name="T0" fmla="*/ 344 w 344"/>
                <a:gd name="T1" fmla="*/ 376 h 408"/>
                <a:gd name="T2" fmla="*/ 344 w 344"/>
                <a:gd name="T3" fmla="*/ 377 h 408"/>
                <a:gd name="T4" fmla="*/ 323 w 344"/>
                <a:gd name="T5" fmla="*/ 385 h 408"/>
                <a:gd name="T6" fmla="*/ 282 w 344"/>
                <a:gd name="T7" fmla="*/ 396 h 408"/>
                <a:gd name="T8" fmla="*/ 277 w 344"/>
                <a:gd name="T9" fmla="*/ 397 h 408"/>
                <a:gd name="T10" fmla="*/ 218 w 344"/>
                <a:gd name="T11" fmla="*/ 406 h 408"/>
                <a:gd name="T12" fmla="*/ 217 w 344"/>
                <a:gd name="T13" fmla="*/ 406 h 408"/>
                <a:gd name="T14" fmla="*/ 214 w 344"/>
                <a:gd name="T15" fmla="*/ 406 h 408"/>
                <a:gd name="T16" fmla="*/ 172 w 344"/>
                <a:gd name="T17" fmla="*/ 408 h 408"/>
                <a:gd name="T18" fmla="*/ 128 w 344"/>
                <a:gd name="T19" fmla="*/ 406 h 408"/>
                <a:gd name="T20" fmla="*/ 127 w 344"/>
                <a:gd name="T21" fmla="*/ 406 h 408"/>
                <a:gd name="T22" fmla="*/ 64 w 344"/>
                <a:gd name="T23" fmla="*/ 396 h 408"/>
                <a:gd name="T24" fmla="*/ 62 w 344"/>
                <a:gd name="T25" fmla="*/ 396 h 408"/>
                <a:gd name="T26" fmla="*/ 0 w 344"/>
                <a:gd name="T27" fmla="*/ 377 h 408"/>
                <a:gd name="T28" fmla="*/ 0 w 344"/>
                <a:gd name="T29" fmla="*/ 376 h 408"/>
                <a:gd name="T30" fmla="*/ 4 w 344"/>
                <a:gd name="T31" fmla="*/ 313 h 408"/>
                <a:gd name="T32" fmla="*/ 17 w 344"/>
                <a:gd name="T33" fmla="*/ 249 h 408"/>
                <a:gd name="T34" fmla="*/ 86 w 344"/>
                <a:gd name="T35" fmla="*/ 97 h 408"/>
                <a:gd name="T36" fmla="*/ 126 w 344"/>
                <a:gd name="T37" fmla="*/ 46 h 408"/>
                <a:gd name="T38" fmla="*/ 172 w 344"/>
                <a:gd name="T39" fmla="*/ 0 h 408"/>
                <a:gd name="T40" fmla="*/ 218 w 344"/>
                <a:gd name="T41" fmla="*/ 46 h 408"/>
                <a:gd name="T42" fmla="*/ 258 w 344"/>
                <a:gd name="T43" fmla="*/ 97 h 408"/>
                <a:gd name="T44" fmla="*/ 327 w 344"/>
                <a:gd name="T45" fmla="*/ 249 h 408"/>
                <a:gd name="T46" fmla="*/ 340 w 344"/>
                <a:gd name="T47" fmla="*/ 313 h 408"/>
                <a:gd name="T48" fmla="*/ 344 w 344"/>
                <a:gd name="T49" fmla="*/ 37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408">
                  <a:moveTo>
                    <a:pt x="344" y="376"/>
                  </a:moveTo>
                  <a:cubicBezTo>
                    <a:pt x="344" y="377"/>
                    <a:pt x="344" y="377"/>
                    <a:pt x="344" y="377"/>
                  </a:cubicBezTo>
                  <a:cubicBezTo>
                    <a:pt x="337" y="380"/>
                    <a:pt x="330" y="382"/>
                    <a:pt x="323" y="385"/>
                  </a:cubicBezTo>
                  <a:cubicBezTo>
                    <a:pt x="309" y="389"/>
                    <a:pt x="296" y="393"/>
                    <a:pt x="282" y="396"/>
                  </a:cubicBezTo>
                  <a:cubicBezTo>
                    <a:pt x="280" y="396"/>
                    <a:pt x="279" y="396"/>
                    <a:pt x="277" y="397"/>
                  </a:cubicBezTo>
                  <a:cubicBezTo>
                    <a:pt x="258" y="401"/>
                    <a:pt x="238" y="404"/>
                    <a:pt x="218" y="406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6" y="406"/>
                    <a:pt x="215" y="406"/>
                    <a:pt x="214" y="406"/>
                  </a:cubicBezTo>
                  <a:cubicBezTo>
                    <a:pt x="200" y="407"/>
                    <a:pt x="186" y="408"/>
                    <a:pt x="172" y="408"/>
                  </a:cubicBezTo>
                  <a:cubicBezTo>
                    <a:pt x="158" y="408"/>
                    <a:pt x="143" y="407"/>
                    <a:pt x="128" y="406"/>
                  </a:cubicBezTo>
                  <a:cubicBezTo>
                    <a:pt x="128" y="406"/>
                    <a:pt x="127" y="406"/>
                    <a:pt x="127" y="406"/>
                  </a:cubicBezTo>
                  <a:cubicBezTo>
                    <a:pt x="106" y="404"/>
                    <a:pt x="85" y="401"/>
                    <a:pt x="64" y="396"/>
                  </a:cubicBezTo>
                  <a:cubicBezTo>
                    <a:pt x="63" y="396"/>
                    <a:pt x="63" y="396"/>
                    <a:pt x="62" y="396"/>
                  </a:cubicBezTo>
                  <a:cubicBezTo>
                    <a:pt x="41" y="391"/>
                    <a:pt x="21" y="385"/>
                    <a:pt x="0" y="37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54"/>
                    <a:pt x="2" y="333"/>
                    <a:pt x="4" y="313"/>
                  </a:cubicBezTo>
                  <a:cubicBezTo>
                    <a:pt x="7" y="291"/>
                    <a:pt x="11" y="270"/>
                    <a:pt x="17" y="249"/>
                  </a:cubicBezTo>
                  <a:cubicBezTo>
                    <a:pt x="31" y="194"/>
                    <a:pt x="55" y="143"/>
                    <a:pt x="86" y="97"/>
                  </a:cubicBezTo>
                  <a:cubicBezTo>
                    <a:pt x="98" y="79"/>
                    <a:pt x="112" y="62"/>
                    <a:pt x="126" y="46"/>
                  </a:cubicBezTo>
                  <a:cubicBezTo>
                    <a:pt x="140" y="29"/>
                    <a:pt x="156" y="14"/>
                    <a:pt x="172" y="0"/>
                  </a:cubicBezTo>
                  <a:cubicBezTo>
                    <a:pt x="188" y="14"/>
                    <a:pt x="204" y="29"/>
                    <a:pt x="218" y="46"/>
                  </a:cubicBezTo>
                  <a:cubicBezTo>
                    <a:pt x="233" y="62"/>
                    <a:pt x="246" y="79"/>
                    <a:pt x="258" y="97"/>
                  </a:cubicBezTo>
                  <a:cubicBezTo>
                    <a:pt x="289" y="143"/>
                    <a:pt x="313" y="194"/>
                    <a:pt x="327" y="249"/>
                  </a:cubicBezTo>
                  <a:cubicBezTo>
                    <a:pt x="333" y="270"/>
                    <a:pt x="337" y="291"/>
                    <a:pt x="340" y="313"/>
                  </a:cubicBezTo>
                  <a:cubicBezTo>
                    <a:pt x="343" y="333"/>
                    <a:pt x="344" y="354"/>
                    <a:pt x="344" y="3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037B9F-F7D4-490B-B8D1-723E759320EF}"/>
                </a:ext>
              </a:extLst>
            </p:cNvPr>
            <p:cNvSpPr txBox="1"/>
            <p:nvPr/>
          </p:nvSpPr>
          <p:spPr>
            <a:xfrm>
              <a:off x="3162299" y="3906330"/>
              <a:ext cx="495302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HR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PLAN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32C0092-A5BE-4296-9B7E-73CA9D6A0C92}"/>
                </a:ext>
              </a:extLst>
            </p:cNvPr>
            <p:cNvGrpSpPr/>
            <p:nvPr/>
          </p:nvGrpSpPr>
          <p:grpSpPr>
            <a:xfrm>
              <a:off x="3260907" y="3450123"/>
              <a:ext cx="330200" cy="346075"/>
              <a:chOff x="2686050" y="2895601"/>
              <a:chExt cx="330200" cy="346075"/>
            </a:xfrm>
          </p:grpSpPr>
          <p:sp>
            <p:nvSpPr>
              <p:cNvPr id="91" name="Oval 309">
                <a:extLst>
                  <a:ext uri="{FF2B5EF4-FFF2-40B4-BE49-F238E27FC236}">
                    <a16:creationId xmlns:a16="http://schemas.microsoft.com/office/drawing/2014/main" id="{322943C5-DF07-4D19-80BE-A092E8DC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310">
                <a:extLst>
                  <a:ext uri="{FF2B5EF4-FFF2-40B4-BE49-F238E27FC236}">
                    <a16:creationId xmlns:a16="http://schemas.microsoft.com/office/drawing/2014/main" id="{AD6217C9-47FE-4784-97F3-BB1CEF6B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Oval 311">
                <a:extLst>
                  <a:ext uri="{FF2B5EF4-FFF2-40B4-BE49-F238E27FC236}">
                    <a16:creationId xmlns:a16="http://schemas.microsoft.com/office/drawing/2014/main" id="{145614E0-2CF6-4018-A29C-347103CC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12">
                <a:extLst>
                  <a:ext uri="{FF2B5EF4-FFF2-40B4-BE49-F238E27FC236}">
                    <a16:creationId xmlns:a16="http://schemas.microsoft.com/office/drawing/2014/main" id="{C15930DF-7C04-43B8-94F3-9A62A91A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Oval 313">
                <a:extLst>
                  <a:ext uri="{FF2B5EF4-FFF2-40B4-BE49-F238E27FC236}">
                    <a16:creationId xmlns:a16="http://schemas.microsoft.com/office/drawing/2014/main" id="{C37FB908-4B07-487A-8AE5-2C93E1AF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314">
                <a:extLst>
                  <a:ext uri="{FF2B5EF4-FFF2-40B4-BE49-F238E27FC236}">
                    <a16:creationId xmlns:a16="http://schemas.microsoft.com/office/drawing/2014/main" id="{B3C647A5-00EF-45D7-A795-5CC541EF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Oval 315">
                <a:extLst>
                  <a:ext uri="{FF2B5EF4-FFF2-40B4-BE49-F238E27FC236}">
                    <a16:creationId xmlns:a16="http://schemas.microsoft.com/office/drawing/2014/main" id="{8E007759-5FF7-4D0A-A475-0EAD05E9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316">
                <a:extLst>
                  <a:ext uri="{FF2B5EF4-FFF2-40B4-BE49-F238E27FC236}">
                    <a16:creationId xmlns:a16="http://schemas.microsoft.com/office/drawing/2014/main" id="{42BF9E91-C3D1-479E-A251-AD54A926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Oval 317">
                <a:extLst>
                  <a:ext uri="{FF2B5EF4-FFF2-40B4-BE49-F238E27FC236}">
                    <a16:creationId xmlns:a16="http://schemas.microsoft.com/office/drawing/2014/main" id="{FE52E745-A552-4F06-9535-C6C622D93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318">
                <a:extLst>
                  <a:ext uri="{FF2B5EF4-FFF2-40B4-BE49-F238E27FC236}">
                    <a16:creationId xmlns:a16="http://schemas.microsoft.com/office/drawing/2014/main" id="{A9F3F5BA-CD89-43EF-82A6-14201A89D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319">
                <a:extLst>
                  <a:ext uri="{FF2B5EF4-FFF2-40B4-BE49-F238E27FC236}">
                    <a16:creationId xmlns:a16="http://schemas.microsoft.com/office/drawing/2014/main" id="{0C1B8AEB-E335-4D8B-8846-5975E8B3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Line 320">
                <a:extLst>
                  <a:ext uri="{FF2B5EF4-FFF2-40B4-BE49-F238E27FC236}">
                    <a16:creationId xmlns:a16="http://schemas.microsoft.com/office/drawing/2014/main" id="{625F2B4F-F75B-4093-862F-865FC16A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1E38458-8F3E-4314-9FA8-DC2B0EBB7E33}"/>
                </a:ext>
              </a:extLst>
            </p:cNvPr>
            <p:cNvGrpSpPr/>
            <p:nvPr/>
          </p:nvGrpSpPr>
          <p:grpSpPr>
            <a:xfrm>
              <a:off x="3211694" y="4933877"/>
              <a:ext cx="346075" cy="346075"/>
              <a:chOff x="3398838" y="2895601"/>
              <a:chExt cx="346075" cy="346075"/>
            </a:xfrm>
          </p:grpSpPr>
          <p:sp>
            <p:nvSpPr>
              <p:cNvPr id="75" name="Freeform 49">
                <a:extLst>
                  <a:ext uri="{FF2B5EF4-FFF2-40B4-BE49-F238E27FC236}">
                    <a16:creationId xmlns:a16="http://schemas.microsoft.com/office/drawing/2014/main" id="{52F6AE15-148B-4DD3-9B33-E8908519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50">
                <a:extLst>
                  <a:ext uri="{FF2B5EF4-FFF2-40B4-BE49-F238E27FC236}">
                    <a16:creationId xmlns:a16="http://schemas.microsoft.com/office/drawing/2014/main" id="{B7DF1EA3-5709-492C-BABE-F390B608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Oval 51">
                <a:extLst>
                  <a:ext uri="{FF2B5EF4-FFF2-40B4-BE49-F238E27FC236}">
                    <a16:creationId xmlns:a16="http://schemas.microsoft.com/office/drawing/2014/main" id="{964C8E4A-6689-4008-A522-91B998379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52">
                <a:extLst>
                  <a:ext uri="{FF2B5EF4-FFF2-40B4-BE49-F238E27FC236}">
                    <a16:creationId xmlns:a16="http://schemas.microsoft.com/office/drawing/2014/main" id="{DA8DEA77-BD29-4118-B9AB-E053B349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53">
                <a:extLst>
                  <a:ext uri="{FF2B5EF4-FFF2-40B4-BE49-F238E27FC236}">
                    <a16:creationId xmlns:a16="http://schemas.microsoft.com/office/drawing/2014/main" id="{7758711F-A5C0-4C30-A3B1-91B54601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4">
                <a:extLst>
                  <a:ext uri="{FF2B5EF4-FFF2-40B4-BE49-F238E27FC236}">
                    <a16:creationId xmlns:a16="http://schemas.microsoft.com/office/drawing/2014/main" id="{A575C4B8-CC49-4D59-BC4B-A13D8D97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Oval 55">
                <a:extLst>
                  <a:ext uri="{FF2B5EF4-FFF2-40B4-BE49-F238E27FC236}">
                    <a16:creationId xmlns:a16="http://schemas.microsoft.com/office/drawing/2014/main" id="{EE9FF2CA-A0D9-41EF-8A6D-06571B57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6">
                <a:extLst>
                  <a:ext uri="{FF2B5EF4-FFF2-40B4-BE49-F238E27FC236}">
                    <a16:creationId xmlns:a16="http://schemas.microsoft.com/office/drawing/2014/main" id="{74276568-12D5-4791-8AAE-E71301B3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7">
                <a:extLst>
                  <a:ext uri="{FF2B5EF4-FFF2-40B4-BE49-F238E27FC236}">
                    <a16:creationId xmlns:a16="http://schemas.microsoft.com/office/drawing/2014/main" id="{36893D6E-C781-44C6-B4DB-BF8FDD3B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8">
                <a:extLst>
                  <a:ext uri="{FF2B5EF4-FFF2-40B4-BE49-F238E27FC236}">
                    <a16:creationId xmlns:a16="http://schemas.microsoft.com/office/drawing/2014/main" id="{E40B690B-BA0B-4EEC-A0CF-7DA3B2E4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Oval 59">
                <a:extLst>
                  <a:ext uri="{FF2B5EF4-FFF2-40B4-BE49-F238E27FC236}">
                    <a16:creationId xmlns:a16="http://schemas.microsoft.com/office/drawing/2014/main" id="{971E19C9-854B-41E7-A5D7-36AE58BA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DE348461-111F-4014-A8A3-F56B0712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Line 61">
                <a:extLst>
                  <a:ext uri="{FF2B5EF4-FFF2-40B4-BE49-F238E27FC236}">
                    <a16:creationId xmlns:a16="http://schemas.microsoft.com/office/drawing/2014/main" id="{22CD114E-A6F0-4722-A4EE-4C318C1DC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62">
                <a:extLst>
                  <a:ext uri="{FF2B5EF4-FFF2-40B4-BE49-F238E27FC236}">
                    <a16:creationId xmlns:a16="http://schemas.microsoft.com/office/drawing/2014/main" id="{F7E3A019-70E0-420D-BBF5-DAE0B933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8E10038-0AE7-4F94-99B0-CEA210C9535B}"/>
                </a:ext>
              </a:extLst>
            </p:cNvPr>
            <p:cNvGrpSpPr/>
            <p:nvPr/>
          </p:nvGrpSpPr>
          <p:grpSpPr>
            <a:xfrm>
              <a:off x="4359934" y="2904941"/>
              <a:ext cx="330200" cy="315913"/>
              <a:chOff x="4127500" y="2909888"/>
              <a:chExt cx="330200" cy="315913"/>
            </a:xfrm>
          </p:grpSpPr>
          <p:sp>
            <p:nvSpPr>
              <p:cNvPr id="64" name="Oval 268">
                <a:extLst>
                  <a:ext uri="{FF2B5EF4-FFF2-40B4-BE49-F238E27FC236}">
                    <a16:creationId xmlns:a16="http://schemas.microsoft.com/office/drawing/2014/main" id="{F7A8EBC1-9006-4CB5-A698-1D1D62E0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69">
                <a:extLst>
                  <a:ext uri="{FF2B5EF4-FFF2-40B4-BE49-F238E27FC236}">
                    <a16:creationId xmlns:a16="http://schemas.microsoft.com/office/drawing/2014/main" id="{0CBCD43D-AE92-41F5-9C2B-B4B3FE6F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Oval 270">
                <a:extLst>
                  <a:ext uri="{FF2B5EF4-FFF2-40B4-BE49-F238E27FC236}">
                    <a16:creationId xmlns:a16="http://schemas.microsoft.com/office/drawing/2014/main" id="{282262E1-7304-47F8-ADFC-CA07C9AD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71">
                <a:extLst>
                  <a:ext uri="{FF2B5EF4-FFF2-40B4-BE49-F238E27FC236}">
                    <a16:creationId xmlns:a16="http://schemas.microsoft.com/office/drawing/2014/main" id="{61422BB8-6120-4583-B04B-D675BF21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Oval 272">
                <a:extLst>
                  <a:ext uri="{FF2B5EF4-FFF2-40B4-BE49-F238E27FC236}">
                    <a16:creationId xmlns:a16="http://schemas.microsoft.com/office/drawing/2014/main" id="{921647A8-2EB5-4C08-8422-414742FE7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273">
                <a:extLst>
                  <a:ext uri="{FF2B5EF4-FFF2-40B4-BE49-F238E27FC236}">
                    <a16:creationId xmlns:a16="http://schemas.microsoft.com/office/drawing/2014/main" id="{453B206B-E6FA-440E-8267-6B4EF680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274">
                <a:extLst>
                  <a:ext uri="{FF2B5EF4-FFF2-40B4-BE49-F238E27FC236}">
                    <a16:creationId xmlns:a16="http://schemas.microsoft.com/office/drawing/2014/main" id="{41B368DF-58C1-48A8-8E16-E3B4645A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5">
                <a:extLst>
                  <a:ext uri="{FF2B5EF4-FFF2-40B4-BE49-F238E27FC236}">
                    <a16:creationId xmlns:a16="http://schemas.microsoft.com/office/drawing/2014/main" id="{75651205-4A53-463F-A685-DE5C8BC6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276">
                <a:extLst>
                  <a:ext uri="{FF2B5EF4-FFF2-40B4-BE49-F238E27FC236}">
                    <a16:creationId xmlns:a16="http://schemas.microsoft.com/office/drawing/2014/main" id="{83B67D48-AF94-4FED-959B-C51A1598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3" name="Rectangle 62" descr="This image is of three overlapping circles.   ">
              <a:extLst>
                <a:ext uri="{FF2B5EF4-FFF2-40B4-BE49-F238E27FC236}">
                  <a16:creationId xmlns:a16="http://schemas.microsoft.com/office/drawing/2014/main" id="{84BAF14B-A443-42DB-8BF6-893FAE5CCE6F}"/>
                </a:ext>
              </a:extLst>
            </p:cNvPr>
            <p:cNvSpPr/>
            <p:nvPr/>
          </p:nvSpPr>
          <p:spPr>
            <a:xfrm>
              <a:off x="4561225" y="4571423"/>
              <a:ext cx="1260332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SHOLAT BERJAMAAH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F6CD563-9511-4250-BCB0-1FBFAAE1289C}"/>
                </a:ext>
              </a:extLst>
            </p:cNvPr>
            <p:cNvGrpSpPr/>
            <p:nvPr/>
          </p:nvGrpSpPr>
          <p:grpSpPr>
            <a:xfrm>
              <a:off x="2177290" y="2874779"/>
              <a:ext cx="344488" cy="346075"/>
              <a:chOff x="4841875" y="2895601"/>
              <a:chExt cx="344488" cy="346075"/>
            </a:xfrm>
          </p:grpSpPr>
          <p:sp>
            <p:nvSpPr>
              <p:cNvPr id="52" name="Freeform 258">
                <a:extLst>
                  <a:ext uri="{FF2B5EF4-FFF2-40B4-BE49-F238E27FC236}">
                    <a16:creationId xmlns:a16="http://schemas.microsoft.com/office/drawing/2014/main" id="{7B269D94-9FED-4F93-A218-57CD14D4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59">
                <a:extLst>
                  <a:ext uri="{FF2B5EF4-FFF2-40B4-BE49-F238E27FC236}">
                    <a16:creationId xmlns:a16="http://schemas.microsoft.com/office/drawing/2014/main" id="{435DD0CD-FD16-4760-9F43-618A517E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60">
                <a:extLst>
                  <a:ext uri="{FF2B5EF4-FFF2-40B4-BE49-F238E27FC236}">
                    <a16:creationId xmlns:a16="http://schemas.microsoft.com/office/drawing/2014/main" id="{11230DFA-75B1-4B65-BDFE-22109071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261">
                <a:extLst>
                  <a:ext uri="{FF2B5EF4-FFF2-40B4-BE49-F238E27FC236}">
                    <a16:creationId xmlns:a16="http://schemas.microsoft.com/office/drawing/2014/main" id="{54B6C7BB-BBA1-4668-9BF5-325AA69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Line 262">
                <a:extLst>
                  <a:ext uri="{FF2B5EF4-FFF2-40B4-BE49-F238E27FC236}">
                    <a16:creationId xmlns:a16="http://schemas.microsoft.com/office/drawing/2014/main" id="{6DC0A898-A566-45D7-BD7F-6205ED16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263">
                <a:extLst>
                  <a:ext uri="{FF2B5EF4-FFF2-40B4-BE49-F238E27FC236}">
                    <a16:creationId xmlns:a16="http://schemas.microsoft.com/office/drawing/2014/main" id="{E201D585-E178-408E-A42A-A9FD198C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Oval 264">
                <a:extLst>
                  <a:ext uri="{FF2B5EF4-FFF2-40B4-BE49-F238E27FC236}">
                    <a16:creationId xmlns:a16="http://schemas.microsoft.com/office/drawing/2014/main" id="{9C382A44-3942-4A8E-98A1-2685D9AA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Oval 265">
                <a:extLst>
                  <a:ext uri="{FF2B5EF4-FFF2-40B4-BE49-F238E27FC236}">
                    <a16:creationId xmlns:a16="http://schemas.microsoft.com/office/drawing/2014/main" id="{052D3390-46BC-4B65-B5BE-0A40578F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Oval 266">
                <a:extLst>
                  <a:ext uri="{FF2B5EF4-FFF2-40B4-BE49-F238E27FC236}">
                    <a16:creationId xmlns:a16="http://schemas.microsoft.com/office/drawing/2014/main" id="{0279AB69-DF67-4836-8A04-8F550D1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267">
                <a:extLst>
                  <a:ext uri="{FF2B5EF4-FFF2-40B4-BE49-F238E27FC236}">
                    <a16:creationId xmlns:a16="http://schemas.microsoft.com/office/drawing/2014/main" id="{E1BFECCB-F108-4293-A159-3CFFB2E2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0F61556-59B4-4A9C-90FA-556F81054F9F}"/>
                </a:ext>
              </a:extLst>
            </p:cNvPr>
            <p:cNvSpPr/>
            <p:nvPr/>
          </p:nvSpPr>
          <p:spPr>
            <a:xfrm>
              <a:off x="931858" y="4481916"/>
              <a:ext cx="1260332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CATATAN HARIAN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5EBCB29-78BB-40FE-BAC2-F83D56B8F2B7}"/>
                </a:ext>
              </a:extLst>
            </p:cNvPr>
            <p:cNvSpPr/>
            <p:nvPr/>
          </p:nvSpPr>
          <p:spPr>
            <a:xfrm>
              <a:off x="2776791" y="1495581"/>
              <a:ext cx="1260332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DOA </a:t>
              </a: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PAGI-SORE</a:t>
              </a:r>
            </a:p>
          </p:txBody>
        </p: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D08E99A-0644-4757-9F3A-BBA1A4F3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751014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0B8C9A86-3574-4A2E-BC62-481A2BE7F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4637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A21B85DB-181D-46E7-A9DF-F92B1DF0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9218" y="279815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7313768" y="1459746"/>
            <a:ext cx="4154329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MEMBENTUK HABIT HARIAN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7347313" y="2668085"/>
            <a:ext cx="429660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Seluruh pengawas, pengurus dan pengelola yang sedang </a:t>
            </a:r>
            <a:r>
              <a:rPr lang="en-US" sz="16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berada</a:t>
            </a:r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di </a:t>
            </a:r>
            <a:r>
              <a:rPr lang="en-US" sz="16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kantor</a:t>
            </a:r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Kasuwari mengikuti ketentuan berikut </a:t>
            </a:r>
            <a:r>
              <a:rPr lang="en-US" sz="1600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ini</a:t>
            </a:r>
            <a:r>
              <a: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:</a:t>
            </a:r>
          </a:p>
        </p:txBody>
      </p:sp>
      <p:grpSp>
        <p:nvGrpSpPr>
          <p:cNvPr id="206" name="Group 205" descr="This image is an icon of one person interacting with three people ">
            <a:extLst>
              <a:ext uri="{FF2B5EF4-FFF2-40B4-BE49-F238E27FC236}">
                <a16:creationId xmlns:a16="http://schemas.microsoft.com/office/drawing/2014/main" id="{23348E2E-A7EF-4B89-8F8D-D88C5354E9D5}"/>
              </a:ext>
            </a:extLst>
          </p:cNvPr>
          <p:cNvGrpSpPr/>
          <p:nvPr/>
        </p:nvGrpSpPr>
        <p:grpSpPr>
          <a:xfrm>
            <a:off x="7319810" y="3566010"/>
            <a:ext cx="4072440" cy="492443"/>
            <a:chOff x="7999616" y="3566010"/>
            <a:chExt cx="4072440" cy="492443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0F4EEC6-F407-4E25-BBB6-C506B28F5A4C}"/>
                </a:ext>
              </a:extLst>
            </p:cNvPr>
            <p:cNvSpPr/>
            <p:nvPr/>
          </p:nvSpPr>
          <p:spPr>
            <a:xfrm>
              <a:off x="8578718" y="3566010"/>
              <a:ext cx="3493338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Mengikuti dan melaksanakan DOA PAGI &amp; DOA SORE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0FD0F77B-65FD-413C-B2B0-1AD539DC68D3}"/>
                </a:ext>
              </a:extLst>
            </p:cNvPr>
            <p:cNvGrpSpPr/>
            <p:nvPr/>
          </p:nvGrpSpPr>
          <p:grpSpPr>
            <a:xfrm>
              <a:off x="7999616" y="3639194"/>
              <a:ext cx="330200" cy="346075"/>
              <a:chOff x="2686050" y="2895601"/>
              <a:chExt cx="330200" cy="346075"/>
            </a:xfrm>
          </p:grpSpPr>
          <p:sp>
            <p:nvSpPr>
              <p:cNvPr id="192" name="Oval 309">
                <a:extLst>
                  <a:ext uri="{FF2B5EF4-FFF2-40B4-BE49-F238E27FC236}">
                    <a16:creationId xmlns:a16="http://schemas.microsoft.com/office/drawing/2014/main" id="{C57EF862-9A10-430C-8004-66A9241C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3" name="Freeform 310">
                <a:extLst>
                  <a:ext uri="{FF2B5EF4-FFF2-40B4-BE49-F238E27FC236}">
                    <a16:creationId xmlns:a16="http://schemas.microsoft.com/office/drawing/2014/main" id="{13EA5F29-D427-40C4-AB4D-3D59B3F6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Oval 311">
                <a:extLst>
                  <a:ext uri="{FF2B5EF4-FFF2-40B4-BE49-F238E27FC236}">
                    <a16:creationId xmlns:a16="http://schemas.microsoft.com/office/drawing/2014/main" id="{D591DE3C-214D-426A-9B8E-741D87BA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5" name="Freeform 312">
                <a:extLst>
                  <a:ext uri="{FF2B5EF4-FFF2-40B4-BE49-F238E27FC236}">
                    <a16:creationId xmlns:a16="http://schemas.microsoft.com/office/drawing/2014/main" id="{921D329D-AC5C-496B-96D4-A220BC49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6" name="Oval 313">
                <a:extLst>
                  <a:ext uri="{FF2B5EF4-FFF2-40B4-BE49-F238E27FC236}">
                    <a16:creationId xmlns:a16="http://schemas.microsoft.com/office/drawing/2014/main" id="{87933186-B346-44AC-85AA-CA346F5FB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7" name="Freeform 314">
                <a:extLst>
                  <a:ext uri="{FF2B5EF4-FFF2-40B4-BE49-F238E27FC236}">
                    <a16:creationId xmlns:a16="http://schemas.microsoft.com/office/drawing/2014/main" id="{E0E3BA39-8375-478D-9CF6-4EC74381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8" name="Oval 315">
                <a:extLst>
                  <a:ext uri="{FF2B5EF4-FFF2-40B4-BE49-F238E27FC236}">
                    <a16:creationId xmlns:a16="http://schemas.microsoft.com/office/drawing/2014/main" id="{550D4481-BC6A-476D-80E1-F12F8ED9F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9" name="Freeform 316">
                <a:extLst>
                  <a:ext uri="{FF2B5EF4-FFF2-40B4-BE49-F238E27FC236}">
                    <a16:creationId xmlns:a16="http://schemas.microsoft.com/office/drawing/2014/main" id="{951EE685-6291-44F0-81B1-A3B5791D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Oval 317">
                <a:extLst>
                  <a:ext uri="{FF2B5EF4-FFF2-40B4-BE49-F238E27FC236}">
                    <a16:creationId xmlns:a16="http://schemas.microsoft.com/office/drawing/2014/main" id="{1822195B-E26A-4DF0-B1B1-A36823632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Freeform 318">
                <a:extLst>
                  <a:ext uri="{FF2B5EF4-FFF2-40B4-BE49-F238E27FC236}">
                    <a16:creationId xmlns:a16="http://schemas.microsoft.com/office/drawing/2014/main" id="{E33AF9C8-AD93-4E36-9887-B8B748838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Freeform 319">
                <a:extLst>
                  <a:ext uri="{FF2B5EF4-FFF2-40B4-BE49-F238E27FC236}">
                    <a16:creationId xmlns:a16="http://schemas.microsoft.com/office/drawing/2014/main" id="{3E3913FB-5C76-4699-89D5-5A714541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Line 320">
                <a:extLst>
                  <a:ext uri="{FF2B5EF4-FFF2-40B4-BE49-F238E27FC236}">
                    <a16:creationId xmlns:a16="http://schemas.microsoft.com/office/drawing/2014/main" id="{C96335B1-62B8-4482-A67B-BE60CF58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05" name="Group 204" descr="This image is an icon of three people interacting. ">
            <a:extLst>
              <a:ext uri="{FF2B5EF4-FFF2-40B4-BE49-F238E27FC236}">
                <a16:creationId xmlns:a16="http://schemas.microsoft.com/office/drawing/2014/main" id="{45696519-F308-4262-9DC5-C541B866A807}"/>
              </a:ext>
            </a:extLst>
          </p:cNvPr>
          <p:cNvGrpSpPr/>
          <p:nvPr/>
        </p:nvGrpSpPr>
        <p:grpSpPr>
          <a:xfrm>
            <a:off x="7311871" y="4554108"/>
            <a:ext cx="4154328" cy="738664"/>
            <a:chOff x="7991679" y="4554108"/>
            <a:chExt cx="3075335" cy="738664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92DC2AF-B08E-43EC-A60D-B71EFEF8E4D1}"/>
                </a:ext>
              </a:extLst>
            </p:cNvPr>
            <p:cNvGrpSpPr/>
            <p:nvPr/>
          </p:nvGrpSpPr>
          <p:grpSpPr>
            <a:xfrm>
              <a:off x="7991679" y="4627292"/>
              <a:ext cx="346075" cy="346075"/>
              <a:chOff x="3398838" y="2895601"/>
              <a:chExt cx="346075" cy="346075"/>
            </a:xfrm>
          </p:grpSpPr>
          <p:sp>
            <p:nvSpPr>
              <p:cNvPr id="176" name="Freeform 49">
                <a:extLst>
                  <a:ext uri="{FF2B5EF4-FFF2-40B4-BE49-F238E27FC236}">
                    <a16:creationId xmlns:a16="http://schemas.microsoft.com/office/drawing/2014/main" id="{17CD577B-CBE6-4837-A90F-4F36762E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7" name="Freeform 50">
                <a:extLst>
                  <a:ext uri="{FF2B5EF4-FFF2-40B4-BE49-F238E27FC236}">
                    <a16:creationId xmlns:a16="http://schemas.microsoft.com/office/drawing/2014/main" id="{8BB81587-7777-4AE5-985D-5B14D33AD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8" name="Oval 51">
                <a:extLst>
                  <a:ext uri="{FF2B5EF4-FFF2-40B4-BE49-F238E27FC236}">
                    <a16:creationId xmlns:a16="http://schemas.microsoft.com/office/drawing/2014/main" id="{49EA0197-339C-4417-A18C-DC15037A9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9" name="Freeform 52">
                <a:extLst>
                  <a:ext uri="{FF2B5EF4-FFF2-40B4-BE49-F238E27FC236}">
                    <a16:creationId xmlns:a16="http://schemas.microsoft.com/office/drawing/2014/main" id="{203C108E-5283-4E7B-B970-0E4DF3AF3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0" name="Freeform 53">
                <a:extLst>
                  <a:ext uri="{FF2B5EF4-FFF2-40B4-BE49-F238E27FC236}">
                    <a16:creationId xmlns:a16="http://schemas.microsoft.com/office/drawing/2014/main" id="{4A82F405-C833-4408-A2F0-752E2D6C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1" name="Freeform 54">
                <a:extLst>
                  <a:ext uri="{FF2B5EF4-FFF2-40B4-BE49-F238E27FC236}">
                    <a16:creationId xmlns:a16="http://schemas.microsoft.com/office/drawing/2014/main" id="{895EA8D0-BBA4-4370-A965-F96A9EDD4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2" name="Oval 55">
                <a:extLst>
                  <a:ext uri="{FF2B5EF4-FFF2-40B4-BE49-F238E27FC236}">
                    <a16:creationId xmlns:a16="http://schemas.microsoft.com/office/drawing/2014/main" id="{94D90E4F-09C7-44B0-9D11-E32A4A020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3" name="Freeform 56">
                <a:extLst>
                  <a:ext uri="{FF2B5EF4-FFF2-40B4-BE49-F238E27FC236}">
                    <a16:creationId xmlns:a16="http://schemas.microsoft.com/office/drawing/2014/main" id="{0D6D6DA1-3425-44CA-B1CB-B326D2C5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4" name="Freeform 57">
                <a:extLst>
                  <a:ext uri="{FF2B5EF4-FFF2-40B4-BE49-F238E27FC236}">
                    <a16:creationId xmlns:a16="http://schemas.microsoft.com/office/drawing/2014/main" id="{A25CE64B-B92A-4562-B048-0FA2A21C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5" name="Freeform 58">
                <a:extLst>
                  <a:ext uri="{FF2B5EF4-FFF2-40B4-BE49-F238E27FC236}">
                    <a16:creationId xmlns:a16="http://schemas.microsoft.com/office/drawing/2014/main" id="{80861AE6-B038-4B8C-9EF0-109DEB59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Oval 59">
                <a:extLst>
                  <a:ext uri="{FF2B5EF4-FFF2-40B4-BE49-F238E27FC236}">
                    <a16:creationId xmlns:a16="http://schemas.microsoft.com/office/drawing/2014/main" id="{2505D730-7819-4CDD-9F00-8E9CEC3D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7" name="Freeform 60">
                <a:extLst>
                  <a:ext uri="{FF2B5EF4-FFF2-40B4-BE49-F238E27FC236}">
                    <a16:creationId xmlns:a16="http://schemas.microsoft.com/office/drawing/2014/main" id="{88FBFC84-B4E6-4DDD-9DD0-1BB91EA0E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8" name="Line 61">
                <a:extLst>
                  <a:ext uri="{FF2B5EF4-FFF2-40B4-BE49-F238E27FC236}">
                    <a16:creationId xmlns:a16="http://schemas.microsoft.com/office/drawing/2014/main" id="{9689C86A-B365-433F-B326-C60DC116B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9" name="Line 62">
                <a:extLst>
                  <a:ext uri="{FF2B5EF4-FFF2-40B4-BE49-F238E27FC236}">
                    <a16:creationId xmlns:a16="http://schemas.microsoft.com/office/drawing/2014/main" id="{ED368EF9-22A8-4990-9D2E-549C7615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522F3F9-ECF0-4D2A-9244-1942DCB20E98}"/>
                </a:ext>
              </a:extLst>
            </p:cNvPr>
            <p:cNvSpPr/>
            <p:nvPr/>
          </p:nvSpPr>
          <p:spPr>
            <a:xfrm>
              <a:off x="8472692" y="4554108"/>
              <a:ext cx="2594322" cy="73866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Pada waktu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Adzan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berkumandang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(bagi yg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muslim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) WAJIB mengikuti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sholat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berjamaah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di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Mushola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terdekat</a:t>
              </a:r>
              <a:endParaRPr lang="en-US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</p:grpSp>
      <p:grpSp>
        <p:nvGrpSpPr>
          <p:cNvPr id="204" name="Group 203" descr="This image is an icon of three people with a symbol that indicates connection to the internet. ">
            <a:extLst>
              <a:ext uri="{FF2B5EF4-FFF2-40B4-BE49-F238E27FC236}">
                <a16:creationId xmlns:a16="http://schemas.microsoft.com/office/drawing/2014/main" id="{BCE3CAEB-5C3F-4903-9D74-1EC0A2984EE9}"/>
              </a:ext>
            </a:extLst>
          </p:cNvPr>
          <p:cNvGrpSpPr/>
          <p:nvPr/>
        </p:nvGrpSpPr>
        <p:grpSpPr>
          <a:xfrm>
            <a:off x="7319810" y="5542207"/>
            <a:ext cx="4146387" cy="492443"/>
            <a:chOff x="7999616" y="5542207"/>
            <a:chExt cx="4146387" cy="492443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79FB62D-7154-40A3-BB31-9A0934208E2F}"/>
                </a:ext>
              </a:extLst>
            </p:cNvPr>
            <p:cNvGrpSpPr/>
            <p:nvPr/>
          </p:nvGrpSpPr>
          <p:grpSpPr>
            <a:xfrm>
              <a:off x="7999616" y="5630472"/>
              <a:ext cx="330200" cy="315913"/>
              <a:chOff x="4127500" y="2909888"/>
              <a:chExt cx="330200" cy="315913"/>
            </a:xfrm>
          </p:grpSpPr>
          <p:sp>
            <p:nvSpPr>
              <p:cNvPr id="165" name="Oval 268">
                <a:extLst>
                  <a:ext uri="{FF2B5EF4-FFF2-40B4-BE49-F238E27FC236}">
                    <a16:creationId xmlns:a16="http://schemas.microsoft.com/office/drawing/2014/main" id="{BD72EF5D-EE26-4982-B3AB-9CF58444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6" name="Freeform 269">
                <a:extLst>
                  <a:ext uri="{FF2B5EF4-FFF2-40B4-BE49-F238E27FC236}">
                    <a16:creationId xmlns:a16="http://schemas.microsoft.com/office/drawing/2014/main" id="{D9F3CD5B-3BA2-4D51-A0BD-6E80294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7" name="Oval 270">
                <a:extLst>
                  <a:ext uri="{FF2B5EF4-FFF2-40B4-BE49-F238E27FC236}">
                    <a16:creationId xmlns:a16="http://schemas.microsoft.com/office/drawing/2014/main" id="{85B43E76-36A9-4667-852E-AD239EC0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8" name="Freeform 271">
                <a:extLst>
                  <a:ext uri="{FF2B5EF4-FFF2-40B4-BE49-F238E27FC236}">
                    <a16:creationId xmlns:a16="http://schemas.microsoft.com/office/drawing/2014/main" id="{DFF4B198-89FE-47D5-B7B7-8C893ABC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9" name="Oval 272">
                <a:extLst>
                  <a:ext uri="{FF2B5EF4-FFF2-40B4-BE49-F238E27FC236}">
                    <a16:creationId xmlns:a16="http://schemas.microsoft.com/office/drawing/2014/main" id="{CE8C1F83-6F38-4A0B-8E08-4398BEC1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0" name="Freeform 273">
                <a:extLst>
                  <a:ext uri="{FF2B5EF4-FFF2-40B4-BE49-F238E27FC236}">
                    <a16:creationId xmlns:a16="http://schemas.microsoft.com/office/drawing/2014/main" id="{F5C16A34-C88B-42FA-BC46-1C9471DB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1" name="Freeform 274">
                <a:extLst>
                  <a:ext uri="{FF2B5EF4-FFF2-40B4-BE49-F238E27FC236}">
                    <a16:creationId xmlns:a16="http://schemas.microsoft.com/office/drawing/2014/main" id="{1D976AB4-49AA-4482-B357-FA665EA78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2" name="Freeform 275">
                <a:extLst>
                  <a:ext uri="{FF2B5EF4-FFF2-40B4-BE49-F238E27FC236}">
                    <a16:creationId xmlns:a16="http://schemas.microsoft.com/office/drawing/2014/main" id="{40CDCACF-1136-47C8-A50F-2C6DCEFC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3" name="Freeform 276">
                <a:extLst>
                  <a:ext uri="{FF2B5EF4-FFF2-40B4-BE49-F238E27FC236}">
                    <a16:creationId xmlns:a16="http://schemas.microsoft.com/office/drawing/2014/main" id="{E1D8459C-3776-4E84-AC6C-5275955B3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E886A0B-A097-4934-BAAA-53B791623B0B}"/>
                </a:ext>
              </a:extLst>
            </p:cNvPr>
            <p:cNvSpPr/>
            <p:nvPr/>
          </p:nvSpPr>
          <p:spPr>
            <a:xfrm>
              <a:off x="8578718" y="5542207"/>
              <a:ext cx="356728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Setiap orang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memiliki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CATATAN HARIAN atas rencana kerja </a:t>
              </a:r>
              <a:r>
                <a:rPr lang="en-US" sz="1600" i="1" dirty="0" err="1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harian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masing-masing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02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6</a:t>
            </a:r>
          </a:p>
        </p:txBody>
      </p:sp>
      <p:grpSp>
        <p:nvGrpSpPr>
          <p:cNvPr id="29" name="Group 28" descr="This image is an illustration of a man with a beard. ">
            <a:extLst>
              <a:ext uri="{FF2B5EF4-FFF2-40B4-BE49-F238E27FC236}">
                <a16:creationId xmlns:a16="http://schemas.microsoft.com/office/drawing/2014/main" id="{F32A5E08-DAB7-4688-9995-64BE90AA2F83}"/>
              </a:ext>
            </a:extLst>
          </p:cNvPr>
          <p:cNvGrpSpPr/>
          <p:nvPr/>
        </p:nvGrpSpPr>
        <p:grpSpPr>
          <a:xfrm>
            <a:off x="577510" y="1318790"/>
            <a:ext cx="4430272" cy="6043606"/>
            <a:chOff x="117404" y="1951388"/>
            <a:chExt cx="3810340" cy="519791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AF1E36-1F6F-484C-9CA3-D7321F33C7EE}"/>
                </a:ext>
              </a:extLst>
            </p:cNvPr>
            <p:cNvSpPr/>
            <p:nvPr/>
          </p:nvSpPr>
          <p:spPr>
            <a:xfrm>
              <a:off x="218769" y="2438400"/>
              <a:ext cx="3131996" cy="313199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2ED547-BB7E-4187-9E8C-EA8699D2D1A2}"/>
                </a:ext>
              </a:extLst>
            </p:cNvPr>
            <p:cNvGrpSpPr/>
            <p:nvPr/>
          </p:nvGrpSpPr>
          <p:grpSpPr>
            <a:xfrm>
              <a:off x="524849" y="2442817"/>
              <a:ext cx="2749416" cy="4706488"/>
              <a:chOff x="209099" y="1340526"/>
              <a:chExt cx="3468002" cy="5936574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C8571C14-2F27-4E34-B686-6E2CDCF3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528" y="3310241"/>
                <a:ext cx="1340572" cy="1498286"/>
              </a:xfrm>
              <a:custGeom>
                <a:avLst/>
                <a:gdLst>
                  <a:gd name="T0" fmla="*/ 210 w 502"/>
                  <a:gd name="T1" fmla="*/ 73 h 562"/>
                  <a:gd name="T2" fmla="*/ 463 w 502"/>
                  <a:gd name="T3" fmla="*/ 365 h 562"/>
                  <a:gd name="T4" fmla="*/ 463 w 502"/>
                  <a:gd name="T5" fmla="*/ 549 h 562"/>
                  <a:gd name="T6" fmla="*/ 81 w 502"/>
                  <a:gd name="T7" fmla="*/ 311 h 562"/>
                  <a:gd name="T8" fmla="*/ 48 w 502"/>
                  <a:gd name="T9" fmla="*/ 5 h 562"/>
                  <a:gd name="T10" fmla="*/ 210 w 502"/>
                  <a:gd name="T11" fmla="*/ 7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2" h="562">
                    <a:moveTo>
                      <a:pt x="210" y="73"/>
                    </a:moveTo>
                    <a:cubicBezTo>
                      <a:pt x="210" y="73"/>
                      <a:pt x="450" y="325"/>
                      <a:pt x="463" y="365"/>
                    </a:cubicBezTo>
                    <a:cubicBezTo>
                      <a:pt x="475" y="405"/>
                      <a:pt x="502" y="535"/>
                      <a:pt x="463" y="549"/>
                    </a:cubicBezTo>
                    <a:cubicBezTo>
                      <a:pt x="423" y="562"/>
                      <a:pt x="161" y="540"/>
                      <a:pt x="81" y="311"/>
                    </a:cubicBezTo>
                    <a:cubicBezTo>
                      <a:pt x="0" y="81"/>
                      <a:pt x="30" y="9"/>
                      <a:pt x="48" y="5"/>
                    </a:cubicBezTo>
                    <a:cubicBezTo>
                      <a:pt x="66" y="0"/>
                      <a:pt x="157" y="17"/>
                      <a:pt x="210" y="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00A3A6C-7791-471C-A365-60A8E2782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814" y="1340526"/>
                <a:ext cx="1248001" cy="2249144"/>
              </a:xfrm>
              <a:custGeom>
                <a:avLst/>
                <a:gdLst>
                  <a:gd name="T0" fmla="*/ 413 w 467"/>
                  <a:gd name="T1" fmla="*/ 409 h 844"/>
                  <a:gd name="T2" fmla="*/ 420 w 467"/>
                  <a:gd name="T3" fmla="*/ 446 h 844"/>
                  <a:gd name="T4" fmla="*/ 410 w 467"/>
                  <a:gd name="T5" fmla="*/ 586 h 844"/>
                  <a:gd name="T6" fmla="*/ 431 w 467"/>
                  <a:gd name="T7" fmla="*/ 664 h 844"/>
                  <a:gd name="T8" fmla="*/ 371 w 467"/>
                  <a:gd name="T9" fmla="*/ 820 h 844"/>
                  <a:gd name="T10" fmla="*/ 99 w 467"/>
                  <a:gd name="T11" fmla="*/ 595 h 844"/>
                  <a:gd name="T12" fmla="*/ 87 w 467"/>
                  <a:gd name="T13" fmla="*/ 476 h 844"/>
                  <a:gd name="T14" fmla="*/ 87 w 467"/>
                  <a:gd name="T15" fmla="*/ 475 h 844"/>
                  <a:gd name="T16" fmla="*/ 93 w 467"/>
                  <a:gd name="T17" fmla="*/ 438 h 844"/>
                  <a:gd name="T18" fmla="*/ 0 w 467"/>
                  <a:gd name="T19" fmla="*/ 380 h 844"/>
                  <a:gd name="T20" fmla="*/ 39 w 467"/>
                  <a:gd name="T21" fmla="*/ 228 h 844"/>
                  <a:gd name="T22" fmla="*/ 62 w 467"/>
                  <a:gd name="T23" fmla="*/ 98 h 844"/>
                  <a:gd name="T24" fmla="*/ 31 w 467"/>
                  <a:gd name="T25" fmla="*/ 98 h 844"/>
                  <a:gd name="T26" fmla="*/ 146 w 467"/>
                  <a:gd name="T27" fmla="*/ 4 h 844"/>
                  <a:gd name="T28" fmla="*/ 205 w 467"/>
                  <a:gd name="T29" fmla="*/ 14 h 844"/>
                  <a:gd name="T30" fmla="*/ 297 w 467"/>
                  <a:gd name="T31" fmla="*/ 15 h 844"/>
                  <a:gd name="T32" fmla="*/ 413 w 467"/>
                  <a:gd name="T33" fmla="*/ 49 h 844"/>
                  <a:gd name="T34" fmla="*/ 422 w 467"/>
                  <a:gd name="T35" fmla="*/ 72 h 844"/>
                  <a:gd name="T36" fmla="*/ 424 w 467"/>
                  <a:gd name="T37" fmla="*/ 86 h 844"/>
                  <a:gd name="T38" fmla="*/ 410 w 467"/>
                  <a:gd name="T39" fmla="*/ 124 h 844"/>
                  <a:gd name="T40" fmla="*/ 432 w 467"/>
                  <a:gd name="T41" fmla="*/ 249 h 844"/>
                  <a:gd name="T42" fmla="*/ 446 w 467"/>
                  <a:gd name="T43" fmla="*/ 374 h 844"/>
                  <a:gd name="T44" fmla="*/ 446 w 467"/>
                  <a:gd name="T45" fmla="*/ 409 h 844"/>
                  <a:gd name="T46" fmla="*/ 413 w 467"/>
                  <a:gd name="T47" fmla="*/ 409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7" h="844">
                    <a:moveTo>
                      <a:pt x="413" y="409"/>
                    </a:moveTo>
                    <a:cubicBezTo>
                      <a:pt x="413" y="409"/>
                      <a:pt x="425" y="426"/>
                      <a:pt x="420" y="446"/>
                    </a:cubicBezTo>
                    <a:cubicBezTo>
                      <a:pt x="415" y="465"/>
                      <a:pt x="385" y="526"/>
                      <a:pt x="410" y="586"/>
                    </a:cubicBezTo>
                    <a:cubicBezTo>
                      <a:pt x="418" y="605"/>
                      <a:pt x="427" y="633"/>
                      <a:pt x="431" y="664"/>
                    </a:cubicBezTo>
                    <a:cubicBezTo>
                      <a:pt x="441" y="728"/>
                      <a:pt x="433" y="803"/>
                      <a:pt x="371" y="820"/>
                    </a:cubicBezTo>
                    <a:cubicBezTo>
                      <a:pt x="280" y="844"/>
                      <a:pt x="123" y="754"/>
                      <a:pt x="99" y="595"/>
                    </a:cubicBezTo>
                    <a:cubicBezTo>
                      <a:pt x="91" y="536"/>
                      <a:pt x="87" y="499"/>
                      <a:pt x="87" y="476"/>
                    </a:cubicBezTo>
                    <a:cubicBezTo>
                      <a:pt x="87" y="475"/>
                      <a:pt x="87" y="475"/>
                      <a:pt x="87" y="475"/>
                    </a:cubicBezTo>
                    <a:cubicBezTo>
                      <a:pt x="86" y="437"/>
                      <a:pt x="93" y="438"/>
                      <a:pt x="93" y="438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0" y="380"/>
                      <a:pt x="42" y="270"/>
                      <a:pt x="39" y="228"/>
                    </a:cubicBezTo>
                    <a:cubicBezTo>
                      <a:pt x="36" y="186"/>
                      <a:pt x="19" y="171"/>
                      <a:pt x="62" y="9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46" y="13"/>
                      <a:pt x="146" y="4"/>
                    </a:cubicBezTo>
                    <a:cubicBezTo>
                      <a:pt x="146" y="4"/>
                      <a:pt x="177" y="0"/>
                      <a:pt x="205" y="14"/>
                    </a:cubicBezTo>
                    <a:cubicBezTo>
                      <a:pt x="232" y="28"/>
                      <a:pt x="262" y="22"/>
                      <a:pt x="297" y="15"/>
                    </a:cubicBezTo>
                    <a:cubicBezTo>
                      <a:pt x="332" y="8"/>
                      <a:pt x="393" y="16"/>
                      <a:pt x="413" y="49"/>
                    </a:cubicBezTo>
                    <a:cubicBezTo>
                      <a:pt x="417" y="57"/>
                      <a:pt x="421" y="65"/>
                      <a:pt x="422" y="72"/>
                    </a:cubicBezTo>
                    <a:cubicBezTo>
                      <a:pt x="423" y="77"/>
                      <a:pt x="424" y="82"/>
                      <a:pt x="424" y="86"/>
                    </a:cubicBezTo>
                    <a:cubicBezTo>
                      <a:pt x="425" y="104"/>
                      <a:pt x="418" y="118"/>
                      <a:pt x="410" y="124"/>
                    </a:cubicBezTo>
                    <a:cubicBezTo>
                      <a:pt x="410" y="124"/>
                      <a:pt x="444" y="197"/>
                      <a:pt x="432" y="249"/>
                    </a:cubicBezTo>
                    <a:cubicBezTo>
                      <a:pt x="419" y="300"/>
                      <a:pt x="412" y="315"/>
                      <a:pt x="446" y="374"/>
                    </a:cubicBezTo>
                    <a:cubicBezTo>
                      <a:pt x="446" y="374"/>
                      <a:pt x="467" y="389"/>
                      <a:pt x="446" y="409"/>
                    </a:cubicBezTo>
                    <a:cubicBezTo>
                      <a:pt x="446" y="409"/>
                      <a:pt x="436" y="417"/>
                      <a:pt x="413" y="4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4D147E2-C5A1-44B2-801C-2CD2E345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242" y="1340526"/>
                <a:ext cx="1081715" cy="608572"/>
              </a:xfrm>
              <a:custGeom>
                <a:avLst/>
                <a:gdLst>
                  <a:gd name="T0" fmla="*/ 405 w 405"/>
                  <a:gd name="T1" fmla="*/ 86 h 228"/>
                  <a:gd name="T2" fmla="*/ 178 w 405"/>
                  <a:gd name="T3" fmla="*/ 98 h 228"/>
                  <a:gd name="T4" fmla="*/ 114 w 405"/>
                  <a:gd name="T5" fmla="*/ 186 h 228"/>
                  <a:gd name="T6" fmla="*/ 20 w 405"/>
                  <a:gd name="T7" fmla="*/ 228 h 228"/>
                  <a:gd name="T8" fmla="*/ 43 w 405"/>
                  <a:gd name="T9" fmla="*/ 98 h 228"/>
                  <a:gd name="T10" fmla="*/ 12 w 405"/>
                  <a:gd name="T11" fmla="*/ 98 h 228"/>
                  <a:gd name="T12" fmla="*/ 127 w 405"/>
                  <a:gd name="T13" fmla="*/ 4 h 228"/>
                  <a:gd name="T14" fmla="*/ 186 w 405"/>
                  <a:gd name="T15" fmla="*/ 14 h 228"/>
                  <a:gd name="T16" fmla="*/ 278 w 405"/>
                  <a:gd name="T17" fmla="*/ 15 h 228"/>
                  <a:gd name="T18" fmla="*/ 394 w 405"/>
                  <a:gd name="T19" fmla="*/ 49 h 228"/>
                  <a:gd name="T20" fmla="*/ 403 w 405"/>
                  <a:gd name="T21" fmla="*/ 72 h 228"/>
                  <a:gd name="T22" fmla="*/ 405 w 405"/>
                  <a:gd name="T23" fmla="*/ 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5" h="228">
                    <a:moveTo>
                      <a:pt x="405" y="86"/>
                    </a:moveTo>
                    <a:cubicBezTo>
                      <a:pt x="358" y="84"/>
                      <a:pt x="287" y="87"/>
                      <a:pt x="178" y="98"/>
                    </a:cubicBezTo>
                    <a:cubicBezTo>
                      <a:pt x="178" y="98"/>
                      <a:pt x="118" y="122"/>
                      <a:pt x="114" y="186"/>
                    </a:cubicBezTo>
                    <a:cubicBezTo>
                      <a:pt x="114" y="186"/>
                      <a:pt x="61" y="157"/>
                      <a:pt x="20" y="228"/>
                    </a:cubicBezTo>
                    <a:cubicBezTo>
                      <a:pt x="17" y="186"/>
                      <a:pt x="0" y="171"/>
                      <a:pt x="43" y="98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8"/>
                      <a:pt x="27" y="13"/>
                      <a:pt x="127" y="4"/>
                    </a:cubicBezTo>
                    <a:cubicBezTo>
                      <a:pt x="127" y="4"/>
                      <a:pt x="158" y="0"/>
                      <a:pt x="186" y="14"/>
                    </a:cubicBezTo>
                    <a:cubicBezTo>
                      <a:pt x="213" y="28"/>
                      <a:pt x="243" y="22"/>
                      <a:pt x="278" y="15"/>
                    </a:cubicBezTo>
                    <a:cubicBezTo>
                      <a:pt x="313" y="8"/>
                      <a:pt x="374" y="16"/>
                      <a:pt x="394" y="49"/>
                    </a:cubicBezTo>
                    <a:cubicBezTo>
                      <a:pt x="398" y="57"/>
                      <a:pt x="402" y="65"/>
                      <a:pt x="403" y="72"/>
                    </a:cubicBezTo>
                    <a:cubicBezTo>
                      <a:pt x="404" y="77"/>
                      <a:pt x="405" y="82"/>
                      <a:pt x="405" y="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6524DE"/>
                  </a:gs>
                  <a:gs pos="76000">
                    <a:srgbClr val="6524D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C4DC2FE-B668-467A-B05D-874A8610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386" y="1422812"/>
                <a:ext cx="699429" cy="1808573"/>
              </a:xfrm>
              <a:custGeom>
                <a:avLst/>
                <a:gdLst>
                  <a:gd name="T0" fmla="*/ 208 w 262"/>
                  <a:gd name="T1" fmla="*/ 378 h 678"/>
                  <a:gd name="T2" fmla="*/ 215 w 262"/>
                  <a:gd name="T3" fmla="*/ 415 h 678"/>
                  <a:gd name="T4" fmla="*/ 205 w 262"/>
                  <a:gd name="T5" fmla="*/ 555 h 678"/>
                  <a:gd name="T6" fmla="*/ 226 w 262"/>
                  <a:gd name="T7" fmla="*/ 633 h 678"/>
                  <a:gd name="T8" fmla="*/ 92 w 262"/>
                  <a:gd name="T9" fmla="*/ 411 h 678"/>
                  <a:gd name="T10" fmla="*/ 45 w 262"/>
                  <a:gd name="T11" fmla="*/ 280 h 678"/>
                  <a:gd name="T12" fmla="*/ 23 w 262"/>
                  <a:gd name="T13" fmla="*/ 165 h 678"/>
                  <a:gd name="T14" fmla="*/ 56 w 262"/>
                  <a:gd name="T15" fmla="*/ 82 h 678"/>
                  <a:gd name="T16" fmla="*/ 180 w 262"/>
                  <a:gd name="T17" fmla="*/ 33 h 678"/>
                  <a:gd name="T18" fmla="*/ 217 w 262"/>
                  <a:gd name="T19" fmla="*/ 41 h 678"/>
                  <a:gd name="T20" fmla="*/ 205 w 262"/>
                  <a:gd name="T21" fmla="*/ 93 h 678"/>
                  <a:gd name="T22" fmla="*/ 227 w 262"/>
                  <a:gd name="T23" fmla="*/ 218 h 678"/>
                  <a:gd name="T24" fmla="*/ 241 w 262"/>
                  <a:gd name="T25" fmla="*/ 343 h 678"/>
                  <a:gd name="T26" fmla="*/ 241 w 262"/>
                  <a:gd name="T27" fmla="*/ 378 h 678"/>
                  <a:gd name="T28" fmla="*/ 208 w 262"/>
                  <a:gd name="T29" fmla="*/ 3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678">
                    <a:moveTo>
                      <a:pt x="208" y="378"/>
                    </a:moveTo>
                    <a:cubicBezTo>
                      <a:pt x="208" y="378"/>
                      <a:pt x="220" y="395"/>
                      <a:pt x="215" y="415"/>
                    </a:cubicBezTo>
                    <a:cubicBezTo>
                      <a:pt x="210" y="434"/>
                      <a:pt x="180" y="495"/>
                      <a:pt x="205" y="555"/>
                    </a:cubicBezTo>
                    <a:cubicBezTo>
                      <a:pt x="213" y="574"/>
                      <a:pt x="222" y="602"/>
                      <a:pt x="226" y="633"/>
                    </a:cubicBezTo>
                    <a:cubicBezTo>
                      <a:pt x="146" y="678"/>
                      <a:pt x="100" y="440"/>
                      <a:pt x="92" y="411"/>
                    </a:cubicBezTo>
                    <a:cubicBezTo>
                      <a:pt x="85" y="382"/>
                      <a:pt x="35" y="333"/>
                      <a:pt x="45" y="280"/>
                    </a:cubicBezTo>
                    <a:cubicBezTo>
                      <a:pt x="56" y="227"/>
                      <a:pt x="45" y="218"/>
                      <a:pt x="23" y="165"/>
                    </a:cubicBezTo>
                    <a:cubicBezTo>
                      <a:pt x="0" y="113"/>
                      <a:pt x="56" y="82"/>
                      <a:pt x="56" y="82"/>
                    </a:cubicBezTo>
                    <a:cubicBezTo>
                      <a:pt x="107" y="0"/>
                      <a:pt x="158" y="34"/>
                      <a:pt x="180" y="33"/>
                    </a:cubicBezTo>
                    <a:cubicBezTo>
                      <a:pt x="186" y="33"/>
                      <a:pt x="200" y="35"/>
                      <a:pt x="217" y="41"/>
                    </a:cubicBezTo>
                    <a:cubicBezTo>
                      <a:pt x="223" y="65"/>
                      <a:pt x="216" y="85"/>
                      <a:pt x="205" y="93"/>
                    </a:cubicBezTo>
                    <a:cubicBezTo>
                      <a:pt x="205" y="93"/>
                      <a:pt x="239" y="166"/>
                      <a:pt x="227" y="218"/>
                    </a:cubicBezTo>
                    <a:cubicBezTo>
                      <a:pt x="214" y="269"/>
                      <a:pt x="207" y="284"/>
                      <a:pt x="241" y="343"/>
                    </a:cubicBezTo>
                    <a:cubicBezTo>
                      <a:pt x="241" y="343"/>
                      <a:pt x="262" y="358"/>
                      <a:pt x="241" y="378"/>
                    </a:cubicBezTo>
                    <a:cubicBezTo>
                      <a:pt x="241" y="378"/>
                      <a:pt x="231" y="386"/>
                      <a:pt x="208" y="378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B5D4840E-C693-4B8E-86D8-E3E73CEB4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99" y="2329669"/>
                <a:ext cx="2883430" cy="4947431"/>
              </a:xfrm>
              <a:custGeom>
                <a:avLst/>
                <a:gdLst>
                  <a:gd name="T0" fmla="*/ 904 w 1079"/>
                  <a:gd name="T1" fmla="*/ 1856 h 1856"/>
                  <a:gd name="T2" fmla="*/ 136 w 1079"/>
                  <a:gd name="T3" fmla="*/ 1856 h 1856"/>
                  <a:gd name="T4" fmla="*/ 116 w 1079"/>
                  <a:gd name="T5" fmla="*/ 962 h 1856"/>
                  <a:gd name="T6" fmla="*/ 449 w 1079"/>
                  <a:gd name="T7" fmla="*/ 104 h 1856"/>
                  <a:gd name="T8" fmla="*/ 497 w 1079"/>
                  <a:gd name="T9" fmla="*/ 30 h 1856"/>
                  <a:gd name="T10" fmla="*/ 526 w 1079"/>
                  <a:gd name="T11" fmla="*/ 9 h 1856"/>
                  <a:gd name="T12" fmla="*/ 753 w 1079"/>
                  <a:gd name="T13" fmla="*/ 150 h 1856"/>
                  <a:gd name="T14" fmla="*/ 823 w 1079"/>
                  <a:gd name="T15" fmla="*/ 312 h 1856"/>
                  <a:gd name="T16" fmla="*/ 904 w 1079"/>
                  <a:gd name="T17" fmla="*/ 1856 h 1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9" h="1856">
                    <a:moveTo>
                      <a:pt x="904" y="1856"/>
                    </a:moveTo>
                    <a:cubicBezTo>
                      <a:pt x="136" y="1856"/>
                      <a:pt x="136" y="1856"/>
                      <a:pt x="136" y="1856"/>
                    </a:cubicBezTo>
                    <a:cubicBezTo>
                      <a:pt x="125" y="1546"/>
                      <a:pt x="232" y="1684"/>
                      <a:pt x="116" y="962"/>
                    </a:cubicBezTo>
                    <a:cubicBezTo>
                      <a:pt x="0" y="241"/>
                      <a:pt x="449" y="104"/>
                      <a:pt x="449" y="104"/>
                    </a:cubicBezTo>
                    <a:cubicBezTo>
                      <a:pt x="449" y="104"/>
                      <a:pt x="481" y="60"/>
                      <a:pt x="497" y="30"/>
                    </a:cubicBezTo>
                    <a:cubicBezTo>
                      <a:pt x="512" y="0"/>
                      <a:pt x="526" y="9"/>
                      <a:pt x="526" y="9"/>
                    </a:cubicBezTo>
                    <a:cubicBezTo>
                      <a:pt x="753" y="150"/>
                      <a:pt x="753" y="150"/>
                      <a:pt x="753" y="150"/>
                    </a:cubicBezTo>
                    <a:cubicBezTo>
                      <a:pt x="780" y="202"/>
                      <a:pt x="803" y="257"/>
                      <a:pt x="823" y="312"/>
                    </a:cubicBezTo>
                    <a:cubicBezTo>
                      <a:pt x="1079" y="1007"/>
                      <a:pt x="904" y="1856"/>
                      <a:pt x="904" y="18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1A3E269-0320-4431-A8DF-43BC01E3D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100" y="2329669"/>
                <a:ext cx="999430" cy="836572"/>
              </a:xfrm>
              <a:custGeom>
                <a:avLst/>
                <a:gdLst>
                  <a:gd name="T0" fmla="*/ 374 w 374"/>
                  <a:gd name="T1" fmla="*/ 312 h 314"/>
                  <a:gd name="T2" fmla="*/ 0 w 374"/>
                  <a:gd name="T3" fmla="*/ 104 h 314"/>
                  <a:gd name="T4" fmla="*/ 48 w 374"/>
                  <a:gd name="T5" fmla="*/ 30 h 314"/>
                  <a:gd name="T6" fmla="*/ 77 w 374"/>
                  <a:gd name="T7" fmla="*/ 9 h 314"/>
                  <a:gd name="T8" fmla="*/ 304 w 374"/>
                  <a:gd name="T9" fmla="*/ 150 h 314"/>
                  <a:gd name="T10" fmla="*/ 374 w 374"/>
                  <a:gd name="T11" fmla="*/ 31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14">
                    <a:moveTo>
                      <a:pt x="374" y="312"/>
                    </a:moveTo>
                    <a:cubicBezTo>
                      <a:pt x="222" y="314"/>
                      <a:pt x="0" y="104"/>
                      <a:pt x="0" y="104"/>
                    </a:cubicBezTo>
                    <a:cubicBezTo>
                      <a:pt x="0" y="104"/>
                      <a:pt x="32" y="60"/>
                      <a:pt x="48" y="30"/>
                    </a:cubicBezTo>
                    <a:cubicBezTo>
                      <a:pt x="63" y="0"/>
                      <a:pt x="77" y="9"/>
                      <a:pt x="77" y="9"/>
                    </a:cubicBezTo>
                    <a:cubicBezTo>
                      <a:pt x="304" y="150"/>
                      <a:pt x="304" y="150"/>
                      <a:pt x="304" y="150"/>
                    </a:cubicBezTo>
                    <a:cubicBezTo>
                      <a:pt x="331" y="202"/>
                      <a:pt x="354" y="257"/>
                      <a:pt x="374" y="3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100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8F90B1C-A4BC-499A-A3A8-6F83BFC7C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385" y="1835954"/>
                <a:ext cx="258858" cy="378858"/>
              </a:xfrm>
              <a:custGeom>
                <a:avLst/>
                <a:gdLst>
                  <a:gd name="T0" fmla="*/ 75 w 97"/>
                  <a:gd name="T1" fmla="*/ 34 h 142"/>
                  <a:gd name="T2" fmla="*/ 11 w 97"/>
                  <a:gd name="T3" fmla="*/ 66 h 142"/>
                  <a:gd name="T4" fmla="*/ 74 w 97"/>
                  <a:gd name="T5" fmla="*/ 132 h 142"/>
                  <a:gd name="T6" fmla="*/ 75 w 97"/>
                  <a:gd name="T7" fmla="*/ 3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42">
                    <a:moveTo>
                      <a:pt x="75" y="34"/>
                    </a:moveTo>
                    <a:cubicBezTo>
                      <a:pt x="75" y="34"/>
                      <a:pt x="22" y="0"/>
                      <a:pt x="11" y="66"/>
                    </a:cubicBezTo>
                    <a:cubicBezTo>
                      <a:pt x="0" y="132"/>
                      <a:pt x="59" y="142"/>
                      <a:pt x="74" y="132"/>
                    </a:cubicBezTo>
                    <a:cubicBezTo>
                      <a:pt x="74" y="132"/>
                      <a:pt x="97" y="82"/>
                      <a:pt x="75" y="34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870DA8A-4FAB-4AF9-8E9C-77B8A630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962" y="1895956"/>
                <a:ext cx="1001144" cy="1693715"/>
              </a:xfrm>
              <a:custGeom>
                <a:avLst/>
                <a:gdLst>
                  <a:gd name="T0" fmla="*/ 284 w 375"/>
                  <a:gd name="T1" fmla="*/ 612 h 636"/>
                  <a:gd name="T2" fmla="*/ 12 w 375"/>
                  <a:gd name="T3" fmla="*/ 387 h 636"/>
                  <a:gd name="T4" fmla="*/ 0 w 375"/>
                  <a:gd name="T5" fmla="*/ 268 h 636"/>
                  <a:gd name="T6" fmla="*/ 0 w 375"/>
                  <a:gd name="T7" fmla="*/ 267 h 636"/>
                  <a:gd name="T8" fmla="*/ 6 w 375"/>
                  <a:gd name="T9" fmla="*/ 230 h 636"/>
                  <a:gd name="T10" fmla="*/ 36 w 375"/>
                  <a:gd name="T11" fmla="*/ 12 h 636"/>
                  <a:gd name="T12" fmla="*/ 64 w 375"/>
                  <a:gd name="T13" fmla="*/ 62 h 636"/>
                  <a:gd name="T14" fmla="*/ 173 w 375"/>
                  <a:gd name="T15" fmla="*/ 216 h 636"/>
                  <a:gd name="T16" fmla="*/ 226 w 375"/>
                  <a:gd name="T17" fmla="*/ 205 h 636"/>
                  <a:gd name="T18" fmla="*/ 326 w 375"/>
                  <a:gd name="T19" fmla="*/ 201 h 636"/>
                  <a:gd name="T20" fmla="*/ 333 w 375"/>
                  <a:gd name="T21" fmla="*/ 238 h 636"/>
                  <a:gd name="T22" fmla="*/ 323 w 375"/>
                  <a:gd name="T23" fmla="*/ 378 h 636"/>
                  <a:gd name="T24" fmla="*/ 284 w 375"/>
                  <a:gd name="T25" fmla="*/ 61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636">
                    <a:moveTo>
                      <a:pt x="284" y="612"/>
                    </a:moveTo>
                    <a:cubicBezTo>
                      <a:pt x="193" y="636"/>
                      <a:pt x="36" y="546"/>
                      <a:pt x="12" y="387"/>
                    </a:cubicBezTo>
                    <a:cubicBezTo>
                      <a:pt x="4" y="328"/>
                      <a:pt x="0" y="291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2" y="249"/>
                      <a:pt x="4" y="235"/>
                      <a:pt x="6" y="230"/>
                    </a:cubicBezTo>
                    <a:cubicBezTo>
                      <a:pt x="6" y="230"/>
                      <a:pt x="55" y="77"/>
                      <a:pt x="36" y="12"/>
                    </a:cubicBezTo>
                    <a:cubicBezTo>
                      <a:pt x="36" y="12"/>
                      <a:pt x="53" y="0"/>
                      <a:pt x="64" y="62"/>
                    </a:cubicBezTo>
                    <a:cubicBezTo>
                      <a:pt x="74" y="123"/>
                      <a:pt x="134" y="202"/>
                      <a:pt x="173" y="216"/>
                    </a:cubicBezTo>
                    <a:cubicBezTo>
                      <a:pt x="212" y="229"/>
                      <a:pt x="214" y="208"/>
                      <a:pt x="226" y="205"/>
                    </a:cubicBezTo>
                    <a:cubicBezTo>
                      <a:pt x="238" y="204"/>
                      <a:pt x="263" y="178"/>
                      <a:pt x="326" y="201"/>
                    </a:cubicBezTo>
                    <a:cubicBezTo>
                      <a:pt x="326" y="201"/>
                      <a:pt x="338" y="218"/>
                      <a:pt x="333" y="238"/>
                    </a:cubicBezTo>
                    <a:cubicBezTo>
                      <a:pt x="328" y="257"/>
                      <a:pt x="297" y="318"/>
                      <a:pt x="323" y="378"/>
                    </a:cubicBezTo>
                    <a:cubicBezTo>
                      <a:pt x="349" y="437"/>
                      <a:pt x="375" y="587"/>
                      <a:pt x="284" y="6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7FFB"/>
                  </a:gs>
                  <a:gs pos="100000">
                    <a:srgbClr val="FB95E9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16FA9B5-4461-4B4F-9235-D02206F69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100" y="1340526"/>
                <a:ext cx="1071430" cy="330858"/>
              </a:xfrm>
              <a:custGeom>
                <a:avLst/>
                <a:gdLst>
                  <a:gd name="T0" fmla="*/ 379 w 401"/>
                  <a:gd name="T1" fmla="*/ 124 h 124"/>
                  <a:gd name="T2" fmla="*/ 258 w 401"/>
                  <a:gd name="T3" fmla="*/ 113 h 124"/>
                  <a:gd name="T4" fmla="*/ 166 w 401"/>
                  <a:gd name="T5" fmla="*/ 98 h 124"/>
                  <a:gd name="T6" fmla="*/ 0 w 401"/>
                  <a:gd name="T7" fmla="*/ 98 h 124"/>
                  <a:gd name="T8" fmla="*/ 115 w 401"/>
                  <a:gd name="T9" fmla="*/ 4 h 124"/>
                  <a:gd name="T10" fmla="*/ 174 w 401"/>
                  <a:gd name="T11" fmla="*/ 14 h 124"/>
                  <a:gd name="T12" fmla="*/ 266 w 401"/>
                  <a:gd name="T13" fmla="*/ 15 h 124"/>
                  <a:gd name="T14" fmla="*/ 382 w 401"/>
                  <a:gd name="T15" fmla="*/ 49 h 124"/>
                  <a:gd name="T16" fmla="*/ 379 w 401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124">
                    <a:moveTo>
                      <a:pt x="379" y="124"/>
                    </a:moveTo>
                    <a:cubicBezTo>
                      <a:pt x="354" y="103"/>
                      <a:pt x="299" y="110"/>
                      <a:pt x="258" y="113"/>
                    </a:cubicBezTo>
                    <a:cubicBezTo>
                      <a:pt x="217" y="117"/>
                      <a:pt x="166" y="98"/>
                      <a:pt x="166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15" y="13"/>
                      <a:pt x="115" y="4"/>
                    </a:cubicBezTo>
                    <a:cubicBezTo>
                      <a:pt x="115" y="4"/>
                      <a:pt x="146" y="0"/>
                      <a:pt x="174" y="14"/>
                    </a:cubicBezTo>
                    <a:cubicBezTo>
                      <a:pt x="201" y="28"/>
                      <a:pt x="231" y="22"/>
                      <a:pt x="266" y="15"/>
                    </a:cubicBezTo>
                    <a:cubicBezTo>
                      <a:pt x="301" y="8"/>
                      <a:pt x="362" y="16"/>
                      <a:pt x="382" y="49"/>
                    </a:cubicBezTo>
                    <a:cubicBezTo>
                      <a:pt x="401" y="81"/>
                      <a:pt x="393" y="114"/>
                      <a:pt x="379" y="124"/>
                    </a:cubicBezTo>
                    <a:close/>
                  </a:path>
                </a:pathLst>
              </a:custGeom>
              <a:gradFill>
                <a:gsLst>
                  <a:gs pos="28000">
                    <a:srgbClr val="6313DC"/>
                  </a:gs>
                  <a:gs pos="100000">
                    <a:srgbClr val="1E3ADA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BF4B088-9F78-4017-BB28-01D01B8E1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814" y="4258241"/>
                <a:ext cx="761143" cy="908572"/>
              </a:xfrm>
              <a:custGeom>
                <a:avLst/>
                <a:gdLst>
                  <a:gd name="T0" fmla="*/ 265 w 285"/>
                  <a:gd name="T1" fmla="*/ 0 h 341"/>
                  <a:gd name="T2" fmla="*/ 68 w 285"/>
                  <a:gd name="T3" fmla="*/ 96 h 341"/>
                  <a:gd name="T4" fmla="*/ 0 w 285"/>
                  <a:gd name="T5" fmla="*/ 232 h 341"/>
                  <a:gd name="T6" fmla="*/ 3 w 285"/>
                  <a:gd name="T7" fmla="*/ 341 h 341"/>
                  <a:gd name="T8" fmla="*/ 41 w 285"/>
                  <a:gd name="T9" fmla="*/ 303 h 341"/>
                  <a:gd name="T10" fmla="*/ 41 w 285"/>
                  <a:gd name="T11" fmla="*/ 224 h 341"/>
                  <a:gd name="T12" fmla="*/ 93 w 285"/>
                  <a:gd name="T13" fmla="*/ 156 h 341"/>
                  <a:gd name="T14" fmla="*/ 62 w 285"/>
                  <a:gd name="T15" fmla="*/ 256 h 341"/>
                  <a:gd name="T16" fmla="*/ 106 w 285"/>
                  <a:gd name="T17" fmla="*/ 323 h 341"/>
                  <a:gd name="T18" fmla="*/ 117 w 285"/>
                  <a:gd name="T19" fmla="*/ 275 h 341"/>
                  <a:gd name="T20" fmla="*/ 101 w 285"/>
                  <a:gd name="T21" fmla="*/ 237 h 341"/>
                  <a:gd name="T22" fmla="*/ 136 w 285"/>
                  <a:gd name="T23" fmla="*/ 172 h 341"/>
                  <a:gd name="T24" fmla="*/ 133 w 285"/>
                  <a:gd name="T25" fmla="*/ 239 h 341"/>
                  <a:gd name="T26" fmla="*/ 168 w 285"/>
                  <a:gd name="T27" fmla="*/ 301 h 341"/>
                  <a:gd name="T28" fmla="*/ 185 w 285"/>
                  <a:gd name="T29" fmla="*/ 257 h 341"/>
                  <a:gd name="T30" fmla="*/ 180 w 285"/>
                  <a:gd name="T31" fmla="*/ 196 h 341"/>
                  <a:gd name="T32" fmla="*/ 285 w 285"/>
                  <a:gd name="T33" fmla="*/ 100 h 341"/>
                  <a:gd name="T34" fmla="*/ 265 w 285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341">
                    <a:moveTo>
                      <a:pt x="265" y="0"/>
                    </a:moveTo>
                    <a:cubicBezTo>
                      <a:pt x="265" y="0"/>
                      <a:pt x="85" y="79"/>
                      <a:pt x="68" y="96"/>
                    </a:cubicBezTo>
                    <a:cubicBezTo>
                      <a:pt x="51" y="113"/>
                      <a:pt x="0" y="232"/>
                      <a:pt x="0" y="232"/>
                    </a:cubicBezTo>
                    <a:cubicBezTo>
                      <a:pt x="3" y="341"/>
                      <a:pt x="3" y="341"/>
                      <a:pt x="3" y="341"/>
                    </a:cubicBezTo>
                    <a:cubicBezTo>
                      <a:pt x="3" y="341"/>
                      <a:pt x="42" y="329"/>
                      <a:pt x="41" y="303"/>
                    </a:cubicBezTo>
                    <a:cubicBezTo>
                      <a:pt x="39" y="278"/>
                      <a:pt x="35" y="230"/>
                      <a:pt x="41" y="224"/>
                    </a:cubicBezTo>
                    <a:cubicBezTo>
                      <a:pt x="46" y="218"/>
                      <a:pt x="93" y="156"/>
                      <a:pt x="93" y="156"/>
                    </a:cubicBezTo>
                    <a:cubicBezTo>
                      <a:pt x="93" y="156"/>
                      <a:pt x="59" y="250"/>
                      <a:pt x="62" y="256"/>
                    </a:cubicBezTo>
                    <a:cubicBezTo>
                      <a:pt x="64" y="262"/>
                      <a:pt x="106" y="323"/>
                      <a:pt x="106" y="323"/>
                    </a:cubicBezTo>
                    <a:cubicBezTo>
                      <a:pt x="106" y="323"/>
                      <a:pt x="128" y="296"/>
                      <a:pt x="117" y="275"/>
                    </a:cubicBezTo>
                    <a:cubicBezTo>
                      <a:pt x="106" y="255"/>
                      <a:pt x="101" y="237"/>
                      <a:pt x="101" y="237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3" y="239"/>
                      <a:pt x="133" y="239"/>
                      <a:pt x="133" y="239"/>
                    </a:cubicBezTo>
                    <a:cubicBezTo>
                      <a:pt x="168" y="301"/>
                      <a:pt x="168" y="301"/>
                      <a:pt x="168" y="301"/>
                    </a:cubicBezTo>
                    <a:cubicBezTo>
                      <a:pt x="168" y="301"/>
                      <a:pt x="197" y="274"/>
                      <a:pt x="185" y="257"/>
                    </a:cubicBezTo>
                    <a:cubicBezTo>
                      <a:pt x="172" y="240"/>
                      <a:pt x="180" y="196"/>
                      <a:pt x="180" y="196"/>
                    </a:cubicBezTo>
                    <a:cubicBezTo>
                      <a:pt x="285" y="100"/>
                      <a:pt x="285" y="100"/>
                      <a:pt x="285" y="100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52C1A77F-D0D3-4856-91DD-AD841A991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100" y="3680527"/>
                <a:ext cx="387429" cy="685715"/>
              </a:xfrm>
              <a:custGeom>
                <a:avLst/>
                <a:gdLst>
                  <a:gd name="T0" fmla="*/ 21 w 145"/>
                  <a:gd name="T1" fmla="*/ 257 h 257"/>
                  <a:gd name="T2" fmla="*/ 3 w 145"/>
                  <a:gd name="T3" fmla="*/ 120 h 257"/>
                  <a:gd name="T4" fmla="*/ 50 w 145"/>
                  <a:gd name="T5" fmla="*/ 37 h 257"/>
                  <a:gd name="T6" fmla="*/ 108 w 145"/>
                  <a:gd name="T7" fmla="*/ 0 h 257"/>
                  <a:gd name="T8" fmla="*/ 102 w 145"/>
                  <a:gd name="T9" fmla="*/ 33 h 257"/>
                  <a:gd name="T10" fmla="*/ 60 w 145"/>
                  <a:gd name="T11" fmla="*/ 61 h 257"/>
                  <a:gd name="T12" fmla="*/ 43 w 145"/>
                  <a:gd name="T13" fmla="*/ 112 h 257"/>
                  <a:gd name="T14" fmla="*/ 84 w 145"/>
                  <a:gd name="T15" fmla="*/ 60 h 257"/>
                  <a:gd name="T16" fmla="*/ 135 w 145"/>
                  <a:gd name="T17" fmla="*/ 60 h 257"/>
                  <a:gd name="T18" fmla="*/ 114 w 145"/>
                  <a:gd name="T19" fmla="*/ 83 h 257"/>
                  <a:gd name="T20" fmla="*/ 88 w 145"/>
                  <a:gd name="T21" fmla="*/ 88 h 257"/>
                  <a:gd name="T22" fmla="*/ 67 w 145"/>
                  <a:gd name="T23" fmla="*/ 129 h 257"/>
                  <a:gd name="T24" fmla="*/ 100 w 145"/>
                  <a:gd name="T25" fmla="*/ 104 h 257"/>
                  <a:gd name="T26" fmla="*/ 145 w 145"/>
                  <a:gd name="T27" fmla="*/ 100 h 257"/>
                  <a:gd name="T28" fmla="*/ 128 w 145"/>
                  <a:gd name="T29" fmla="*/ 125 h 257"/>
                  <a:gd name="T30" fmla="*/ 94 w 145"/>
                  <a:gd name="T31" fmla="*/ 144 h 257"/>
                  <a:gd name="T32" fmla="*/ 81 w 145"/>
                  <a:gd name="T33" fmla="*/ 232 h 257"/>
                  <a:gd name="T34" fmla="*/ 21 w 145"/>
                  <a:gd name="T3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257">
                    <a:moveTo>
                      <a:pt x="21" y="257"/>
                    </a:moveTo>
                    <a:cubicBezTo>
                      <a:pt x="21" y="257"/>
                      <a:pt x="0" y="134"/>
                      <a:pt x="3" y="120"/>
                    </a:cubicBezTo>
                    <a:cubicBezTo>
                      <a:pt x="6" y="105"/>
                      <a:pt x="50" y="37"/>
                      <a:pt x="50" y="37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116" y="25"/>
                      <a:pt x="102" y="33"/>
                    </a:cubicBezTo>
                    <a:cubicBezTo>
                      <a:pt x="88" y="41"/>
                      <a:pt x="61" y="56"/>
                      <a:pt x="60" y="61"/>
                    </a:cubicBezTo>
                    <a:cubicBezTo>
                      <a:pt x="59" y="66"/>
                      <a:pt x="43" y="112"/>
                      <a:pt x="43" y="112"/>
                    </a:cubicBezTo>
                    <a:cubicBezTo>
                      <a:pt x="43" y="112"/>
                      <a:pt x="80" y="61"/>
                      <a:pt x="84" y="60"/>
                    </a:cubicBezTo>
                    <a:cubicBezTo>
                      <a:pt x="89" y="60"/>
                      <a:pt x="135" y="60"/>
                      <a:pt x="135" y="60"/>
                    </a:cubicBezTo>
                    <a:cubicBezTo>
                      <a:pt x="135" y="60"/>
                      <a:pt x="128" y="81"/>
                      <a:pt x="114" y="83"/>
                    </a:cubicBezTo>
                    <a:cubicBezTo>
                      <a:pt x="99" y="84"/>
                      <a:pt x="88" y="88"/>
                      <a:pt x="88" y="88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45" y="100"/>
                      <a:pt x="145" y="100"/>
                      <a:pt x="145" y="100"/>
                    </a:cubicBezTo>
                    <a:cubicBezTo>
                      <a:pt x="145" y="100"/>
                      <a:pt x="141" y="125"/>
                      <a:pt x="128" y="125"/>
                    </a:cubicBezTo>
                    <a:cubicBezTo>
                      <a:pt x="115" y="124"/>
                      <a:pt x="94" y="144"/>
                      <a:pt x="94" y="144"/>
                    </a:cubicBezTo>
                    <a:cubicBezTo>
                      <a:pt x="81" y="232"/>
                      <a:pt x="81" y="232"/>
                      <a:pt x="81" y="232"/>
                    </a:cubicBezTo>
                    <a:lnTo>
                      <a:pt x="21" y="2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F758C60-4BC8-48B0-853B-79E4FE11DEC0}"/>
                  </a:ext>
                </a:extLst>
              </p:cNvPr>
              <p:cNvSpPr>
                <a:spLocks/>
              </p:cNvSpPr>
              <p:nvPr/>
            </p:nvSpPr>
            <p:spPr bwMode="auto">
              <a:xfrm rot="487774">
                <a:off x="2302872" y="4062813"/>
                <a:ext cx="1145143" cy="673715"/>
              </a:xfrm>
              <a:custGeom>
                <a:avLst/>
                <a:gdLst>
                  <a:gd name="T0" fmla="*/ 82 w 428"/>
                  <a:gd name="T1" fmla="*/ 54 h 253"/>
                  <a:gd name="T2" fmla="*/ 282 w 428"/>
                  <a:gd name="T3" fmla="*/ 41 h 253"/>
                  <a:gd name="T4" fmla="*/ 326 w 428"/>
                  <a:gd name="T5" fmla="*/ 235 h 253"/>
                  <a:gd name="T6" fmla="*/ 59 w 428"/>
                  <a:gd name="T7" fmla="*/ 170 h 253"/>
                  <a:gd name="T8" fmla="*/ 82 w 428"/>
                  <a:gd name="T9" fmla="*/ 5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3">
                    <a:moveTo>
                      <a:pt x="82" y="54"/>
                    </a:moveTo>
                    <a:cubicBezTo>
                      <a:pt x="82" y="54"/>
                      <a:pt x="169" y="0"/>
                      <a:pt x="282" y="41"/>
                    </a:cubicBezTo>
                    <a:cubicBezTo>
                      <a:pt x="428" y="93"/>
                      <a:pt x="371" y="223"/>
                      <a:pt x="326" y="235"/>
                    </a:cubicBezTo>
                    <a:cubicBezTo>
                      <a:pt x="260" y="253"/>
                      <a:pt x="93" y="170"/>
                      <a:pt x="59" y="170"/>
                    </a:cubicBezTo>
                    <a:cubicBezTo>
                      <a:pt x="25" y="170"/>
                      <a:pt x="0" y="102"/>
                      <a:pt x="8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5402D44F-972F-4278-8406-D3E44C9F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385" y="3011955"/>
                <a:ext cx="2713716" cy="2492573"/>
              </a:xfrm>
              <a:custGeom>
                <a:avLst/>
                <a:gdLst>
                  <a:gd name="T0" fmla="*/ 154 w 1016"/>
                  <a:gd name="T1" fmla="*/ 0 h 935"/>
                  <a:gd name="T2" fmla="*/ 461 w 1016"/>
                  <a:gd name="T3" fmla="*/ 248 h 935"/>
                  <a:gd name="T4" fmla="*/ 785 w 1016"/>
                  <a:gd name="T5" fmla="*/ 556 h 935"/>
                  <a:gd name="T6" fmla="*/ 901 w 1016"/>
                  <a:gd name="T7" fmla="*/ 822 h 935"/>
                  <a:gd name="T8" fmla="*/ 331 w 1016"/>
                  <a:gd name="T9" fmla="*/ 781 h 935"/>
                  <a:gd name="T10" fmla="*/ 10 w 1016"/>
                  <a:gd name="T11" fmla="*/ 204 h 935"/>
                  <a:gd name="T12" fmla="*/ 154 w 1016"/>
                  <a:gd name="T13" fmla="*/ 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6" h="935">
                    <a:moveTo>
                      <a:pt x="154" y="0"/>
                    </a:moveTo>
                    <a:cubicBezTo>
                      <a:pt x="154" y="0"/>
                      <a:pt x="317" y="11"/>
                      <a:pt x="461" y="248"/>
                    </a:cubicBezTo>
                    <a:cubicBezTo>
                      <a:pt x="604" y="484"/>
                      <a:pt x="785" y="556"/>
                      <a:pt x="785" y="556"/>
                    </a:cubicBezTo>
                    <a:cubicBezTo>
                      <a:pt x="785" y="556"/>
                      <a:pt x="1016" y="720"/>
                      <a:pt x="901" y="822"/>
                    </a:cubicBezTo>
                    <a:cubicBezTo>
                      <a:pt x="787" y="925"/>
                      <a:pt x="485" y="935"/>
                      <a:pt x="331" y="781"/>
                    </a:cubicBezTo>
                    <a:cubicBezTo>
                      <a:pt x="178" y="628"/>
                      <a:pt x="0" y="341"/>
                      <a:pt x="10" y="204"/>
                    </a:cubicBezTo>
                    <a:cubicBezTo>
                      <a:pt x="21" y="68"/>
                      <a:pt x="68" y="10"/>
                      <a:pt x="1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3F705E-7B0E-4989-B447-76E85BC850C4}"/>
                </a:ext>
              </a:extLst>
            </p:cNvPr>
            <p:cNvSpPr/>
            <p:nvPr/>
          </p:nvSpPr>
          <p:spPr>
            <a:xfrm flipH="1">
              <a:off x="662569" y="2575406"/>
              <a:ext cx="333828" cy="33382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A7247A-56C4-4D0D-A7EB-5B7C8EDC3148}"/>
                </a:ext>
              </a:extLst>
            </p:cNvPr>
            <p:cNvSpPr/>
            <p:nvPr/>
          </p:nvSpPr>
          <p:spPr>
            <a:xfrm flipH="1">
              <a:off x="3192720" y="5092277"/>
              <a:ext cx="191756" cy="19175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100000">
                  <a:srgbClr val="6C92E1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EDADB6E4-A33D-42FA-AF99-6073BF0A1F07}"/>
                </a:ext>
              </a:extLst>
            </p:cNvPr>
            <p:cNvSpPr/>
            <p:nvPr/>
          </p:nvSpPr>
          <p:spPr>
            <a:xfrm>
              <a:off x="117404" y="5337893"/>
              <a:ext cx="319314" cy="319314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02153CFD-6A73-4AE2-B9B2-267A2F60EC4E}"/>
                </a:ext>
              </a:extLst>
            </p:cNvPr>
            <p:cNvSpPr/>
            <p:nvPr/>
          </p:nvSpPr>
          <p:spPr>
            <a:xfrm>
              <a:off x="3656166" y="3941881"/>
              <a:ext cx="271578" cy="271578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7381A731-66EF-4CDC-94CA-BB0DA3E7292C}"/>
                </a:ext>
              </a:extLst>
            </p:cNvPr>
            <p:cNvSpPr/>
            <p:nvPr/>
          </p:nvSpPr>
          <p:spPr>
            <a:xfrm>
              <a:off x="2941210" y="1951388"/>
              <a:ext cx="404893" cy="404893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BF380F0-E581-41AD-B9B8-4693DE21F634}"/>
              </a:ext>
            </a:extLst>
          </p:cNvPr>
          <p:cNvSpPr txBox="1"/>
          <p:nvPr/>
        </p:nvSpPr>
        <p:spPr>
          <a:xfrm>
            <a:off x="3391517" y="379963"/>
            <a:ext cx="8038483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RESOURCES DEVELOPMENT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9B6ACE-82EA-46F9-BDC2-CEC041ABBF22}"/>
              </a:ext>
            </a:extLst>
          </p:cNvPr>
          <p:cNvSpPr txBox="1"/>
          <p:nvPr/>
        </p:nvSpPr>
        <p:spPr>
          <a:xfrm>
            <a:off x="5257799" y="1015244"/>
            <a:ext cx="622471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Pengembangan SDM Koperasi LKMS Kasuwari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eleman</a:t>
            </a:r>
            <a:r>
              <a:rPr lang="en-US" dirty="0"/>
              <a:t>, yaitu:</a:t>
            </a:r>
          </a:p>
        </p:txBody>
      </p:sp>
      <p:graphicFrame>
        <p:nvGraphicFramePr>
          <p:cNvPr id="2" name="Chart 1" descr="This image is of a bar chart.">
            <a:extLst>
              <a:ext uri="{FF2B5EF4-FFF2-40B4-BE49-F238E27FC236}">
                <a16:creationId xmlns:a16="http://schemas.microsoft.com/office/drawing/2014/main" id="{ED955612-D5ED-475F-9193-5A17B7DE3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370265"/>
              </p:ext>
            </p:extLst>
          </p:nvPr>
        </p:nvGraphicFramePr>
        <p:xfrm>
          <a:off x="5257800" y="1705473"/>
          <a:ext cx="6172200" cy="263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12B5D39-FFB4-48DA-8278-FC3F12E94DD9}"/>
              </a:ext>
            </a:extLst>
          </p:cNvPr>
          <p:cNvSpPr/>
          <p:nvPr/>
        </p:nvSpPr>
        <p:spPr>
          <a:xfrm>
            <a:off x="5257800" y="4615348"/>
            <a:ext cx="61722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Kita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akan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mencoba untuk melakukan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pembinaan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dan pengembangan SDM Kasuwari secara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konsisten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agar secara pribadi mereka dapat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berkembang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dan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bertumbuh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dengan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posistif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dan dalam organisasi dapat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berkontribusi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secara positif dan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signifikan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, sehingga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perkembangan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dan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pertumbuhan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dapat berjalan secara INLINE dan LINEAR </a:t>
            </a:r>
            <a:r>
              <a:rPr lang="en-US" i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antara</a:t>
            </a:r>
            <a:r>
              <a:rPr lang="en-US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pribadi dan organisasi.</a:t>
            </a:r>
          </a:p>
        </p:txBody>
      </p:sp>
    </p:spTree>
    <p:extLst>
      <p:ext uri="{BB962C8B-B14F-4D97-AF65-F5344CB8AC3E}">
        <p14:creationId xmlns:p14="http://schemas.microsoft.com/office/powerpoint/2010/main" val="213206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 hidden="1">
            <a:extLst>
              <a:ext uri="{FF2B5EF4-FFF2-40B4-BE49-F238E27FC236}">
                <a16:creationId xmlns:a16="http://schemas.microsoft.com/office/drawing/2014/main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slide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695959" y="273554"/>
            <a:ext cx="6821237" cy="394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3200" dirty="0"/>
              <a:t>KETERPENUHAN ORGAN LEMBAGA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ECDF0-20E4-42EB-A939-E751FFB8EB9E}"/>
              </a:ext>
            </a:extLst>
          </p:cNvPr>
          <p:cNvSpPr txBox="1"/>
          <p:nvPr/>
        </p:nvSpPr>
        <p:spPr>
          <a:xfrm>
            <a:off x="726781" y="865651"/>
            <a:ext cx="622471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i="0" dirty="0" err="1"/>
              <a:t>Keterpenuhan</a:t>
            </a:r>
            <a:r>
              <a:rPr lang="en-US" i="0" dirty="0"/>
              <a:t> </a:t>
            </a:r>
            <a:r>
              <a:rPr lang="en-US" i="0" dirty="0" err="1"/>
              <a:t>sarana</a:t>
            </a:r>
            <a:r>
              <a:rPr lang="en-US" i="0" dirty="0"/>
              <a:t> dan </a:t>
            </a:r>
            <a:r>
              <a:rPr lang="en-US" i="0" dirty="0" err="1"/>
              <a:t>prasarana</a:t>
            </a:r>
            <a:r>
              <a:rPr lang="en-US" i="0" dirty="0"/>
              <a:t> organisasi merupakan salah </a:t>
            </a:r>
            <a:r>
              <a:rPr lang="en-US" i="0" dirty="0" err="1"/>
              <a:t>satu</a:t>
            </a:r>
            <a:r>
              <a:rPr lang="en-US" i="0" dirty="0"/>
              <a:t> factor </a:t>
            </a:r>
            <a:r>
              <a:rPr lang="en-US" i="0" dirty="0" err="1"/>
              <a:t>pendukung</a:t>
            </a:r>
            <a:r>
              <a:rPr lang="en-US" i="0" dirty="0"/>
              <a:t> </a:t>
            </a:r>
            <a:r>
              <a:rPr lang="en-US" i="0" dirty="0" err="1"/>
              <a:t>keberhasilan</a:t>
            </a:r>
            <a:r>
              <a:rPr lang="en-US" i="0" dirty="0"/>
              <a:t> dalam </a:t>
            </a:r>
            <a:r>
              <a:rPr lang="en-US" i="0" dirty="0" err="1"/>
              <a:t>peningkatan</a:t>
            </a:r>
            <a:r>
              <a:rPr lang="en-US" i="0" dirty="0"/>
              <a:t> KINERJA USAHA DAN LEMBAGA.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A55DA-183A-4D18-85CD-0F3BC09D5269}"/>
              </a:ext>
            </a:extLst>
          </p:cNvPr>
          <p:cNvSpPr txBox="1"/>
          <p:nvPr/>
        </p:nvSpPr>
        <p:spPr>
          <a:xfrm>
            <a:off x="726780" y="1800992"/>
            <a:ext cx="39172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</a:rPr>
              <a:t>PRINSIP DAN FILOSOFI PEKERJAAN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EAF3D-6FC9-46CB-B4A4-9B8CA760AE20}"/>
              </a:ext>
            </a:extLst>
          </p:cNvPr>
          <p:cNvSpPr txBox="1"/>
          <p:nvPr/>
        </p:nvSpPr>
        <p:spPr>
          <a:xfrm>
            <a:off x="726781" y="2274346"/>
            <a:ext cx="536921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i="0" dirty="0"/>
              <a:t>setiap tugas mesti </a:t>
            </a:r>
            <a:r>
              <a:rPr lang="en-US" i="0" dirty="0" err="1"/>
              <a:t>ada</a:t>
            </a:r>
            <a:r>
              <a:rPr lang="en-US" i="0" dirty="0"/>
              <a:t> </a:t>
            </a:r>
            <a:r>
              <a:rPr lang="en-US" i="0" dirty="0" err="1"/>
              <a:t>perintah</a:t>
            </a:r>
            <a:r>
              <a:rPr lang="en-US" i="0" dirty="0"/>
              <a:t>, setiap pekerjaan </a:t>
            </a:r>
            <a:r>
              <a:rPr lang="en-US" i="0" dirty="0" err="1"/>
              <a:t>ada</a:t>
            </a:r>
            <a:r>
              <a:rPr lang="en-US" i="0" dirty="0"/>
              <a:t> monitoring dan setiap aktivitas selalu </a:t>
            </a:r>
            <a:r>
              <a:rPr lang="en-US" i="0" dirty="0" err="1"/>
              <a:t>berujung</a:t>
            </a:r>
            <a:r>
              <a:rPr lang="en-US" i="0" dirty="0"/>
              <a:t> pada penilaian dan pelaporan, Setiap </a:t>
            </a:r>
            <a:r>
              <a:rPr lang="en-US" i="0" dirty="0" err="1"/>
              <a:t>prestasi</a:t>
            </a:r>
            <a:r>
              <a:rPr lang="en-US" i="0" dirty="0"/>
              <a:t> </a:t>
            </a:r>
            <a:r>
              <a:rPr lang="en-US" i="0" dirty="0" err="1"/>
              <a:t>harus</a:t>
            </a:r>
            <a:r>
              <a:rPr lang="en-US" i="0" dirty="0"/>
              <a:t> </a:t>
            </a:r>
            <a:r>
              <a:rPr lang="en-US" i="0" dirty="0" err="1"/>
              <a:t>dihargai</a:t>
            </a:r>
            <a:r>
              <a:rPr lang="en-US" i="0" dirty="0"/>
              <a:t>, setiap </a:t>
            </a:r>
            <a:r>
              <a:rPr lang="en-US" i="0" dirty="0" err="1"/>
              <a:t>pelanggaran</a:t>
            </a:r>
            <a:r>
              <a:rPr lang="en-US" i="0" dirty="0"/>
              <a:t> </a:t>
            </a:r>
            <a:r>
              <a:rPr lang="en-US" i="0" dirty="0" err="1"/>
              <a:t>harus</a:t>
            </a:r>
            <a:r>
              <a:rPr lang="en-US" i="0" dirty="0"/>
              <a:t> </a:t>
            </a:r>
            <a:r>
              <a:rPr lang="en-US" i="0" dirty="0" err="1"/>
              <a:t>ada</a:t>
            </a:r>
            <a:r>
              <a:rPr lang="en-US" i="0" dirty="0"/>
              <a:t> </a:t>
            </a:r>
            <a:r>
              <a:rPr lang="en-US" i="0" dirty="0" err="1"/>
              <a:t>sanksi</a:t>
            </a:r>
            <a:r>
              <a:rPr lang="en-US" i="0" dirty="0"/>
              <a:t>.</a:t>
            </a:r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D732C95-5F88-4013-B13B-3A9F05760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2119" y="3486364"/>
            <a:ext cx="6995899" cy="2416471"/>
            <a:chOff x="726781" y="3291989"/>
            <a:chExt cx="4817676" cy="241647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EFDBF9-3FF7-41D9-B79E-12A22F941417}"/>
                </a:ext>
              </a:extLst>
            </p:cNvPr>
            <p:cNvGrpSpPr/>
            <p:nvPr/>
          </p:nvGrpSpPr>
          <p:grpSpPr>
            <a:xfrm>
              <a:off x="755664" y="3291989"/>
              <a:ext cx="593945" cy="593205"/>
              <a:chOff x="5459412" y="1395413"/>
              <a:chExt cx="1273175" cy="1271588"/>
            </a:xfrm>
          </p:grpSpPr>
          <p:sp>
            <p:nvSpPr>
              <p:cNvPr id="7" name="Oval 26" descr="This image is an icon of one person interacting with three people.">
                <a:extLst>
                  <a:ext uri="{FF2B5EF4-FFF2-40B4-BE49-F238E27FC236}">
                    <a16:creationId xmlns:a16="http://schemas.microsoft.com/office/drawing/2014/main" id="{FBD1C069-BF74-4E4D-8790-D34807934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12" y="1395413"/>
                <a:ext cx="1273175" cy="1271588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A14590B-EBFC-4E01-B049-4B69FD257C40}"/>
                  </a:ext>
                </a:extLst>
              </p:cNvPr>
              <p:cNvGrpSpPr/>
              <p:nvPr/>
            </p:nvGrpSpPr>
            <p:grpSpPr>
              <a:xfrm>
                <a:off x="5781290" y="1569642"/>
                <a:ext cx="584970" cy="674403"/>
                <a:chOff x="2686050" y="2895601"/>
                <a:chExt cx="330200" cy="346075"/>
              </a:xfrm>
            </p:grpSpPr>
            <p:sp>
              <p:nvSpPr>
                <p:cNvPr id="9" name="Oval 309">
                  <a:extLst>
                    <a:ext uri="{FF2B5EF4-FFF2-40B4-BE49-F238E27FC236}">
                      <a16:creationId xmlns:a16="http://schemas.microsoft.com/office/drawing/2014/main" id="{5AEEE69E-56A2-4F76-959B-DBA45C4FF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" name="Freeform 310">
                  <a:extLst>
                    <a:ext uri="{FF2B5EF4-FFF2-40B4-BE49-F238E27FC236}">
                      <a16:creationId xmlns:a16="http://schemas.microsoft.com/office/drawing/2014/main" id="{874BDC66-65E6-4586-A008-2D699867B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" name="Oval 311">
                  <a:extLst>
                    <a:ext uri="{FF2B5EF4-FFF2-40B4-BE49-F238E27FC236}">
                      <a16:creationId xmlns:a16="http://schemas.microsoft.com/office/drawing/2014/main" id="{4D348DD5-AFBE-4257-8F13-C20C20DF5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312">
                  <a:extLst>
                    <a:ext uri="{FF2B5EF4-FFF2-40B4-BE49-F238E27FC236}">
                      <a16:creationId xmlns:a16="http://schemas.microsoft.com/office/drawing/2014/main" id="{E2A473D4-97EB-49F3-A0DB-6CFDF78C9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Oval 313">
                  <a:extLst>
                    <a:ext uri="{FF2B5EF4-FFF2-40B4-BE49-F238E27FC236}">
                      <a16:creationId xmlns:a16="http://schemas.microsoft.com/office/drawing/2014/main" id="{5B12A1CA-047F-4806-8B0F-48E54DD73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Freeform 314">
                  <a:extLst>
                    <a:ext uri="{FF2B5EF4-FFF2-40B4-BE49-F238E27FC236}">
                      <a16:creationId xmlns:a16="http://schemas.microsoft.com/office/drawing/2014/main" id="{6A6BCFB1-C475-4115-A2C4-A04DCB8A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Oval 315">
                  <a:extLst>
                    <a:ext uri="{FF2B5EF4-FFF2-40B4-BE49-F238E27FC236}">
                      <a16:creationId xmlns:a16="http://schemas.microsoft.com/office/drawing/2014/main" id="{6D7D7898-AB23-44CF-B4B7-14134CAAC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316">
                  <a:extLst>
                    <a:ext uri="{FF2B5EF4-FFF2-40B4-BE49-F238E27FC236}">
                      <a16:creationId xmlns:a16="http://schemas.microsoft.com/office/drawing/2014/main" id="{D81FFC69-D74A-40D5-A6A1-41EE7BEDF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Oval 317">
                  <a:extLst>
                    <a:ext uri="{FF2B5EF4-FFF2-40B4-BE49-F238E27FC236}">
                      <a16:creationId xmlns:a16="http://schemas.microsoft.com/office/drawing/2014/main" id="{F628086C-5658-4153-B087-AE51C20EA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 318">
                  <a:extLst>
                    <a:ext uri="{FF2B5EF4-FFF2-40B4-BE49-F238E27FC236}">
                      <a16:creationId xmlns:a16="http://schemas.microsoft.com/office/drawing/2014/main" id="{6CB8EE4B-0598-47EC-88C7-44A258247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319">
                  <a:extLst>
                    <a:ext uri="{FF2B5EF4-FFF2-40B4-BE49-F238E27FC236}">
                      <a16:creationId xmlns:a16="http://schemas.microsoft.com/office/drawing/2014/main" id="{722DB457-A03A-4844-B278-B3A7F306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" name="Line 320">
                  <a:extLst>
                    <a:ext uri="{FF2B5EF4-FFF2-40B4-BE49-F238E27FC236}">
                      <a16:creationId xmlns:a16="http://schemas.microsoft.com/office/drawing/2014/main" id="{1343E704-6E14-43FA-A430-466A29621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358996A-EA88-48BC-9B83-DE3A74596973}"/>
                </a:ext>
              </a:extLst>
            </p:cNvPr>
            <p:cNvGrpSpPr/>
            <p:nvPr/>
          </p:nvGrpSpPr>
          <p:grpSpPr>
            <a:xfrm>
              <a:off x="726781" y="4174000"/>
              <a:ext cx="651710" cy="651710"/>
              <a:chOff x="3438525" y="2143125"/>
              <a:chExt cx="1397000" cy="1397000"/>
            </a:xfrm>
          </p:grpSpPr>
          <p:sp>
            <p:nvSpPr>
              <p:cNvPr id="22" name="Freeform 25" descr="This image is an icon of three people interacting. ">
                <a:extLst>
                  <a:ext uri="{FF2B5EF4-FFF2-40B4-BE49-F238E27FC236}">
                    <a16:creationId xmlns:a16="http://schemas.microsoft.com/office/drawing/2014/main" id="{40B3D9E3-FB50-4DB5-9EC1-B0A5C874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143125"/>
                <a:ext cx="1397000" cy="1397000"/>
              </a:xfrm>
              <a:custGeom>
                <a:avLst/>
                <a:gdLst>
                  <a:gd name="T0" fmla="*/ 276 w 336"/>
                  <a:gd name="T1" fmla="*/ 276 h 336"/>
                  <a:gd name="T2" fmla="*/ 60 w 336"/>
                  <a:gd name="T3" fmla="*/ 276 h 336"/>
                  <a:gd name="T4" fmla="*/ 60 w 336"/>
                  <a:gd name="T5" fmla="*/ 60 h 336"/>
                  <a:gd name="T6" fmla="*/ 276 w 336"/>
                  <a:gd name="T7" fmla="*/ 60 h 336"/>
                  <a:gd name="T8" fmla="*/ 276 w 336"/>
                  <a:gd name="T9" fmla="*/ 27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36">
                    <a:moveTo>
                      <a:pt x="276" y="276"/>
                    </a:moveTo>
                    <a:cubicBezTo>
                      <a:pt x="217" y="336"/>
                      <a:pt x="120" y="336"/>
                      <a:pt x="60" y="276"/>
                    </a:cubicBezTo>
                    <a:cubicBezTo>
                      <a:pt x="0" y="217"/>
                      <a:pt x="0" y="120"/>
                      <a:pt x="60" y="60"/>
                    </a:cubicBezTo>
                    <a:cubicBezTo>
                      <a:pt x="120" y="0"/>
                      <a:pt x="217" y="0"/>
                      <a:pt x="276" y="60"/>
                    </a:cubicBezTo>
                    <a:cubicBezTo>
                      <a:pt x="336" y="120"/>
                      <a:pt x="336" y="217"/>
                      <a:pt x="276" y="2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0E448E9-8D3E-4E87-8BD9-BB0A5FCE4314}"/>
                  </a:ext>
                </a:extLst>
              </p:cNvPr>
              <p:cNvGrpSpPr/>
              <p:nvPr/>
            </p:nvGrpSpPr>
            <p:grpSpPr>
              <a:xfrm>
                <a:off x="3810316" y="2465099"/>
                <a:ext cx="613094" cy="674403"/>
                <a:chOff x="3398838" y="2895601"/>
                <a:chExt cx="346075" cy="346075"/>
              </a:xfrm>
            </p:grpSpPr>
            <p:sp>
              <p:nvSpPr>
                <p:cNvPr id="24" name="Freeform 49">
                  <a:extLst>
                    <a:ext uri="{FF2B5EF4-FFF2-40B4-BE49-F238E27FC236}">
                      <a16:creationId xmlns:a16="http://schemas.microsoft.com/office/drawing/2014/main" id="{900FD381-E04C-464E-9532-96CE76EC4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Freeform 50">
                  <a:extLst>
                    <a:ext uri="{FF2B5EF4-FFF2-40B4-BE49-F238E27FC236}">
                      <a16:creationId xmlns:a16="http://schemas.microsoft.com/office/drawing/2014/main" id="{0AAA747D-35DC-4EE0-9D32-BF78DC5D6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Oval 51">
                  <a:extLst>
                    <a:ext uri="{FF2B5EF4-FFF2-40B4-BE49-F238E27FC236}">
                      <a16:creationId xmlns:a16="http://schemas.microsoft.com/office/drawing/2014/main" id="{503777B0-93DB-41FF-AF12-988F22D8E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5BECC3A3-CC8C-45CE-B1CA-43711BF0D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>
                  <a:extLst>
                    <a:ext uri="{FF2B5EF4-FFF2-40B4-BE49-F238E27FC236}">
                      <a16:creationId xmlns:a16="http://schemas.microsoft.com/office/drawing/2014/main" id="{B5171D60-1DF1-499A-9F39-FC24C343E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54">
                  <a:extLst>
                    <a:ext uri="{FF2B5EF4-FFF2-40B4-BE49-F238E27FC236}">
                      <a16:creationId xmlns:a16="http://schemas.microsoft.com/office/drawing/2014/main" id="{CFD9B5F6-AFF8-4993-89AE-D69E67210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Oval 55">
                  <a:extLst>
                    <a:ext uri="{FF2B5EF4-FFF2-40B4-BE49-F238E27FC236}">
                      <a16:creationId xmlns:a16="http://schemas.microsoft.com/office/drawing/2014/main" id="{36BFA32B-FA26-4754-93F4-487DE832F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56">
                  <a:extLst>
                    <a:ext uri="{FF2B5EF4-FFF2-40B4-BE49-F238E27FC236}">
                      <a16:creationId xmlns:a16="http://schemas.microsoft.com/office/drawing/2014/main" id="{303EC14D-2E2D-4E85-BB11-A039F98B7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57">
                  <a:extLst>
                    <a:ext uri="{FF2B5EF4-FFF2-40B4-BE49-F238E27FC236}">
                      <a16:creationId xmlns:a16="http://schemas.microsoft.com/office/drawing/2014/main" id="{E13CAB86-D647-424D-B8CD-E02875AB7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8">
                  <a:extLst>
                    <a:ext uri="{FF2B5EF4-FFF2-40B4-BE49-F238E27FC236}">
                      <a16:creationId xmlns:a16="http://schemas.microsoft.com/office/drawing/2014/main" id="{B7261918-764A-4F85-9EEF-5EB3BA32E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Oval 59">
                  <a:extLst>
                    <a:ext uri="{FF2B5EF4-FFF2-40B4-BE49-F238E27FC236}">
                      <a16:creationId xmlns:a16="http://schemas.microsoft.com/office/drawing/2014/main" id="{0E109123-F859-4F4E-8CD0-F7BB960AF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0">
                  <a:extLst>
                    <a:ext uri="{FF2B5EF4-FFF2-40B4-BE49-F238E27FC236}">
                      <a16:creationId xmlns:a16="http://schemas.microsoft.com/office/drawing/2014/main" id="{4C0C0DDF-7D59-46B7-B96E-6172A73F8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Line 61">
                  <a:extLst>
                    <a:ext uri="{FF2B5EF4-FFF2-40B4-BE49-F238E27FC236}">
                      <a16:creationId xmlns:a16="http://schemas.microsoft.com/office/drawing/2014/main" id="{B11953D6-9857-4A56-A60D-A53A04E59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Line 62">
                  <a:extLst>
                    <a:ext uri="{FF2B5EF4-FFF2-40B4-BE49-F238E27FC236}">
                      <a16:creationId xmlns:a16="http://schemas.microsoft.com/office/drawing/2014/main" id="{1C2A1C5E-D452-4250-A462-D29A31FF5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196388-4F72-4D90-94F1-AEE1648035B5}"/>
                </a:ext>
              </a:extLst>
            </p:cNvPr>
            <p:cNvGrpSpPr/>
            <p:nvPr/>
          </p:nvGrpSpPr>
          <p:grpSpPr>
            <a:xfrm>
              <a:off x="756034" y="5114515"/>
              <a:ext cx="593205" cy="593945"/>
              <a:chOff x="2690812" y="4162425"/>
              <a:chExt cx="1271588" cy="1273175"/>
            </a:xfrm>
          </p:grpSpPr>
          <p:sp>
            <p:nvSpPr>
              <p:cNvPr id="39" name="Oval 24" descr="This image is an icon of three people and a globe.">
                <a:extLst>
                  <a:ext uri="{FF2B5EF4-FFF2-40B4-BE49-F238E27FC236}">
                    <a16:creationId xmlns:a16="http://schemas.microsoft.com/office/drawing/2014/main" id="{037EDB3C-87C4-4FA9-9513-4A8E2BA3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812" y="4162425"/>
                <a:ext cx="1271588" cy="1273175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E4B96B-58FD-4E6A-AF13-C5020615E0FE}"/>
                  </a:ext>
                </a:extLst>
              </p:cNvPr>
              <p:cNvGrpSpPr/>
              <p:nvPr/>
            </p:nvGrpSpPr>
            <p:grpSpPr>
              <a:xfrm>
                <a:off x="3011359" y="4426329"/>
                <a:ext cx="610282" cy="674403"/>
                <a:chOff x="4841875" y="2895601"/>
                <a:chExt cx="344488" cy="346075"/>
              </a:xfrm>
            </p:grpSpPr>
            <p:sp>
              <p:nvSpPr>
                <p:cNvPr id="41" name="Freeform 258">
                  <a:extLst>
                    <a:ext uri="{FF2B5EF4-FFF2-40B4-BE49-F238E27FC236}">
                      <a16:creationId xmlns:a16="http://schemas.microsoft.com/office/drawing/2014/main" id="{9171BF0F-A8C1-40E4-8B5E-018BF6635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259">
                  <a:extLst>
                    <a:ext uri="{FF2B5EF4-FFF2-40B4-BE49-F238E27FC236}">
                      <a16:creationId xmlns:a16="http://schemas.microsoft.com/office/drawing/2014/main" id="{B64E9334-097C-4CB9-9617-46C8650E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260">
                  <a:extLst>
                    <a:ext uri="{FF2B5EF4-FFF2-40B4-BE49-F238E27FC236}">
                      <a16:creationId xmlns:a16="http://schemas.microsoft.com/office/drawing/2014/main" id="{B9A1BA9E-445A-47A3-ADC3-32683BF48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261">
                  <a:extLst>
                    <a:ext uri="{FF2B5EF4-FFF2-40B4-BE49-F238E27FC236}">
                      <a16:creationId xmlns:a16="http://schemas.microsoft.com/office/drawing/2014/main" id="{C3A77B5D-68B1-4090-BBC4-B0E5DCEC1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262">
                  <a:extLst>
                    <a:ext uri="{FF2B5EF4-FFF2-40B4-BE49-F238E27FC236}">
                      <a16:creationId xmlns:a16="http://schemas.microsoft.com/office/drawing/2014/main" id="{1A7BA1EA-CD95-424F-8A0A-F35B3CB9BA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263">
                  <a:extLst>
                    <a:ext uri="{FF2B5EF4-FFF2-40B4-BE49-F238E27FC236}">
                      <a16:creationId xmlns:a16="http://schemas.microsoft.com/office/drawing/2014/main" id="{31E345C1-BFCC-4770-880A-DBB426F70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Oval 264">
                  <a:extLst>
                    <a:ext uri="{FF2B5EF4-FFF2-40B4-BE49-F238E27FC236}">
                      <a16:creationId xmlns:a16="http://schemas.microsoft.com/office/drawing/2014/main" id="{19215AFA-FCFF-4C23-9FA1-5D129B00D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Oval 265">
                  <a:extLst>
                    <a:ext uri="{FF2B5EF4-FFF2-40B4-BE49-F238E27FC236}">
                      <a16:creationId xmlns:a16="http://schemas.microsoft.com/office/drawing/2014/main" id="{BD2367C6-5620-4A86-9127-9FEB49685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Oval 266">
                  <a:extLst>
                    <a:ext uri="{FF2B5EF4-FFF2-40B4-BE49-F238E27FC236}">
                      <a16:creationId xmlns:a16="http://schemas.microsoft.com/office/drawing/2014/main" id="{DAEB3F93-9D9D-4620-87D0-9DEB1033E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267">
                  <a:extLst>
                    <a:ext uri="{FF2B5EF4-FFF2-40B4-BE49-F238E27FC236}">
                      <a16:creationId xmlns:a16="http://schemas.microsoft.com/office/drawing/2014/main" id="{39E2F49B-9389-47F1-9AD1-A580B79C3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2F7507E-84C4-43E3-8F05-07666B4AA53B}"/>
                </a:ext>
              </a:extLst>
            </p:cNvPr>
            <p:cNvGrpSpPr/>
            <p:nvPr/>
          </p:nvGrpSpPr>
          <p:grpSpPr>
            <a:xfrm>
              <a:off x="1636214" y="3489300"/>
              <a:ext cx="3908243" cy="198582"/>
              <a:chOff x="1636214" y="3195950"/>
              <a:chExt cx="2421165" cy="88596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BCEB1F2F-367D-41AE-A066-F8669215D8F2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2421165" cy="88582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- SOP Permodalan – SOP Produk Baru</a:t>
                </a: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F7F9128D-E30C-4733-AE4B-3863B632A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0891A01-8A14-486D-93D7-756C1B0A9EF0}"/>
                </a:ext>
              </a:extLst>
            </p:cNvPr>
            <p:cNvGrpSpPr/>
            <p:nvPr/>
          </p:nvGrpSpPr>
          <p:grpSpPr>
            <a:xfrm>
              <a:off x="1636214" y="4422278"/>
              <a:ext cx="3908243" cy="198582"/>
              <a:chOff x="1636214" y="3195950"/>
              <a:chExt cx="2421165" cy="88596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BEC06DD3-CCF5-4FA9-B6A5-88C2AD698D60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2421165" cy="88582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AD9B3B86-FE3B-4F92-A920-9858B368D4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- SK Pengurus &amp; </a:t>
                </a:r>
                <a:r>
                  <a:rPr lang="en-US" dirty="0" err="1"/>
                  <a:t>Peraturan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CB2CD80-A7D2-4E5E-8A6D-4BC684DF7BE1}"/>
                </a:ext>
              </a:extLst>
            </p:cNvPr>
            <p:cNvGrpSpPr/>
            <p:nvPr/>
          </p:nvGrpSpPr>
          <p:grpSpPr>
            <a:xfrm>
              <a:off x="1636214" y="5306795"/>
              <a:ext cx="3908243" cy="198582"/>
              <a:chOff x="1636214" y="3195950"/>
              <a:chExt cx="2421165" cy="88596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5819435B-AB91-4456-82A2-4B47BC037ACD}"/>
                  </a:ext>
                </a:extLst>
              </p:cNvPr>
              <p:cNvSpPr/>
              <p:nvPr/>
            </p:nvSpPr>
            <p:spPr>
              <a:xfrm>
                <a:off x="1636214" y="3195964"/>
                <a:ext cx="2421165" cy="88582"/>
              </a:xfrm>
              <a:prstGeom prst="roundRect">
                <a:avLst>
                  <a:gd name="adj" fmla="val 50000"/>
                </a:avLst>
              </a:prstGeom>
              <a:solidFill>
                <a:srgbClr val="7BEBD8">
                  <a:alpha val="29000"/>
                </a:srgbClr>
              </a:soli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innerShdw blurRad="114300">
                  <a:prstClr val="black">
                    <a:alpha val="47000"/>
                  </a:prstClr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0DDE19D2-9433-4660-BEFC-0A90ABFBAC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36215" y="3195950"/>
                <a:ext cx="1458429" cy="885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">
                    <a:srgbClr val="7CEFD8">
                      <a:alpha val="79000"/>
                    </a:srgbClr>
                  </a:gs>
                  <a:gs pos="61000">
                    <a:srgbClr val="6672E4">
                      <a:alpha val="84000"/>
                    </a:srgbClr>
                  </a:gs>
                  <a:gs pos="98000">
                    <a:srgbClr val="882BE5">
                      <a:alpha val="66000"/>
                    </a:srgbClr>
                  </a:gs>
                </a:gsLst>
                <a:lin ang="7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- Melengkapi </a:t>
                </a:r>
                <a:r>
                  <a:rPr lang="en-US" dirty="0" err="1"/>
                  <a:t>sarana</a:t>
                </a:r>
                <a:r>
                  <a:rPr lang="en-US" dirty="0"/>
                  <a:t> &amp; </a:t>
                </a:r>
                <a:r>
                  <a:rPr lang="en-US" dirty="0" err="1"/>
                  <a:t>prasarana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3" name="Picture 162" descr="This image is of two sets of hands putting puzzle pieces together. ">
            <a:extLst>
              <a:ext uri="{FF2B5EF4-FFF2-40B4-BE49-F238E27FC236}">
                <a16:creationId xmlns:a16="http://schemas.microsoft.com/office/drawing/2014/main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7548019" y="0"/>
            <a:ext cx="4643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B3E83B9-222A-4520-83DF-65CC433D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252" y="544786"/>
            <a:ext cx="6400800" cy="168397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MARKETING TARGET</a:t>
            </a:r>
          </a:p>
        </p:txBody>
      </p:sp>
      <p:pic>
        <p:nvPicPr>
          <p:cNvPr id="28" name="Picture Placeholder 27" descr="Close Up of a chess board">
            <a:extLst>
              <a:ext uri="{FF2B5EF4-FFF2-40B4-BE49-F238E27FC236}">
                <a16:creationId xmlns:a16="http://schemas.microsoft.com/office/drawing/2014/main" id="{418F3B9B-6683-4DCF-8F6A-173C94E52C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0670" b="10670"/>
          <a:stretch/>
        </p:blipFill>
        <p:spPr>
          <a:xfrm>
            <a:off x="542925" y="574675"/>
            <a:ext cx="4022725" cy="1867360"/>
          </a:xfrm>
        </p:spPr>
      </p:pic>
      <p:pic>
        <p:nvPicPr>
          <p:cNvPr id="13" name="Picture Placeholder 12" descr="Cogs brainstorming">
            <a:extLst>
              <a:ext uri="{FF2B5EF4-FFF2-40B4-BE49-F238E27FC236}">
                <a16:creationId xmlns:a16="http://schemas.microsoft.com/office/drawing/2014/main" id="{22858132-76FC-4F1E-BBD7-969497F1A0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25" y="2519163"/>
            <a:ext cx="4022725" cy="1843040"/>
          </a:xfrm>
        </p:spPr>
      </p:pic>
      <p:pic>
        <p:nvPicPr>
          <p:cNvPr id="19" name="Picture Placeholder 18" descr="Close up of grey chess piece casting a shadow">
            <a:extLst>
              <a:ext uri="{FF2B5EF4-FFF2-40B4-BE49-F238E27FC236}">
                <a16:creationId xmlns:a16="http://schemas.microsoft.com/office/drawing/2014/main" id="{4DDD4EE5-D9CF-4433-8027-E8390EC16D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25" y="4439331"/>
            <a:ext cx="4022725" cy="1879333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17FA55F-C7EA-4BF4-8024-B7D78BD7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252" y="2409776"/>
            <a:ext cx="6400800" cy="371483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PENGHIMPUNAN DANA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PEMBIAYAAN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FC983FB1-C97B-41D3-9FB3-3965A27A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2743200" cy="365125"/>
          </a:xfrm>
        </p:spPr>
        <p:txBody>
          <a:bodyPr/>
          <a:lstStyle/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6B03491-29ED-44F3-91B1-95FE8D2D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8C61C62-3469-4549-83A6-FB9E93FF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DFA5D71E-5CDF-4C93-8A75-5B916FDC5B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1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68227_win32_fixed" id="{17DD1A52-D3DE-4BC7-AB4E-5ED952CBB3F4}" vid="{D8C85220-06A0-4E3D-954C-BC12E2647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17EA8-7A9B-4350-B9C2-AA100F76C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40622C-5D03-4258-98D9-CB4F18C7FAD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516AB37-D7B9-4507-B21E-5D459905C6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Human resources, from 24Slides</Template>
  <TotalTime>3786</TotalTime>
  <Words>674</Words>
  <Application>Microsoft Office PowerPoint</Application>
  <PresentationFormat>Widescreen</PresentationFormat>
  <Paragraphs>203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Aller</vt:lpstr>
      <vt:lpstr>Arial</vt:lpstr>
      <vt:lpstr>Arial Rounded MT Bold</vt:lpstr>
      <vt:lpstr>Calibri</vt:lpstr>
      <vt:lpstr>Calibri Light</vt:lpstr>
      <vt:lpstr>Segoe UI</vt:lpstr>
      <vt:lpstr>Office Theme</vt:lpstr>
      <vt:lpstr>Human resources slide 1</vt:lpstr>
      <vt:lpstr>Human resources slide 2</vt:lpstr>
      <vt:lpstr>Human resources slide 3</vt:lpstr>
      <vt:lpstr>Human resources slide 7</vt:lpstr>
      <vt:lpstr>Human resources slide 4</vt:lpstr>
      <vt:lpstr>Human resources slide 5</vt:lpstr>
      <vt:lpstr>Human resources slide 6</vt:lpstr>
      <vt:lpstr>Human resources slide 8</vt:lpstr>
      <vt:lpstr>MARKETING TARGET</vt:lpstr>
      <vt:lpstr>PENGHIMPUNAN DANA</vt:lpstr>
      <vt:lpstr>SASARAN PEMBIAYAAN</vt:lpstr>
      <vt:lpstr>PROMOSI</vt:lpstr>
      <vt:lpstr>Human resources slide 7</vt:lpstr>
      <vt:lpstr>The way to get started is to quit talking and begin doing.</vt:lpstr>
      <vt:lpstr>Human resources slide 9</vt:lpstr>
      <vt:lpstr>Human resources 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slide 1</dc:title>
  <dc:creator>ahmad subagyo</dc:creator>
  <cp:lastModifiedBy>ahmad subagyo</cp:lastModifiedBy>
  <cp:revision>6</cp:revision>
  <dcterms:created xsi:type="dcterms:W3CDTF">2023-06-13T23:35:04Z</dcterms:created>
  <dcterms:modified xsi:type="dcterms:W3CDTF">2023-06-17T02:05:01Z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