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2"/>
  </p:sldMasterIdLst>
  <p:notesMasterIdLst>
    <p:notesMasterId r:id="rId81"/>
  </p:notesMasterIdLst>
  <p:sldIdLst>
    <p:sldId id="256" r:id="rId3"/>
    <p:sldId id="271" r:id="rId4"/>
    <p:sldId id="272" r:id="rId5"/>
    <p:sldId id="273" r:id="rId6"/>
    <p:sldId id="274" r:id="rId7"/>
    <p:sldId id="296" r:id="rId8"/>
    <p:sldId id="275" r:id="rId9"/>
    <p:sldId id="276" r:id="rId10"/>
    <p:sldId id="277" r:id="rId11"/>
    <p:sldId id="278" r:id="rId12"/>
    <p:sldId id="279"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7" r:id="rId34"/>
    <p:sldId id="318" r:id="rId35"/>
    <p:sldId id="319" r:id="rId36"/>
    <p:sldId id="320" r:id="rId37"/>
    <p:sldId id="280" r:id="rId38"/>
    <p:sldId id="281" r:id="rId39"/>
    <p:sldId id="282" r:id="rId40"/>
    <p:sldId id="283" r:id="rId41"/>
    <p:sldId id="284" r:id="rId42"/>
    <p:sldId id="285" r:id="rId43"/>
    <p:sldId id="286" r:id="rId44"/>
    <p:sldId id="287" r:id="rId45"/>
    <p:sldId id="288" r:id="rId46"/>
    <p:sldId id="289" r:id="rId47"/>
    <p:sldId id="290" r:id="rId48"/>
    <p:sldId id="291" r:id="rId49"/>
    <p:sldId id="292" r:id="rId50"/>
    <p:sldId id="293" r:id="rId51"/>
    <p:sldId id="294" r:id="rId52"/>
    <p:sldId id="295" r:id="rId53"/>
    <p:sldId id="321" r:id="rId54"/>
    <p:sldId id="322" r:id="rId55"/>
    <p:sldId id="323" r:id="rId56"/>
    <p:sldId id="324" r:id="rId57"/>
    <p:sldId id="325" r:id="rId58"/>
    <p:sldId id="326" r:id="rId59"/>
    <p:sldId id="327" r:id="rId60"/>
    <p:sldId id="328" r:id="rId61"/>
    <p:sldId id="329" r:id="rId62"/>
    <p:sldId id="330" r:id="rId63"/>
    <p:sldId id="331" r:id="rId64"/>
    <p:sldId id="332" r:id="rId65"/>
    <p:sldId id="333" r:id="rId66"/>
    <p:sldId id="334" r:id="rId67"/>
    <p:sldId id="257" r:id="rId68"/>
    <p:sldId id="259" r:id="rId69"/>
    <p:sldId id="258" r:id="rId70"/>
    <p:sldId id="260" r:id="rId71"/>
    <p:sldId id="264" r:id="rId72"/>
    <p:sldId id="268" r:id="rId73"/>
    <p:sldId id="261" r:id="rId74"/>
    <p:sldId id="265" r:id="rId75"/>
    <p:sldId id="269" r:id="rId76"/>
    <p:sldId id="262" r:id="rId77"/>
    <p:sldId id="266" r:id="rId78"/>
    <p:sldId id="263" r:id="rId79"/>
    <p:sldId id="267" r:id="rId80"/>
  </p:sldIdLst>
  <p:sldSz cx="9144000" cy="6858000" type="screen4x3"/>
  <p:notesSz cx="69977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 Corp."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0364" autoAdjust="0"/>
  </p:normalViewPr>
  <p:slideViewPr>
    <p:cSldViewPr>
      <p:cViewPr varScale="1">
        <p:scale>
          <a:sx n="74" d="100"/>
          <a:sy n="74" d="100"/>
        </p:scale>
        <p:origin x="1290" y="7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commentAuthors" Target="commentAuthors.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notesMaster" Target="notesMasters/notesMaster1.xml"/><Relationship Id="rId86"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t" anchorCtr="0" compatLnSpc="1">
            <a:prstTxWarp prst="textNoShape">
              <a:avLst/>
            </a:prstTxWarp>
          </a:bodyPr>
          <a:lstStyle>
            <a:lvl1pPr defTabSz="930275" eaLnBrk="1" hangingPunct="1">
              <a:defRPr sz="1200"/>
            </a:lvl1pPr>
          </a:lstStyle>
          <a:p>
            <a:endParaRPr lang="en-US"/>
          </a:p>
        </p:txBody>
      </p:sp>
      <p:sp>
        <p:nvSpPr>
          <p:cNvPr id="4505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t" anchorCtr="0" compatLnSpc="1">
            <a:prstTxWarp prst="textNoShape">
              <a:avLst/>
            </a:prstTxWarp>
          </a:bodyPr>
          <a:lstStyle>
            <a:lvl1pPr algn="r" defTabSz="930275" eaLnBrk="1" hangingPunct="1">
              <a:defRPr sz="1200"/>
            </a:lvl1pPr>
          </a:lstStyle>
          <a:p>
            <a:endParaRPr lang="en-US"/>
          </a:p>
        </p:txBody>
      </p:sp>
      <p:sp>
        <p:nvSpPr>
          <p:cNvPr id="45060"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506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506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b" anchorCtr="0" compatLnSpc="1">
            <a:prstTxWarp prst="textNoShape">
              <a:avLst/>
            </a:prstTxWarp>
          </a:bodyPr>
          <a:lstStyle>
            <a:lvl1pPr defTabSz="930275" eaLnBrk="1" hangingPunct="1">
              <a:defRPr sz="1200"/>
            </a:lvl1pPr>
          </a:lstStyle>
          <a:p>
            <a:endParaRPr lang="en-US"/>
          </a:p>
        </p:txBody>
      </p:sp>
      <p:sp>
        <p:nvSpPr>
          <p:cNvPr id="4506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4" rIns="93029" bIns="46514" numCol="1" anchor="b" anchorCtr="0" compatLnSpc="1">
            <a:prstTxWarp prst="textNoShape">
              <a:avLst/>
            </a:prstTxWarp>
          </a:bodyPr>
          <a:lstStyle>
            <a:lvl1pPr algn="r" defTabSz="930275" eaLnBrk="1" hangingPunct="1">
              <a:defRPr sz="1200"/>
            </a:lvl1pPr>
          </a:lstStyle>
          <a:p>
            <a:fld id="{C6D3DD33-1C77-4963-91F2-833B8478F489}" type="slidenum">
              <a:rPr lang="en-US"/>
              <a:pPr/>
              <a:t>‹#›</a:t>
            </a:fld>
            <a:endParaRPr lang="en-US"/>
          </a:p>
        </p:txBody>
      </p:sp>
    </p:spTree>
    <p:extLst>
      <p:ext uri="{BB962C8B-B14F-4D97-AF65-F5344CB8AC3E}">
        <p14:creationId xmlns:p14="http://schemas.microsoft.com/office/powerpoint/2010/main" val="12522541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861D7-B888-4E58-9449-0462FF56318C}" type="slidenum">
              <a:rPr lang="en-US"/>
              <a:pPr/>
              <a:t>1</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t>Click to add notes</a:t>
            </a:r>
          </a:p>
        </p:txBody>
      </p:sp>
    </p:spTree>
    <p:extLst>
      <p:ext uri="{BB962C8B-B14F-4D97-AF65-F5344CB8AC3E}">
        <p14:creationId xmlns:p14="http://schemas.microsoft.com/office/powerpoint/2010/main" val="1086529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counterparties</a:t>
            </a:r>
            <a:r>
              <a:rPr lang="en-US" baseline="0" dirty="0"/>
              <a:t> couldn’t meet obligations and couldn’t get alternate sources of funding, credit markets seized up</a:t>
            </a:r>
            <a:endParaRPr lang="en-US" dirty="0"/>
          </a:p>
        </p:txBody>
      </p:sp>
      <p:sp>
        <p:nvSpPr>
          <p:cNvPr id="4" name="Slide Number Placeholder 3"/>
          <p:cNvSpPr>
            <a:spLocks noGrp="1"/>
          </p:cNvSpPr>
          <p:nvPr>
            <p:ph type="sldNum" sz="quarter" idx="10"/>
          </p:nvPr>
        </p:nvSpPr>
        <p:spPr/>
        <p:txBody>
          <a:bodyPr/>
          <a:lstStyle/>
          <a:p>
            <a:fld id="{68054DE7-B390-4101-B389-1C624F908082}" type="slidenum">
              <a:rPr lang="en-US" smtClean="0"/>
              <a:t>4</a:t>
            </a:fld>
            <a:endParaRPr lang="en-US"/>
          </a:p>
        </p:txBody>
      </p:sp>
    </p:spTree>
    <p:extLst>
      <p:ext uri="{BB962C8B-B14F-4D97-AF65-F5344CB8AC3E}">
        <p14:creationId xmlns:p14="http://schemas.microsoft.com/office/powerpoint/2010/main" val="1597742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Assets – liquid in market during stress.  Easily converted to Cash.  Level 1  - highest</a:t>
            </a:r>
            <a:r>
              <a:rPr lang="en-US" baseline="0" dirty="0"/>
              <a:t> quality</a:t>
            </a:r>
          </a:p>
          <a:p>
            <a:r>
              <a:rPr lang="en-US" baseline="0" dirty="0"/>
              <a:t>Transition into Operational / Non and outflows</a:t>
            </a:r>
          </a:p>
          <a:p>
            <a:endParaRPr lang="en-US" dirty="0"/>
          </a:p>
        </p:txBody>
      </p:sp>
      <p:sp>
        <p:nvSpPr>
          <p:cNvPr id="4" name="Slide Number Placeholder 3"/>
          <p:cNvSpPr>
            <a:spLocks noGrp="1"/>
          </p:cNvSpPr>
          <p:nvPr>
            <p:ph type="sldNum" sz="quarter" idx="10"/>
          </p:nvPr>
        </p:nvSpPr>
        <p:spPr/>
        <p:txBody>
          <a:bodyPr/>
          <a:lstStyle/>
          <a:p>
            <a:fld id="{68054DE7-B390-4101-B389-1C624F908082}" type="slidenum">
              <a:rPr lang="en-US" smtClean="0"/>
              <a:t>5</a:t>
            </a:fld>
            <a:endParaRPr lang="en-US"/>
          </a:p>
        </p:txBody>
      </p:sp>
    </p:spTree>
    <p:extLst>
      <p:ext uri="{BB962C8B-B14F-4D97-AF65-F5344CB8AC3E}">
        <p14:creationId xmlns:p14="http://schemas.microsoft.com/office/powerpoint/2010/main" val="81126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Multiple ‘tests’ but these are the most widely used.</a:t>
            </a:r>
            <a:r>
              <a:rPr lang="en-US" baseline="0" dirty="0"/>
              <a:t>  </a:t>
            </a:r>
            <a:endParaRPr lang="en-US" dirty="0"/>
          </a:p>
        </p:txBody>
      </p:sp>
      <p:sp>
        <p:nvSpPr>
          <p:cNvPr id="4" name="Slide Number Placeholder 3"/>
          <p:cNvSpPr>
            <a:spLocks noGrp="1"/>
          </p:cNvSpPr>
          <p:nvPr>
            <p:ph type="sldNum" sz="quarter" idx="10"/>
          </p:nvPr>
        </p:nvSpPr>
        <p:spPr/>
        <p:txBody>
          <a:bodyPr/>
          <a:lstStyle/>
          <a:p>
            <a:fld id="{68054DE7-B390-4101-B389-1C624F908082}" type="slidenum">
              <a:rPr lang="en-US" smtClean="0"/>
              <a:t>7</a:t>
            </a:fld>
            <a:endParaRPr lang="en-US"/>
          </a:p>
        </p:txBody>
      </p:sp>
    </p:spTree>
    <p:extLst>
      <p:ext uri="{BB962C8B-B14F-4D97-AF65-F5344CB8AC3E}">
        <p14:creationId xmlns:p14="http://schemas.microsoft.com/office/powerpoint/2010/main" val="1778928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outflow</a:t>
            </a:r>
            <a:r>
              <a:rPr lang="en-US" baseline="0" dirty="0"/>
              <a:t> requires more HQLA which increases cost to the Bank.  Therefore, operational deposits are more sought after</a:t>
            </a:r>
            <a:endParaRPr lang="en-US" dirty="0"/>
          </a:p>
        </p:txBody>
      </p:sp>
      <p:sp>
        <p:nvSpPr>
          <p:cNvPr id="4" name="Slide Number Placeholder 3"/>
          <p:cNvSpPr>
            <a:spLocks noGrp="1"/>
          </p:cNvSpPr>
          <p:nvPr>
            <p:ph type="sldNum" sz="quarter" idx="10"/>
          </p:nvPr>
        </p:nvSpPr>
        <p:spPr/>
        <p:txBody>
          <a:bodyPr/>
          <a:lstStyle/>
          <a:p>
            <a:fld id="{68054DE7-B390-4101-B389-1C624F908082}" type="slidenum">
              <a:rPr lang="en-US" smtClean="0"/>
              <a:t>8</a:t>
            </a:fld>
            <a:endParaRPr lang="en-US"/>
          </a:p>
        </p:txBody>
      </p:sp>
    </p:spTree>
    <p:extLst>
      <p:ext uri="{BB962C8B-B14F-4D97-AF65-F5344CB8AC3E}">
        <p14:creationId xmlns:p14="http://schemas.microsoft.com/office/powerpoint/2010/main" val="4107791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0AF67-FB0E-4723-9774-F2BB5FAAFCD2}" type="slidenum">
              <a:rPr lang="en-US" smtClean="0"/>
              <a:t>9</a:t>
            </a:fld>
            <a:endParaRPr lang="en-US" dirty="0"/>
          </a:p>
        </p:txBody>
      </p:sp>
    </p:spTree>
    <p:extLst>
      <p:ext uri="{BB962C8B-B14F-4D97-AF65-F5344CB8AC3E}">
        <p14:creationId xmlns:p14="http://schemas.microsoft.com/office/powerpoint/2010/main" val="3542628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0AEB6-1D15-4738-BF8C-1B9116A29AE2}" type="slidenum">
              <a:rPr lang="en-US"/>
              <a:pPr/>
              <a:t>66</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pPr lvl="1">
              <a:buFontTx/>
              <a:buChar char="•"/>
            </a:pPr>
            <a:r>
              <a:rPr lang="en-US"/>
              <a:t>How presentation will benefit audience: Adult learners are more interested in a subject if they know how or why it is important to them.</a:t>
            </a:r>
          </a:p>
          <a:p>
            <a:pPr lvl="1">
              <a:buFontTx/>
              <a:buChar char="•"/>
            </a:pPr>
            <a:r>
              <a:rPr lang="en-US"/>
              <a:t>Presenter’s level of expertise in the subject: Briefly state your credentials in this area, or explain why participants should listen to you.</a:t>
            </a:r>
          </a:p>
        </p:txBody>
      </p:sp>
    </p:spTree>
    <p:extLst>
      <p:ext uri="{BB962C8B-B14F-4D97-AF65-F5344CB8AC3E}">
        <p14:creationId xmlns:p14="http://schemas.microsoft.com/office/powerpoint/2010/main" val="3928994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9FB774-2CBA-450F-BEA3-AD79892CB499}" type="slidenum">
              <a:rPr lang="en-US"/>
              <a:pPr/>
              <a:t>67</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a:t>Lesson descriptions should be brief.</a:t>
            </a:r>
          </a:p>
        </p:txBody>
      </p:sp>
    </p:spTree>
    <p:extLst>
      <p:ext uri="{BB962C8B-B14F-4D97-AF65-F5344CB8AC3E}">
        <p14:creationId xmlns:p14="http://schemas.microsoft.com/office/powerpoint/2010/main" val="1803411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056264-4FF8-45A2-950B-7B2FA43AB387}" type="slidenum">
              <a:rPr lang="en-US"/>
              <a:pPr/>
              <a:t>68</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b="1"/>
              <a:t>Example objectives</a:t>
            </a:r>
          </a:p>
          <a:p>
            <a:r>
              <a:rPr lang="en-US"/>
              <a:t>At the end of this lesson, you will be able to:</a:t>
            </a:r>
          </a:p>
          <a:p>
            <a:pPr lvl="1">
              <a:buFontTx/>
              <a:buChar char="•"/>
            </a:pPr>
            <a:r>
              <a:rPr lang="en-US"/>
              <a:t>Save files to the team Web server.</a:t>
            </a:r>
          </a:p>
          <a:p>
            <a:pPr lvl="1">
              <a:buFontTx/>
              <a:buChar char="•"/>
            </a:pPr>
            <a:r>
              <a:rPr lang="en-US"/>
              <a:t>Move files to different locations on the team Web server.</a:t>
            </a:r>
          </a:p>
          <a:p>
            <a:pPr lvl="1">
              <a:buFontTx/>
              <a:buChar char="•"/>
            </a:pPr>
            <a:r>
              <a:rPr lang="en-US"/>
              <a:t>Share files on the team Web server.</a:t>
            </a:r>
          </a:p>
          <a:p>
            <a:pPr>
              <a:buFontTx/>
              <a:buChar char="•"/>
            </a:pPr>
            <a:endParaRPr lang="en-US"/>
          </a:p>
        </p:txBody>
      </p:sp>
    </p:spTree>
    <p:extLst>
      <p:ext uri="{BB962C8B-B14F-4D97-AF65-F5344CB8AC3E}">
        <p14:creationId xmlns:p14="http://schemas.microsoft.com/office/powerpoint/2010/main" val="616527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6562" name="Line 2"/>
          <p:cNvSpPr>
            <a:spLocks noChangeShapeType="1"/>
          </p:cNvSpPr>
          <p:nvPr/>
        </p:nvSpPr>
        <p:spPr bwMode="auto">
          <a:xfrm>
            <a:off x="7315200" y="1066800"/>
            <a:ext cx="0" cy="175260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63" name="Rectangle 3"/>
          <p:cNvSpPr>
            <a:spLocks noGrp="1" noChangeArrowheads="1"/>
          </p:cNvSpPr>
          <p:nvPr>
            <p:ph type="ctrTitle"/>
          </p:nvPr>
        </p:nvSpPr>
        <p:spPr>
          <a:xfrm>
            <a:off x="762000" y="457200"/>
            <a:ext cx="6389688" cy="2133600"/>
          </a:xfrm>
        </p:spPr>
        <p:txBody>
          <a:bodyPr/>
          <a:lstStyle>
            <a:lvl1pPr>
              <a:defRPr/>
            </a:lvl1pPr>
          </a:lstStyle>
          <a:p>
            <a:pPr lvl="0"/>
            <a:r>
              <a:rPr lang="en-US" altLang="en-US" noProof="0"/>
              <a:t>Click to edit Master title style</a:t>
            </a:r>
          </a:p>
        </p:txBody>
      </p:sp>
      <p:sp>
        <p:nvSpPr>
          <p:cNvPr id="665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a:lvl1pPr>
          </a:lstStyle>
          <a:p>
            <a:pPr lvl="0"/>
            <a:r>
              <a:rPr lang="en-US" altLang="en-US" noProof="0"/>
              <a:t>Click to edit Master subtitle style</a:t>
            </a:r>
          </a:p>
        </p:txBody>
      </p:sp>
      <p:sp>
        <p:nvSpPr>
          <p:cNvPr id="66565" name="Rectangle 5"/>
          <p:cNvSpPr>
            <a:spLocks noGrp="1" noChangeArrowheads="1"/>
          </p:cNvSpPr>
          <p:nvPr>
            <p:ph type="dt" sz="half" idx="2"/>
          </p:nvPr>
        </p:nvSpPr>
        <p:spPr/>
        <p:txBody>
          <a:bodyPr/>
          <a:lstStyle>
            <a:lvl1pPr>
              <a:defRPr/>
            </a:lvl1pPr>
          </a:lstStyle>
          <a:p>
            <a:endParaRPr lang="en-US" altLang="en-US"/>
          </a:p>
        </p:txBody>
      </p:sp>
      <p:sp>
        <p:nvSpPr>
          <p:cNvPr id="66566" name="Rectangle 6"/>
          <p:cNvSpPr>
            <a:spLocks noGrp="1" noChangeArrowheads="1"/>
          </p:cNvSpPr>
          <p:nvPr>
            <p:ph type="ftr" sz="quarter" idx="3"/>
          </p:nvPr>
        </p:nvSpPr>
        <p:spPr/>
        <p:txBody>
          <a:bodyPr/>
          <a:lstStyle>
            <a:lvl1pPr>
              <a:defRPr/>
            </a:lvl1pPr>
          </a:lstStyle>
          <a:p>
            <a:endParaRPr lang="en-US" altLang="en-US"/>
          </a:p>
        </p:txBody>
      </p:sp>
      <p:sp>
        <p:nvSpPr>
          <p:cNvPr id="66567" name="Rectangle 7"/>
          <p:cNvSpPr>
            <a:spLocks noGrp="1" noChangeArrowheads="1"/>
          </p:cNvSpPr>
          <p:nvPr>
            <p:ph type="sldNum" sz="quarter" idx="4"/>
          </p:nvPr>
        </p:nvSpPr>
        <p:spPr/>
        <p:txBody>
          <a:bodyPr/>
          <a:lstStyle>
            <a:lvl1pPr>
              <a:defRPr/>
            </a:lvl1pPr>
          </a:lstStyle>
          <a:p>
            <a:fld id="{F364148E-0E63-42EB-BE18-2F6E6BBA5E1C}" type="slidenum">
              <a:rPr lang="en-US" altLang="en-US"/>
              <a:pPr/>
              <a:t>‹#›</a:t>
            </a:fld>
            <a:endParaRPr lang="en-US" altLang="en-US"/>
          </a:p>
        </p:txBody>
      </p:sp>
      <p:sp>
        <p:nvSpPr>
          <p:cNvPr id="66568" name="Line 8"/>
          <p:cNvSpPr>
            <a:spLocks noChangeShapeType="1"/>
          </p:cNvSpPr>
          <p:nvPr/>
        </p:nvSpPr>
        <p:spPr bwMode="auto">
          <a:xfrm>
            <a:off x="838200" y="2819400"/>
            <a:ext cx="6477000" cy="0"/>
          </a:xfrm>
          <a:prstGeom prst="line">
            <a:avLst/>
          </a:prstGeom>
          <a:noFill/>
          <a:ln w="63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66569" name="Group 9" descr="decorative graphic made up of dots"/>
          <p:cNvGrpSpPr>
            <a:grpSpLocks/>
          </p:cNvGrpSpPr>
          <p:nvPr/>
        </p:nvGrpSpPr>
        <p:grpSpPr bwMode="auto">
          <a:xfrm>
            <a:off x="7467600" y="1219200"/>
            <a:ext cx="792163" cy="1295400"/>
            <a:chOff x="5136" y="960"/>
            <a:chExt cx="528" cy="864"/>
          </a:xfrm>
        </p:grpSpPr>
        <p:sp>
          <p:nvSpPr>
            <p:cNvPr id="66570" name="Oval 10"/>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1" name="Oval 11"/>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2" name="Oval 12"/>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3" name="Oval 13"/>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4" name="Oval 14"/>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5" name="Oval 15"/>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6" name="Oval 16"/>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7" name="Oval 17"/>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8" name="Oval 18"/>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9" name="Oval 19"/>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0" name="Oval 20"/>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1" name="Oval 21"/>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2" name="Oval 22"/>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3" name="Oval 23"/>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4" name="Oval 24"/>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5" name="Oval 25"/>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6" name="Oval 26"/>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7" name="Oval 27"/>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8" name="Oval 28"/>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9" name="Oval 29"/>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0" name="Oval 30"/>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1" name="Oval 31"/>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2" name="Oval 32"/>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3" name="Oval 33"/>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4" name="Oval 34"/>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5" name="Oval 35"/>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6" name="Oval 36"/>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7" name="Oval 37"/>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8" name="Oval 38"/>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99" name="Oval 39"/>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0" name="Oval 40"/>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6601" name="Group 41" descr="decorative graphic made up of dots"/>
          <p:cNvGrpSpPr>
            <a:grpSpLocks/>
          </p:cNvGrpSpPr>
          <p:nvPr userDrawn="1"/>
        </p:nvGrpSpPr>
        <p:grpSpPr bwMode="auto">
          <a:xfrm>
            <a:off x="7467600" y="1219200"/>
            <a:ext cx="792163" cy="1295400"/>
            <a:chOff x="5136" y="960"/>
            <a:chExt cx="528" cy="864"/>
          </a:xfrm>
        </p:grpSpPr>
        <p:sp>
          <p:nvSpPr>
            <p:cNvPr id="66602" name="Oval 42"/>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3" name="Oval 43"/>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4" name="Oval 44"/>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5" name="Oval 45"/>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6" name="Oval 46"/>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7" name="Oval 47"/>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8" name="Oval 48"/>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09" name="Oval 49"/>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0" name="Oval 50"/>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1" name="Oval 51"/>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2" name="Oval 52"/>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3" name="Oval 53"/>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4" name="Oval 54"/>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5" name="Oval 55"/>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6" name="Oval 56"/>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7" name="Oval 57"/>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8" name="Oval 58"/>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19" name="Oval 59"/>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0" name="Oval 60"/>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1" name="Oval 61"/>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2" name="Oval 62"/>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3" name="Oval 63"/>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4" name="Oval 64"/>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5" name="Oval 65"/>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6" name="Oval 66"/>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7" name="Oval 67"/>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8" name="Oval 68"/>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29" name="Oval 69"/>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30" name="Oval 70"/>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31" name="Oval 71"/>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632" name="Oval 72"/>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06D3BF0-99ED-4177-9A49-E99EA1D2CD1C}" type="slidenum">
              <a:rPr lang="en-US" altLang="en-US"/>
              <a:pPr/>
              <a:t>‹#›</a:t>
            </a:fld>
            <a:endParaRPr lang="en-US" altLang="en-US"/>
          </a:p>
        </p:txBody>
      </p:sp>
    </p:spTree>
    <p:extLst>
      <p:ext uri="{BB962C8B-B14F-4D97-AF65-F5344CB8AC3E}">
        <p14:creationId xmlns:p14="http://schemas.microsoft.com/office/powerpoint/2010/main" val="1151358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C82F9A9-E0F8-4D1E-B6DF-36DE2EFF44B1}" type="slidenum">
              <a:rPr lang="en-US" altLang="en-US"/>
              <a:pPr/>
              <a:t>‹#›</a:t>
            </a:fld>
            <a:endParaRPr lang="en-US" altLang="en-US"/>
          </a:p>
        </p:txBody>
      </p:sp>
    </p:spTree>
    <p:extLst>
      <p:ext uri="{BB962C8B-B14F-4D97-AF65-F5344CB8AC3E}">
        <p14:creationId xmlns:p14="http://schemas.microsoft.com/office/powerpoint/2010/main" val="1147154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a:t>Click to edit Master title style</a:t>
            </a:r>
          </a:p>
        </p:txBody>
      </p:sp>
      <p:sp>
        <p:nvSpPr>
          <p:cNvPr id="3" name="Text Placeholder 2"/>
          <p:cNvSpPr>
            <a:spLocks noGrp="1"/>
          </p:cNvSpPr>
          <p:nvPr>
            <p:ph type="body" sz="half" idx="1"/>
          </p:nvPr>
        </p:nvSpPr>
        <p:spPr>
          <a:xfrm>
            <a:off x="457200" y="1719263"/>
            <a:ext cx="4038600" cy="44116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9410D7FE-15A0-490D-957C-537ED04DBBD3}" type="slidenum">
              <a:rPr lang="en-US" altLang="en-US"/>
              <a:pPr/>
              <a:t>‹#›</a:t>
            </a:fld>
            <a:endParaRPr lang="en-US" altLang="en-US"/>
          </a:p>
        </p:txBody>
      </p:sp>
    </p:spTree>
    <p:extLst>
      <p:ext uri="{BB962C8B-B14F-4D97-AF65-F5344CB8AC3E}">
        <p14:creationId xmlns:p14="http://schemas.microsoft.com/office/powerpoint/2010/main" val="858754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F15AE15-FA3C-4B48-B58A-B66292DF158E}" type="slidenum">
              <a:rPr lang="en-US" altLang="en-US"/>
              <a:pPr/>
              <a:t>‹#›</a:t>
            </a:fld>
            <a:endParaRPr lang="en-US" altLang="en-US"/>
          </a:p>
        </p:txBody>
      </p:sp>
    </p:spTree>
    <p:extLst>
      <p:ext uri="{BB962C8B-B14F-4D97-AF65-F5344CB8AC3E}">
        <p14:creationId xmlns:p14="http://schemas.microsoft.com/office/powerpoint/2010/main" val="238528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8E090CA-D5D8-4D58-A3CB-7C2599422589}" type="slidenum">
              <a:rPr lang="en-US" altLang="en-US"/>
              <a:pPr/>
              <a:t>‹#›</a:t>
            </a:fld>
            <a:endParaRPr lang="en-US" altLang="en-US"/>
          </a:p>
        </p:txBody>
      </p:sp>
    </p:spTree>
    <p:extLst>
      <p:ext uri="{BB962C8B-B14F-4D97-AF65-F5344CB8AC3E}">
        <p14:creationId xmlns:p14="http://schemas.microsoft.com/office/powerpoint/2010/main" val="210600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6FCD455-FD93-4C4D-BE1C-F541C8EAE3B2}" type="slidenum">
              <a:rPr lang="en-US" altLang="en-US"/>
              <a:pPr/>
              <a:t>‹#›</a:t>
            </a:fld>
            <a:endParaRPr lang="en-US" altLang="en-US"/>
          </a:p>
        </p:txBody>
      </p:sp>
    </p:spTree>
    <p:extLst>
      <p:ext uri="{BB962C8B-B14F-4D97-AF65-F5344CB8AC3E}">
        <p14:creationId xmlns:p14="http://schemas.microsoft.com/office/powerpoint/2010/main" val="2827280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B0E2DDAB-2A89-4C10-890B-91AE9F344F95}" type="slidenum">
              <a:rPr lang="en-US" altLang="en-US"/>
              <a:pPr/>
              <a:t>‹#›</a:t>
            </a:fld>
            <a:endParaRPr lang="en-US" altLang="en-US"/>
          </a:p>
        </p:txBody>
      </p:sp>
    </p:spTree>
    <p:extLst>
      <p:ext uri="{BB962C8B-B14F-4D97-AF65-F5344CB8AC3E}">
        <p14:creationId xmlns:p14="http://schemas.microsoft.com/office/powerpoint/2010/main" val="3659200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9C475DFD-1CEE-466C-8186-A858E7059066}" type="slidenum">
              <a:rPr lang="en-US" altLang="en-US"/>
              <a:pPr/>
              <a:t>‹#›</a:t>
            </a:fld>
            <a:endParaRPr lang="en-US" altLang="en-US"/>
          </a:p>
        </p:txBody>
      </p:sp>
    </p:spTree>
    <p:extLst>
      <p:ext uri="{BB962C8B-B14F-4D97-AF65-F5344CB8AC3E}">
        <p14:creationId xmlns:p14="http://schemas.microsoft.com/office/powerpoint/2010/main" val="1527298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1108515-2FBF-4029-9F32-55248CCAD54A}" type="slidenum">
              <a:rPr lang="en-US" altLang="en-US"/>
              <a:pPr/>
              <a:t>‹#›</a:t>
            </a:fld>
            <a:endParaRPr lang="en-US" altLang="en-US"/>
          </a:p>
        </p:txBody>
      </p:sp>
    </p:spTree>
    <p:extLst>
      <p:ext uri="{BB962C8B-B14F-4D97-AF65-F5344CB8AC3E}">
        <p14:creationId xmlns:p14="http://schemas.microsoft.com/office/powerpoint/2010/main" val="40376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9D9BB04-D831-494D-9EC6-12182BA79212}" type="slidenum">
              <a:rPr lang="en-US" altLang="en-US"/>
              <a:pPr/>
              <a:t>‹#›</a:t>
            </a:fld>
            <a:endParaRPr lang="en-US" altLang="en-US"/>
          </a:p>
        </p:txBody>
      </p:sp>
    </p:spTree>
    <p:extLst>
      <p:ext uri="{BB962C8B-B14F-4D97-AF65-F5344CB8AC3E}">
        <p14:creationId xmlns:p14="http://schemas.microsoft.com/office/powerpoint/2010/main" val="1735007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2703B1F-D7BD-4F3F-86C6-061E6B7D078C}" type="slidenum">
              <a:rPr lang="en-US" altLang="en-US"/>
              <a:pPr/>
              <a:t>‹#›</a:t>
            </a:fld>
            <a:endParaRPr lang="en-US" altLang="en-US"/>
          </a:p>
        </p:txBody>
      </p:sp>
    </p:spTree>
    <p:extLst>
      <p:ext uri="{BB962C8B-B14F-4D97-AF65-F5344CB8AC3E}">
        <p14:creationId xmlns:p14="http://schemas.microsoft.com/office/powerpoint/2010/main" val="3185136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folHlink"/>
        </a:solidFill>
        <a:effectLst/>
      </p:bgPr>
    </p:bg>
    <p:spTree>
      <p:nvGrpSpPr>
        <p:cNvPr id="1" name=""/>
        <p:cNvGrpSpPr/>
        <p:nvPr/>
      </p:nvGrpSpPr>
      <p:grpSpPr>
        <a:xfrm>
          <a:off x="0" y="0"/>
          <a:ext cx="0" cy="0"/>
          <a:chOff x="0" y="0"/>
          <a:chExt cx="0" cy="0"/>
        </a:xfrm>
      </p:grpSpPr>
      <p:sp>
        <p:nvSpPr>
          <p:cNvPr id="65538" name="Line 2"/>
          <p:cNvSpPr>
            <a:spLocks noChangeShapeType="1"/>
          </p:cNvSpPr>
          <p:nvPr/>
        </p:nvSpPr>
        <p:spPr bwMode="auto">
          <a:xfrm>
            <a:off x="8001000" y="0"/>
            <a:ext cx="0" cy="152400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5539"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5540"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41"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a:p>
        </p:txBody>
      </p:sp>
      <p:sp>
        <p:nvSpPr>
          <p:cNvPr id="65542"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a:p>
        </p:txBody>
      </p:sp>
      <p:sp>
        <p:nvSpPr>
          <p:cNvPr id="65543"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1AA4FAC1-E5EA-4F37-AC9C-EC20A35775CF}" type="slidenum">
              <a:rPr lang="en-US" altLang="en-US"/>
              <a:pPr/>
              <a:t>‹#›</a:t>
            </a:fld>
            <a:endParaRPr lang="en-US" altLang="en-US"/>
          </a:p>
        </p:txBody>
      </p:sp>
      <p:grpSp>
        <p:nvGrpSpPr>
          <p:cNvPr id="65544" name="Group 8" descr="decorative graphic made up of dots"/>
          <p:cNvGrpSpPr>
            <a:grpSpLocks/>
          </p:cNvGrpSpPr>
          <p:nvPr/>
        </p:nvGrpSpPr>
        <p:grpSpPr bwMode="auto">
          <a:xfrm>
            <a:off x="8153400" y="152400"/>
            <a:ext cx="792163" cy="1295400"/>
            <a:chOff x="5136" y="960"/>
            <a:chExt cx="528" cy="864"/>
          </a:xfrm>
        </p:grpSpPr>
        <p:sp>
          <p:nvSpPr>
            <p:cNvPr id="65545"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6"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7"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8"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9"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0"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1"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2"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3"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4"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5"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6"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7"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8"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59"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0"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1"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2"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3"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4"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5"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6"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7"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8"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69"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0"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1"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2"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3"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4"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75"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5576" name="Line 40"/>
          <p:cNvSpPr>
            <a:spLocks noChangeShapeType="1"/>
          </p:cNvSpPr>
          <p:nvPr/>
        </p:nvSpPr>
        <p:spPr bwMode="auto">
          <a:xfrm>
            <a:off x="457200" y="1524000"/>
            <a:ext cx="7543800"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Worksheet1.xlsx"/></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457200"/>
            <a:ext cx="5703888" cy="2133600"/>
          </a:xfrm>
        </p:spPr>
        <p:txBody>
          <a:bodyPr/>
          <a:lstStyle/>
          <a:p>
            <a:r>
              <a:rPr lang="id-ID" dirty="0"/>
              <a:t>Liquidity Risk Management </a:t>
            </a:r>
            <a:br>
              <a:rPr lang="id-ID" dirty="0"/>
            </a:br>
            <a:r>
              <a:rPr lang="id-ID" dirty="0"/>
              <a:t>(Under Basel III)</a:t>
            </a:r>
            <a:endParaRPr lang="en-US" dirty="0"/>
          </a:p>
        </p:txBody>
      </p:sp>
      <p:sp>
        <p:nvSpPr>
          <p:cNvPr id="2051" name="Rectangle 3"/>
          <p:cNvSpPr>
            <a:spLocks noGrp="1" noChangeArrowheads="1"/>
          </p:cNvSpPr>
          <p:nvPr>
            <p:ph type="subTitle" idx="1"/>
          </p:nvPr>
        </p:nvSpPr>
        <p:spPr/>
        <p:txBody>
          <a:bodyPr/>
          <a:lstStyle/>
          <a:p>
            <a:r>
              <a:rPr lang="en-US" dirty="0"/>
              <a:t>Presented by</a:t>
            </a:r>
          </a:p>
          <a:p>
            <a:r>
              <a:rPr lang="id-ID" dirty="0"/>
              <a:t>Ahmad Subagyo</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LCR – Customer impacts</a:t>
            </a:r>
          </a:p>
        </p:txBody>
      </p:sp>
      <p:sp>
        <p:nvSpPr>
          <p:cNvPr id="3" name="Content Placeholder 2"/>
          <p:cNvSpPr>
            <a:spLocks noGrp="1"/>
          </p:cNvSpPr>
          <p:nvPr>
            <p:ph idx="1"/>
          </p:nvPr>
        </p:nvSpPr>
        <p:spPr>
          <a:xfrm>
            <a:off x="579628" y="1646600"/>
            <a:ext cx="8229600" cy="5047672"/>
          </a:xfrm>
        </p:spPr>
        <p:txBody>
          <a:bodyPr>
            <a:normAutofit/>
          </a:bodyPr>
          <a:lstStyle/>
          <a:p>
            <a:r>
              <a:rPr lang="en-US" sz="2000" dirty="0"/>
              <a:t>Media reports on the impacts of LCR to the banking industry have fully caught the attention of our customers.</a:t>
            </a:r>
          </a:p>
          <a:p>
            <a:pPr lvl="1"/>
            <a:r>
              <a:rPr lang="en-US" sz="1800" dirty="0"/>
              <a:t>Introduction of new deposit or TM fees to keep account open</a:t>
            </a:r>
          </a:p>
          <a:p>
            <a:pPr lvl="1"/>
            <a:r>
              <a:rPr lang="en-US" sz="1800" dirty="0"/>
              <a:t>Shedding 100% runoff deposits altogether</a:t>
            </a:r>
          </a:p>
          <a:p>
            <a:pPr lvl="1"/>
            <a:r>
              <a:rPr lang="en-US" sz="1800" dirty="0"/>
              <a:t>Some banks are still offering bids or rates well above (below) competitor price points</a:t>
            </a:r>
          </a:p>
          <a:p>
            <a:r>
              <a:rPr lang="en-US" sz="2000" dirty="0"/>
              <a:t>Customers are getting conflicting and confusing messages/proposals all for the same piece of business. </a:t>
            </a:r>
          </a:p>
          <a:p>
            <a:pPr lvl="1"/>
            <a:r>
              <a:rPr lang="en-US" sz="1800" dirty="0"/>
              <a:t>Due to ambiguity of the rules; interpretation</a:t>
            </a:r>
          </a:p>
          <a:p>
            <a:pPr lvl="1"/>
            <a:r>
              <a:rPr lang="en-US" sz="1800" dirty="0"/>
              <a:t>Looking for insight and guidance from their bank – impacts new and existing customers </a:t>
            </a:r>
          </a:p>
        </p:txBody>
      </p:sp>
    </p:spTree>
    <p:extLst>
      <p:ext uri="{BB962C8B-B14F-4D97-AF65-F5344CB8AC3E}">
        <p14:creationId xmlns:p14="http://schemas.microsoft.com/office/powerpoint/2010/main" val="2198996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LCR – What can customers expect?</a:t>
            </a:r>
            <a:endParaRPr lang="en-US" dirty="0"/>
          </a:p>
        </p:txBody>
      </p:sp>
      <p:sp>
        <p:nvSpPr>
          <p:cNvPr id="3" name="Content Placeholder 2"/>
          <p:cNvSpPr>
            <a:spLocks noGrp="1"/>
          </p:cNvSpPr>
          <p:nvPr>
            <p:ph idx="1"/>
          </p:nvPr>
        </p:nvSpPr>
        <p:spPr>
          <a:xfrm>
            <a:off x="547730" y="1938102"/>
            <a:ext cx="8229600" cy="4756169"/>
          </a:xfrm>
        </p:spPr>
        <p:txBody>
          <a:bodyPr>
            <a:noAutofit/>
          </a:bodyPr>
          <a:lstStyle/>
          <a:p>
            <a:r>
              <a:rPr lang="en-US" sz="1800" dirty="0"/>
              <a:t>Push for deeper relationships from their bank including a mix of products and services</a:t>
            </a:r>
          </a:p>
          <a:p>
            <a:pPr lvl="1"/>
            <a:r>
              <a:rPr lang="en-US" sz="1600" dirty="0"/>
              <a:t>Deepening client relationships make it more difficult for customers to take their cash management business and related deposits to a competitor; retaining/expanding these relationships is a key to maximizing operational deposits</a:t>
            </a:r>
          </a:p>
          <a:p>
            <a:r>
              <a:rPr lang="en-US" sz="1800" dirty="0"/>
              <a:t>The market adapting to provide new and different banking services</a:t>
            </a:r>
          </a:p>
          <a:p>
            <a:pPr lvl="1"/>
            <a:r>
              <a:rPr lang="en-US" sz="1600" dirty="0"/>
              <a:t>New deposit products are being developed to minimize the HQLA banks need to hold especially for 100% runoff counterparty types</a:t>
            </a:r>
          </a:p>
          <a:p>
            <a:r>
              <a:rPr lang="en-US" sz="1800" dirty="0"/>
              <a:t>Competition for LCR ‘friendly’ deposits</a:t>
            </a:r>
          </a:p>
          <a:p>
            <a:pPr lvl="1"/>
            <a:r>
              <a:rPr lang="en-US" sz="1600" dirty="0"/>
              <a:t>Each bank is looking at their balance sheet mix and the types of clients they do business with. For those looking to recalibrate with more LCR favorable deposits, there will be institutions who are very aggressive with rates and prices offered to particular customer types</a:t>
            </a:r>
          </a:p>
          <a:p>
            <a:endParaRPr lang="en-US" sz="1800" dirty="0"/>
          </a:p>
        </p:txBody>
      </p:sp>
      <p:sp>
        <p:nvSpPr>
          <p:cNvPr id="8" name="Rectangle 7"/>
          <p:cNvSpPr/>
          <p:nvPr/>
        </p:nvSpPr>
        <p:spPr>
          <a:xfrm>
            <a:off x="519284" y="975483"/>
            <a:ext cx="184731" cy="400110"/>
          </a:xfrm>
          <a:prstGeom prst="rect">
            <a:avLst/>
          </a:prstGeom>
        </p:spPr>
        <p:txBody>
          <a:bodyPr wrap="none">
            <a:spAutoFit/>
          </a:bodyPr>
          <a:lstStyle/>
          <a:p>
            <a:endParaRPr lang="en-US" sz="2000" b="1" dirty="0">
              <a:solidFill>
                <a:srgbClr val="00698C"/>
              </a:solidFill>
            </a:endParaRPr>
          </a:p>
        </p:txBody>
      </p:sp>
      <p:sp>
        <p:nvSpPr>
          <p:cNvPr id="9" name="Rectangle 8"/>
          <p:cNvSpPr/>
          <p:nvPr/>
        </p:nvSpPr>
        <p:spPr>
          <a:xfrm>
            <a:off x="424555" y="1537992"/>
            <a:ext cx="7492757" cy="400110"/>
          </a:xfrm>
          <a:prstGeom prst="rect">
            <a:avLst/>
          </a:prstGeom>
        </p:spPr>
        <p:txBody>
          <a:bodyPr wrap="none">
            <a:spAutoFit/>
          </a:bodyPr>
          <a:lstStyle/>
          <a:p>
            <a:r>
              <a:rPr lang="en-US" sz="2000" b="1" dirty="0">
                <a:solidFill>
                  <a:srgbClr val="00698C"/>
                </a:solidFill>
              </a:rPr>
              <a:t>Started our conversation today with the following:</a:t>
            </a:r>
            <a:endParaRPr lang="en-US" sz="2000" b="1" dirty="0">
              <a:solidFill>
                <a:srgbClr val="00698C"/>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289901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LCR Has 2 Components</a:t>
            </a:r>
          </a:p>
        </p:txBody>
      </p:sp>
      <p:sp>
        <p:nvSpPr>
          <p:cNvPr id="3" name="Content Placeholder 2"/>
          <p:cNvSpPr>
            <a:spLocks noGrp="1"/>
          </p:cNvSpPr>
          <p:nvPr>
            <p:ph idx="1"/>
          </p:nvPr>
        </p:nvSpPr>
        <p:spPr/>
        <p:txBody>
          <a:bodyPr/>
          <a:lstStyle/>
          <a:p>
            <a:r>
              <a:rPr lang="en-US" dirty="0"/>
              <a:t>Value of the stock of high-quality liquid assets in stressed conditions.  </a:t>
            </a:r>
          </a:p>
          <a:p>
            <a:r>
              <a:rPr lang="en-US" dirty="0"/>
              <a:t>Total net cash outflows, calculated according to the scenario parameters (to be discussed next).</a:t>
            </a:r>
          </a:p>
        </p:txBody>
      </p:sp>
    </p:spTree>
    <p:extLst>
      <p:ext uri="{BB962C8B-B14F-4D97-AF65-F5344CB8AC3E}">
        <p14:creationId xmlns:p14="http://schemas.microsoft.com/office/powerpoint/2010/main" val="2642545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Stock of High Quality Liquid Assets</a:t>
            </a:r>
          </a:p>
        </p:txBody>
      </p:sp>
      <p:sp>
        <p:nvSpPr>
          <p:cNvPr id="3" name="Content Placeholder 2"/>
          <p:cNvSpPr>
            <a:spLocks noGrp="1"/>
          </p:cNvSpPr>
          <p:nvPr>
            <p:ph idx="1"/>
          </p:nvPr>
        </p:nvSpPr>
        <p:spPr/>
        <p:txBody>
          <a:bodyPr/>
          <a:lstStyle/>
          <a:p>
            <a:r>
              <a:rPr lang="en-US" dirty="0"/>
              <a:t>To be considered in this category, they must be </a:t>
            </a:r>
            <a:r>
              <a:rPr lang="en-US" b="1" i="1" dirty="0" err="1"/>
              <a:t>unemcumbered</a:t>
            </a:r>
            <a:r>
              <a:rPr lang="en-US" b="1" i="1" dirty="0"/>
              <a:t> </a:t>
            </a:r>
            <a:r>
              <a:rPr lang="en-US" dirty="0"/>
              <a:t>over a 30 days period under the prescribed stress scenario.  </a:t>
            </a:r>
          </a:p>
          <a:p>
            <a:r>
              <a:rPr lang="en-US" dirty="0"/>
              <a:t>They must also be liquid in markets during a time of stress and, ideally, be central bank eligible.  </a:t>
            </a:r>
          </a:p>
        </p:txBody>
      </p:sp>
    </p:spTree>
    <p:extLst>
      <p:ext uri="{BB962C8B-B14F-4D97-AF65-F5344CB8AC3E}">
        <p14:creationId xmlns:p14="http://schemas.microsoft.com/office/powerpoint/2010/main" val="1273788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Characteristics of High-Quality Liquid Assets</a:t>
            </a:r>
          </a:p>
        </p:txBody>
      </p:sp>
      <p:sp>
        <p:nvSpPr>
          <p:cNvPr id="3" name="Content Placeholder 2"/>
          <p:cNvSpPr>
            <a:spLocks noGrp="1"/>
          </p:cNvSpPr>
          <p:nvPr>
            <p:ph idx="1"/>
          </p:nvPr>
        </p:nvSpPr>
        <p:spPr/>
        <p:txBody>
          <a:bodyPr>
            <a:normAutofit lnSpcReduction="10000"/>
          </a:bodyPr>
          <a:lstStyle/>
          <a:p>
            <a:r>
              <a:rPr lang="en-US" sz="2400" dirty="0"/>
              <a:t>Fundamental Characteristics</a:t>
            </a:r>
          </a:p>
          <a:p>
            <a:pPr lvl="1"/>
            <a:r>
              <a:rPr lang="en-US" sz="2400" dirty="0"/>
              <a:t>Low credit and market risk.</a:t>
            </a:r>
          </a:p>
          <a:p>
            <a:pPr lvl="1"/>
            <a:r>
              <a:rPr lang="en-US" sz="2400" dirty="0"/>
              <a:t>Ease and certainty of valuation.</a:t>
            </a:r>
          </a:p>
          <a:p>
            <a:pPr lvl="1"/>
            <a:r>
              <a:rPr lang="en-US" sz="2400" dirty="0"/>
              <a:t>Low correlation with risky assets. </a:t>
            </a:r>
          </a:p>
          <a:p>
            <a:pPr lvl="1"/>
            <a:r>
              <a:rPr lang="en-US" sz="2400" dirty="0"/>
              <a:t>Listed on a developed and recognized exchange market. </a:t>
            </a:r>
          </a:p>
          <a:p>
            <a:r>
              <a:rPr lang="en-US" sz="2400" dirty="0"/>
              <a:t>Market-related Characteristics</a:t>
            </a:r>
          </a:p>
          <a:p>
            <a:pPr lvl="1"/>
            <a:r>
              <a:rPr lang="en-US" sz="2400" dirty="0"/>
              <a:t>Active and sizable market. </a:t>
            </a:r>
          </a:p>
          <a:p>
            <a:pPr lvl="1"/>
            <a:r>
              <a:rPr lang="en-US" sz="2400" dirty="0"/>
              <a:t>Presence of committed market makers.</a:t>
            </a:r>
          </a:p>
          <a:p>
            <a:pPr lvl="1"/>
            <a:r>
              <a:rPr lang="en-US" sz="2400" dirty="0"/>
              <a:t>Low market concentration.</a:t>
            </a:r>
          </a:p>
          <a:p>
            <a:pPr lvl="1"/>
            <a:r>
              <a:rPr lang="en-US" sz="2400" dirty="0"/>
              <a:t>Flight to quality. </a:t>
            </a:r>
          </a:p>
          <a:p>
            <a:pPr lvl="1"/>
            <a:endParaRPr lang="en-US" sz="2400" dirty="0"/>
          </a:p>
        </p:txBody>
      </p:sp>
    </p:spTree>
    <p:extLst>
      <p:ext uri="{BB962C8B-B14F-4D97-AF65-F5344CB8AC3E}">
        <p14:creationId xmlns:p14="http://schemas.microsoft.com/office/powerpoint/2010/main" val="2258099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Test for Inclusion</a:t>
            </a:r>
          </a:p>
        </p:txBody>
      </p:sp>
      <p:sp>
        <p:nvSpPr>
          <p:cNvPr id="3" name="Content Placeholder 2"/>
          <p:cNvSpPr>
            <a:spLocks noGrp="1"/>
          </p:cNvSpPr>
          <p:nvPr>
            <p:ph idx="1"/>
          </p:nvPr>
        </p:nvSpPr>
        <p:spPr/>
        <p:txBody>
          <a:bodyPr/>
          <a:lstStyle/>
          <a:p>
            <a:r>
              <a:rPr lang="en-US" dirty="0"/>
              <a:t>The liquidity generating capacity of the asset should be assumed to remain intact even in periods of severe idiosyncratic and market stress. </a:t>
            </a:r>
          </a:p>
          <a:p>
            <a:r>
              <a:rPr lang="en-US" dirty="0"/>
              <a:t>Should ideally be eligible at central banks for intraday liquidity needs and overnight liquidity facilities; however, this is not a requirement. </a:t>
            </a:r>
          </a:p>
        </p:txBody>
      </p:sp>
    </p:spTree>
    <p:extLst>
      <p:ext uri="{BB962C8B-B14F-4D97-AF65-F5344CB8AC3E}">
        <p14:creationId xmlns:p14="http://schemas.microsoft.com/office/powerpoint/2010/main" val="1507804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Requirements</a:t>
            </a:r>
          </a:p>
        </p:txBody>
      </p:sp>
      <p:sp>
        <p:nvSpPr>
          <p:cNvPr id="3" name="Content Placeholder 2"/>
          <p:cNvSpPr>
            <a:spLocks noGrp="1"/>
          </p:cNvSpPr>
          <p:nvPr>
            <p:ph idx="1"/>
          </p:nvPr>
        </p:nvSpPr>
        <p:spPr/>
        <p:txBody>
          <a:bodyPr>
            <a:normAutofit fontScale="92500" lnSpcReduction="10000"/>
          </a:bodyPr>
          <a:lstStyle/>
          <a:p>
            <a:r>
              <a:rPr lang="en-US" sz="2400" dirty="0"/>
              <a:t>All assets in the stock must be managed as part of that pool and are subject to operational requirements, including, </a:t>
            </a:r>
          </a:p>
          <a:p>
            <a:pPr lvl="1"/>
            <a:r>
              <a:rPr lang="en-US" sz="2400" dirty="0"/>
              <a:t>Must be unencumbered – means not pledged (either explicitly or implicitly) to secure, collateralize, or credit enhance any transaction. </a:t>
            </a:r>
          </a:p>
          <a:p>
            <a:pPr lvl="1"/>
            <a:r>
              <a:rPr lang="en-US" sz="2400" dirty="0"/>
              <a:t>However, assets received in reverse repurchase agreements and securities financing transactions that are held at the bank, have not been </a:t>
            </a:r>
            <a:r>
              <a:rPr lang="en-US" sz="2400" dirty="0" err="1"/>
              <a:t>rehypothecated</a:t>
            </a:r>
            <a:r>
              <a:rPr lang="en-US" sz="2400" dirty="0"/>
              <a:t>, and are legally and contractually available for the bank’s use can be considered as part of the stock. </a:t>
            </a:r>
          </a:p>
          <a:p>
            <a:pPr lvl="1"/>
            <a:r>
              <a:rPr lang="en-US" sz="2400" dirty="0"/>
              <a:t>Also, assets which qualify for the stock of high-quality liquid assets that have been pledged but not used for facilities at the NBM or a public sector entity may be included. </a:t>
            </a:r>
          </a:p>
          <a:p>
            <a:pPr lvl="1"/>
            <a:endParaRPr lang="en-US" dirty="0"/>
          </a:p>
        </p:txBody>
      </p:sp>
    </p:spTree>
    <p:extLst>
      <p:ext uri="{BB962C8B-B14F-4D97-AF65-F5344CB8AC3E}">
        <p14:creationId xmlns:p14="http://schemas.microsoft.com/office/powerpoint/2010/main" val="1183326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Requirements, cont.</a:t>
            </a:r>
          </a:p>
        </p:txBody>
      </p:sp>
      <p:sp>
        <p:nvSpPr>
          <p:cNvPr id="3" name="Content Placeholder 2"/>
          <p:cNvSpPr>
            <a:spLocks noGrp="1"/>
          </p:cNvSpPr>
          <p:nvPr>
            <p:ph idx="1"/>
          </p:nvPr>
        </p:nvSpPr>
        <p:spPr/>
        <p:txBody>
          <a:bodyPr/>
          <a:lstStyle/>
          <a:p>
            <a:pPr lvl="1"/>
            <a:r>
              <a:rPr lang="en-US" dirty="0"/>
              <a:t>Stock should not be comingled with or used as hedges on trading positions, be designated as collateral or be designated as credit enhancements in structure transactions or be designated to cover operational costs (such as rents and salaries), and should be managed with the clear and sole intent for use as a source of contingent funds. </a:t>
            </a:r>
          </a:p>
          <a:p>
            <a:pPr lvl="1"/>
            <a:r>
              <a:rPr lang="en-US" dirty="0"/>
              <a:t>Can hedge the price risks associated with ownership of the stocks and still include. </a:t>
            </a:r>
          </a:p>
        </p:txBody>
      </p:sp>
    </p:spTree>
    <p:extLst>
      <p:ext uri="{BB962C8B-B14F-4D97-AF65-F5344CB8AC3E}">
        <p14:creationId xmlns:p14="http://schemas.microsoft.com/office/powerpoint/2010/main" val="54773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Requirements, cont.</a:t>
            </a:r>
          </a:p>
        </p:txBody>
      </p:sp>
      <p:sp>
        <p:nvSpPr>
          <p:cNvPr id="3" name="Content Placeholder 2"/>
          <p:cNvSpPr>
            <a:spLocks noGrp="1"/>
          </p:cNvSpPr>
          <p:nvPr>
            <p:ph idx="1"/>
          </p:nvPr>
        </p:nvSpPr>
        <p:spPr/>
        <p:txBody>
          <a:bodyPr>
            <a:normAutofit fontScale="70000" lnSpcReduction="20000"/>
          </a:bodyPr>
          <a:lstStyle/>
          <a:p>
            <a:pPr lvl="1"/>
            <a:r>
              <a:rPr lang="en-US" dirty="0"/>
              <a:t>Stock should be under the control of the specific function or functions charged with managing the liquidity risk of the bank, usually the treasurer. </a:t>
            </a:r>
          </a:p>
          <a:p>
            <a:pPr lvl="1"/>
            <a:r>
              <a:rPr lang="en-US" dirty="0"/>
              <a:t>Should periodically </a:t>
            </a:r>
            <a:r>
              <a:rPr lang="en-US" dirty="0" err="1"/>
              <a:t>monetise</a:t>
            </a:r>
            <a:r>
              <a:rPr lang="en-US" dirty="0"/>
              <a:t> a proportion of the assets through repo or outright sale to test its access to the market.</a:t>
            </a:r>
          </a:p>
          <a:p>
            <a:pPr lvl="1"/>
            <a:r>
              <a:rPr lang="en-US" dirty="0"/>
              <a:t>LCR does not cover intraday liquidity needs that begin and end on the same day.  </a:t>
            </a:r>
          </a:p>
          <a:p>
            <a:pPr lvl="1"/>
            <a:r>
              <a:rPr lang="en-US" dirty="0"/>
              <a:t>While the LCR is expected to be met and reported in a single currency, banks will be expected to meet their liquidity needs in each currency and maintain high-quality liquid assets consistent with their liquidity needs by currency.   Should be reported to the bank management and the NBM on a periodic basis.  </a:t>
            </a:r>
          </a:p>
          <a:p>
            <a:pPr lvl="1"/>
            <a:r>
              <a:rPr lang="en-US" dirty="0"/>
              <a:t>Bank should take into account that in stressed conditions, the ability to swap currencies and access the relevant FX markets may be more difficult. </a:t>
            </a:r>
          </a:p>
          <a:p>
            <a:pPr lvl="1"/>
            <a:r>
              <a:rPr lang="en-US" dirty="0"/>
              <a:t>If an asset becomes ineligible while being considered as a high-quality liquid asset, it may be kept in the group for an additional 30 days to allow the bank to replace it or to adjust its stock. </a:t>
            </a:r>
          </a:p>
          <a:p>
            <a:pPr lvl="1"/>
            <a:endParaRPr lang="en-US" dirty="0"/>
          </a:p>
        </p:txBody>
      </p:sp>
    </p:spTree>
    <p:extLst>
      <p:ext uri="{BB962C8B-B14F-4D97-AF65-F5344CB8AC3E}">
        <p14:creationId xmlns:p14="http://schemas.microsoft.com/office/powerpoint/2010/main" val="2048340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of High-Quality Liquid Asset</a:t>
            </a:r>
          </a:p>
        </p:txBody>
      </p:sp>
      <p:sp>
        <p:nvSpPr>
          <p:cNvPr id="3" name="Content Placeholder 2"/>
          <p:cNvSpPr>
            <a:spLocks noGrp="1"/>
          </p:cNvSpPr>
          <p:nvPr>
            <p:ph idx="1"/>
          </p:nvPr>
        </p:nvSpPr>
        <p:spPr/>
        <p:txBody>
          <a:bodyPr>
            <a:normAutofit/>
          </a:bodyPr>
          <a:lstStyle/>
          <a:p>
            <a:r>
              <a:rPr lang="en-US" dirty="0"/>
              <a:t>Should comprise assets with the characteristics outlined above. </a:t>
            </a:r>
          </a:p>
          <a:p>
            <a:r>
              <a:rPr lang="en-US" dirty="0"/>
              <a:t>There are two categories of high-quality liquid assets, Level 1, which can be included without limit, and Level 2, which can only comprise up to 40% of the stock. </a:t>
            </a:r>
          </a:p>
          <a:p>
            <a:pPr>
              <a:buNone/>
            </a:pPr>
            <a:endParaRPr lang="en-US" dirty="0"/>
          </a:p>
          <a:p>
            <a:endParaRPr lang="en-US" dirty="0"/>
          </a:p>
        </p:txBody>
      </p:sp>
    </p:spTree>
    <p:extLst>
      <p:ext uri="{BB962C8B-B14F-4D97-AF65-F5344CB8AC3E}">
        <p14:creationId xmlns:p14="http://schemas.microsoft.com/office/powerpoint/2010/main" val="1516942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Liquidity Coverage Ratio (LCR) BASEL III Overview</a:t>
            </a:r>
            <a:endParaRPr lang="id-ID" dirty="0"/>
          </a:p>
        </p:txBody>
      </p:sp>
      <p:sp>
        <p:nvSpPr>
          <p:cNvPr id="5" name="Text Placeholder 4"/>
          <p:cNvSpPr>
            <a:spLocks noGrp="1"/>
          </p:cNvSpPr>
          <p:nvPr>
            <p:ph type="body" idx="1"/>
          </p:nvPr>
        </p:nvSpPr>
        <p:spPr/>
        <p:txBody>
          <a:bodyPr/>
          <a:lstStyle/>
          <a:p>
            <a:endParaRPr lang="id-ID"/>
          </a:p>
        </p:txBody>
      </p:sp>
    </p:spTree>
    <p:extLst>
      <p:ext uri="{BB962C8B-B14F-4D97-AF65-F5344CB8AC3E}">
        <p14:creationId xmlns:p14="http://schemas.microsoft.com/office/powerpoint/2010/main" val="1768623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1 Assets</a:t>
            </a:r>
          </a:p>
        </p:txBody>
      </p:sp>
      <p:sp>
        <p:nvSpPr>
          <p:cNvPr id="3" name="Content Placeholder 2"/>
          <p:cNvSpPr>
            <a:spLocks noGrp="1"/>
          </p:cNvSpPr>
          <p:nvPr>
            <p:ph idx="1"/>
          </p:nvPr>
        </p:nvSpPr>
        <p:spPr/>
        <p:txBody>
          <a:bodyPr>
            <a:normAutofit fontScale="55000" lnSpcReduction="20000"/>
          </a:bodyPr>
          <a:lstStyle/>
          <a:p>
            <a:r>
              <a:rPr lang="en-US" dirty="0"/>
              <a:t>Cash</a:t>
            </a:r>
          </a:p>
          <a:p>
            <a:r>
              <a:rPr lang="en-US" dirty="0"/>
              <a:t>Central bank reserves, to the extent that they can be drawn down in times of stress</a:t>
            </a:r>
          </a:p>
          <a:p>
            <a:r>
              <a:rPr lang="en-US" dirty="0"/>
              <a:t>Marketable securities representing claims on or claims guaranteed by sovereigns, central banks, non-central government public sector enterprises, BIS, IMF, EC, or multilateral development banks, provided they meet the following:</a:t>
            </a:r>
          </a:p>
          <a:p>
            <a:pPr lvl="1"/>
            <a:r>
              <a:rPr lang="en-US" dirty="0"/>
              <a:t>Are assigned a 0% risk weight under Basel II Standardized Approach</a:t>
            </a:r>
          </a:p>
          <a:p>
            <a:pPr lvl="1"/>
            <a:r>
              <a:rPr lang="en-US" dirty="0"/>
              <a:t>Are traded in large, deep and active repo or cash markets characterized by a low level of concentration</a:t>
            </a:r>
          </a:p>
          <a:p>
            <a:pPr lvl="1"/>
            <a:r>
              <a:rPr lang="en-US" dirty="0"/>
              <a:t>Proven record as a reliable source of liquidity in the markets (repo or sale) even during stressed market conditions, and </a:t>
            </a:r>
          </a:p>
          <a:p>
            <a:pPr lvl="1"/>
            <a:r>
              <a:rPr lang="en-US" dirty="0"/>
              <a:t>Are not an obligation of a financial institution or any of its affiliated entities. </a:t>
            </a:r>
          </a:p>
          <a:p>
            <a:r>
              <a:rPr lang="en-US" dirty="0"/>
              <a:t>Non-0% risk weighted sovereigns, sovereign or central bank debt securities issued in domestic currencies by the sovereign or central bank in which the liquidity risk is being taken or in the bank’s home country</a:t>
            </a:r>
          </a:p>
          <a:p>
            <a:r>
              <a:rPr lang="en-US" dirty="0"/>
              <a:t>Non-0% risk weighted sovereigns, domestic sovereign or central bank debt securities issued in foreign currencies, to the extent that holding of such debt matches the currency needs of the bank’s operations in that jurisdiction. </a:t>
            </a:r>
          </a:p>
          <a:p>
            <a:pPr lvl="1"/>
            <a:endParaRPr lang="en-US" dirty="0"/>
          </a:p>
        </p:txBody>
      </p:sp>
    </p:spTree>
    <p:extLst>
      <p:ext uri="{BB962C8B-B14F-4D97-AF65-F5344CB8AC3E}">
        <p14:creationId xmlns:p14="http://schemas.microsoft.com/office/powerpoint/2010/main" val="2814320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2 Assets</a:t>
            </a:r>
          </a:p>
        </p:txBody>
      </p:sp>
      <p:sp>
        <p:nvSpPr>
          <p:cNvPr id="3" name="Content Placeholder 2"/>
          <p:cNvSpPr>
            <a:spLocks noGrp="1"/>
          </p:cNvSpPr>
          <p:nvPr>
            <p:ph idx="1"/>
          </p:nvPr>
        </p:nvSpPr>
        <p:spPr/>
        <p:txBody>
          <a:bodyPr/>
          <a:lstStyle/>
          <a:p>
            <a:r>
              <a:rPr lang="en-US" dirty="0"/>
              <a:t>Can be included up to a maximum of 40% of the overall stock after haircuts have been applied.  </a:t>
            </a:r>
          </a:p>
          <a:p>
            <a:r>
              <a:rPr lang="en-US" dirty="0"/>
              <a:t>Minimum 15% haircut is applied to the market value of each Level 2 assets held in the stock.  </a:t>
            </a:r>
          </a:p>
        </p:txBody>
      </p:sp>
    </p:spTree>
    <p:extLst>
      <p:ext uri="{BB962C8B-B14F-4D97-AF65-F5344CB8AC3E}">
        <p14:creationId xmlns:p14="http://schemas.microsoft.com/office/powerpoint/2010/main" val="1466039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2 Assets, cont. </a:t>
            </a:r>
          </a:p>
        </p:txBody>
      </p:sp>
      <p:sp>
        <p:nvSpPr>
          <p:cNvPr id="3" name="Content Placeholder 2"/>
          <p:cNvSpPr>
            <a:spLocks noGrp="1"/>
          </p:cNvSpPr>
          <p:nvPr>
            <p:ph idx="1"/>
          </p:nvPr>
        </p:nvSpPr>
        <p:spPr/>
        <p:txBody>
          <a:bodyPr>
            <a:normAutofit fontScale="77500" lnSpcReduction="20000"/>
          </a:bodyPr>
          <a:lstStyle/>
          <a:p>
            <a:r>
              <a:rPr lang="en-US" dirty="0"/>
              <a:t>Level 2 Assets are limited to the following:	</a:t>
            </a:r>
          </a:p>
          <a:p>
            <a:pPr lvl="1"/>
            <a:r>
              <a:rPr lang="en-US" dirty="0"/>
              <a:t>Marketable securities representing claims on or claims guaranteed by sovereigns, central banks, non-central government private sector enterprises or multilateral development banks that meet the following:</a:t>
            </a:r>
          </a:p>
          <a:p>
            <a:pPr lvl="2"/>
            <a:r>
              <a:rPr lang="en-US" dirty="0"/>
              <a:t>Assigned a 20% risk weight under Basel II standardized approach for credit risk</a:t>
            </a:r>
          </a:p>
          <a:p>
            <a:pPr lvl="2"/>
            <a:r>
              <a:rPr lang="en-US" dirty="0"/>
              <a:t>Traded in large, deep and active repo or cash markets characterized by a low level of concentration</a:t>
            </a:r>
          </a:p>
          <a:p>
            <a:pPr lvl="2"/>
            <a:r>
              <a:rPr lang="en-US" dirty="0"/>
              <a:t>Proven record as a reliable source of liquidity in the markets (repo or sale) even during stressed market conditions (i.e. maximum decline of price or increase in haircut over a 30 day period during a relevant period of significant liquidity stress not exceeding 10%)</a:t>
            </a:r>
          </a:p>
          <a:p>
            <a:pPr lvl="2"/>
            <a:r>
              <a:rPr lang="en-US" dirty="0"/>
              <a:t>Not an obligation of a financial institution or any of its affiliated entities. </a:t>
            </a:r>
          </a:p>
        </p:txBody>
      </p:sp>
    </p:spTree>
    <p:extLst>
      <p:ext uri="{BB962C8B-B14F-4D97-AF65-F5344CB8AC3E}">
        <p14:creationId xmlns:p14="http://schemas.microsoft.com/office/powerpoint/2010/main" val="1314836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2 Assets, cont.</a:t>
            </a:r>
          </a:p>
        </p:txBody>
      </p:sp>
      <p:sp>
        <p:nvSpPr>
          <p:cNvPr id="3" name="Content Placeholder 2"/>
          <p:cNvSpPr>
            <a:spLocks noGrp="1"/>
          </p:cNvSpPr>
          <p:nvPr>
            <p:ph idx="1"/>
          </p:nvPr>
        </p:nvSpPr>
        <p:spPr/>
        <p:txBody>
          <a:bodyPr>
            <a:normAutofit fontScale="62500" lnSpcReduction="20000"/>
          </a:bodyPr>
          <a:lstStyle/>
          <a:p>
            <a:r>
              <a:rPr lang="en-US" dirty="0"/>
              <a:t>Corporate bonds and covered bonds, which are bonds issued and owned by a bank and are subject by law to special public supervision designed to protect bond holders, if they follow the following conditions:</a:t>
            </a:r>
          </a:p>
          <a:p>
            <a:pPr lvl="1"/>
            <a:r>
              <a:rPr lang="en-US" dirty="0"/>
              <a:t>Not issued by a financial institution or any of its affiliated entities (in the case of corporate bonds)</a:t>
            </a:r>
          </a:p>
          <a:p>
            <a:pPr lvl="1"/>
            <a:r>
              <a:rPr lang="en-US" dirty="0"/>
              <a:t>Not issued by the bank itself or any of its affiliated entities (in the case of covered bonds)</a:t>
            </a:r>
          </a:p>
          <a:p>
            <a:pPr lvl="1"/>
            <a:r>
              <a:rPr lang="en-US" dirty="0"/>
              <a:t>Assets must have a credit rating from a recognized external credit assessment institution (ECAI) of at least AA- or do not have a credit assessment by a recognized ECAI are internally rated as having a probability of default (PD) corresponding to a credit rating of at least AA-</a:t>
            </a:r>
          </a:p>
          <a:p>
            <a:pPr lvl="1"/>
            <a:r>
              <a:rPr lang="en-US" dirty="0"/>
              <a:t>Traded in large, deep and active repo or cash markets characterized by a low level of concentration</a:t>
            </a:r>
          </a:p>
          <a:p>
            <a:pPr lvl="1"/>
            <a:r>
              <a:rPr lang="en-US" dirty="0"/>
              <a:t>Proven record as a reliable source of liquidity in the markets (repo or sale) even during stressed market conditions, e.g. maximum decline in price or increase in haircut over a 30 day period during a relevant period of significant liquidity stress not exceeding 10%.  </a:t>
            </a:r>
          </a:p>
          <a:p>
            <a:pPr lvl="1"/>
            <a:endParaRPr lang="en-US" dirty="0"/>
          </a:p>
        </p:txBody>
      </p:sp>
    </p:spTree>
    <p:extLst>
      <p:ext uri="{BB962C8B-B14F-4D97-AF65-F5344CB8AC3E}">
        <p14:creationId xmlns:p14="http://schemas.microsoft.com/office/powerpoint/2010/main" val="493553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of Additional Criteria</a:t>
            </a:r>
          </a:p>
        </p:txBody>
      </p:sp>
      <p:sp>
        <p:nvSpPr>
          <p:cNvPr id="3" name="Content Placeholder 2"/>
          <p:cNvSpPr>
            <a:spLocks noGrp="1"/>
          </p:cNvSpPr>
          <p:nvPr>
            <p:ph idx="1"/>
          </p:nvPr>
        </p:nvSpPr>
        <p:spPr/>
        <p:txBody>
          <a:bodyPr>
            <a:normAutofit lnSpcReduction="10000"/>
          </a:bodyPr>
          <a:lstStyle/>
          <a:p>
            <a:r>
              <a:rPr lang="en-US" dirty="0"/>
              <a:t>Basel is in the process of testing additional qualitative and quantitative criteria for eligibility in Level 2 assets.  The additional criteria are not meant to exclude assets that qualify for Level 2, but to address assets that are not liquid, as well as to provide measures in addition to credit ratings to evaluate eligibility and not to place so much reliance on external credit ratings.  These will be provided in the future.  </a:t>
            </a:r>
          </a:p>
        </p:txBody>
      </p:sp>
    </p:spTree>
    <p:extLst>
      <p:ext uri="{BB962C8B-B14F-4D97-AF65-F5344CB8AC3E}">
        <p14:creationId xmlns:p14="http://schemas.microsoft.com/office/powerpoint/2010/main" val="2830769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Special Treatment for Jurisdictions with Insufficient Liquid Assets</a:t>
            </a:r>
          </a:p>
        </p:txBody>
      </p:sp>
      <p:sp>
        <p:nvSpPr>
          <p:cNvPr id="3" name="Content Placeholder 2"/>
          <p:cNvSpPr>
            <a:spLocks noGrp="1"/>
          </p:cNvSpPr>
          <p:nvPr>
            <p:ph idx="1"/>
          </p:nvPr>
        </p:nvSpPr>
        <p:spPr/>
        <p:txBody>
          <a:bodyPr/>
          <a:lstStyle/>
          <a:p>
            <a:r>
              <a:rPr lang="en-US" dirty="0"/>
              <a:t>For jurisdictions with an insufficient supply of assets, there are options provided for which we shall not go into at this time. </a:t>
            </a:r>
          </a:p>
        </p:txBody>
      </p:sp>
    </p:spTree>
    <p:extLst>
      <p:ext uri="{BB962C8B-B14F-4D97-AF65-F5344CB8AC3E}">
        <p14:creationId xmlns:p14="http://schemas.microsoft.com/office/powerpoint/2010/main" val="2872852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Net Cash Outflows</a:t>
            </a:r>
          </a:p>
        </p:txBody>
      </p:sp>
      <p:sp>
        <p:nvSpPr>
          <p:cNvPr id="3" name="Content Placeholder 2"/>
          <p:cNvSpPr>
            <a:spLocks noGrp="1"/>
          </p:cNvSpPr>
          <p:nvPr>
            <p:ph idx="1"/>
          </p:nvPr>
        </p:nvSpPr>
        <p:spPr/>
        <p:txBody>
          <a:bodyPr>
            <a:normAutofit fontScale="62500" lnSpcReduction="20000"/>
          </a:bodyPr>
          <a:lstStyle/>
          <a:p>
            <a:r>
              <a:rPr lang="en-US" dirty="0"/>
              <a:t>The denominator in the LCR. </a:t>
            </a:r>
          </a:p>
          <a:p>
            <a:r>
              <a:rPr lang="en-US" b="1" dirty="0"/>
              <a:t>Total Net Cash Outflows </a:t>
            </a:r>
            <a:r>
              <a:rPr lang="en-US" dirty="0"/>
              <a:t>- defined as the total expected cash outflows minus total expected cash inflows in the specified stress scenario for the subsequent 30 calendar days.  </a:t>
            </a:r>
          </a:p>
          <a:p>
            <a:r>
              <a:rPr lang="en-US" b="1" dirty="0"/>
              <a:t>Total expected cash outflows </a:t>
            </a:r>
            <a:r>
              <a:rPr lang="en-US" dirty="0"/>
              <a:t>are calculated by multiplying the outstanding balances of various categories or types of liabilities and off-balance sheet commitments by the rates at which they are expected to run-of or be drawn down.  </a:t>
            </a:r>
          </a:p>
          <a:p>
            <a:r>
              <a:rPr lang="en-US" b="1" dirty="0"/>
              <a:t>Total expected cash inflows </a:t>
            </a:r>
            <a:r>
              <a:rPr lang="en-US" dirty="0"/>
              <a:t>are calculated by multiplying the outstanding balances of various categories of contractual receivables by the rates at which they are expected to flow in under the scenario up to an aggregate cap of 75% of total expected cash outflows. </a:t>
            </a:r>
          </a:p>
          <a:p>
            <a:pPr>
              <a:buNone/>
            </a:pPr>
            <a:endParaRPr lang="en-US" dirty="0"/>
          </a:p>
          <a:p>
            <a:pPr>
              <a:buNone/>
            </a:pPr>
            <a:r>
              <a:rPr lang="en-US" dirty="0"/>
              <a:t>	</a:t>
            </a:r>
            <a:r>
              <a:rPr lang="en-US" b="1" dirty="0"/>
              <a:t>Total Net Cash Outflows = total expected cash outflows – total expected cash inflows (up to a maximum 75% of total expected cash outflows)</a:t>
            </a:r>
          </a:p>
        </p:txBody>
      </p:sp>
    </p:spTree>
    <p:extLst>
      <p:ext uri="{BB962C8B-B14F-4D97-AF65-F5344CB8AC3E}">
        <p14:creationId xmlns:p14="http://schemas.microsoft.com/office/powerpoint/2010/main" val="862717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Outflows</a:t>
            </a:r>
          </a:p>
        </p:txBody>
      </p:sp>
      <p:sp>
        <p:nvSpPr>
          <p:cNvPr id="3" name="Content Placeholder 2"/>
          <p:cNvSpPr>
            <a:spLocks noGrp="1"/>
          </p:cNvSpPr>
          <p:nvPr>
            <p:ph idx="1"/>
          </p:nvPr>
        </p:nvSpPr>
        <p:spPr/>
        <p:txBody>
          <a:bodyPr/>
          <a:lstStyle/>
          <a:p>
            <a:r>
              <a:rPr lang="en-US" dirty="0"/>
              <a:t>Retail Deposits </a:t>
            </a:r>
          </a:p>
          <a:p>
            <a:pPr lvl="1"/>
            <a:r>
              <a:rPr lang="en-US" dirty="0"/>
              <a:t>Term Deposits &gt;30 days with penalty (0%)</a:t>
            </a:r>
          </a:p>
          <a:p>
            <a:pPr lvl="1"/>
            <a:r>
              <a:rPr lang="en-US" dirty="0"/>
              <a:t>Stable (Demand and Term) &lt;30 days (5%)</a:t>
            </a:r>
          </a:p>
          <a:p>
            <a:pPr lvl="1"/>
            <a:r>
              <a:rPr lang="en-US" dirty="0"/>
              <a:t>Less Stable (Demand and Term) &lt;30 days (10%)</a:t>
            </a:r>
          </a:p>
          <a:p>
            <a:pPr lvl="1">
              <a:buNone/>
            </a:pPr>
            <a:endParaRPr lang="en-US" dirty="0"/>
          </a:p>
        </p:txBody>
      </p:sp>
    </p:spTree>
    <p:extLst>
      <p:ext uri="{BB962C8B-B14F-4D97-AF65-F5344CB8AC3E}">
        <p14:creationId xmlns:p14="http://schemas.microsoft.com/office/powerpoint/2010/main" val="36978523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Outflows, cont.</a:t>
            </a:r>
          </a:p>
        </p:txBody>
      </p:sp>
      <p:sp>
        <p:nvSpPr>
          <p:cNvPr id="3" name="Content Placeholder 2"/>
          <p:cNvSpPr>
            <a:spLocks noGrp="1"/>
          </p:cNvSpPr>
          <p:nvPr>
            <p:ph idx="1"/>
          </p:nvPr>
        </p:nvSpPr>
        <p:spPr/>
        <p:txBody>
          <a:bodyPr>
            <a:normAutofit lnSpcReduction="10000"/>
          </a:bodyPr>
          <a:lstStyle/>
          <a:p>
            <a:r>
              <a:rPr lang="en-US" dirty="0"/>
              <a:t>Unsecured Wholesale Funding </a:t>
            </a:r>
          </a:p>
          <a:p>
            <a:pPr lvl="1"/>
            <a:r>
              <a:rPr lang="en-US" dirty="0"/>
              <a:t>Portion of Corporate Deposits with Operational Relationships covered by Deposit Insurance (0%)</a:t>
            </a:r>
          </a:p>
          <a:p>
            <a:pPr lvl="1"/>
            <a:r>
              <a:rPr lang="en-US" dirty="0"/>
              <a:t>Stable small business customers (5%)</a:t>
            </a:r>
          </a:p>
          <a:p>
            <a:pPr lvl="1"/>
            <a:r>
              <a:rPr lang="en-US" dirty="0"/>
              <a:t>Less Stable small business customers (10%)</a:t>
            </a:r>
          </a:p>
          <a:p>
            <a:pPr lvl="1"/>
            <a:r>
              <a:rPr lang="en-US" dirty="0"/>
              <a:t>Deposits needed for operational purposes of legal entities (25%)</a:t>
            </a:r>
          </a:p>
          <a:p>
            <a:pPr lvl="1"/>
            <a:r>
              <a:rPr lang="en-US" dirty="0"/>
              <a:t>Non financial </a:t>
            </a:r>
            <a:r>
              <a:rPr lang="en-US" dirty="0" err="1"/>
              <a:t>corporates</a:t>
            </a:r>
            <a:r>
              <a:rPr lang="en-US" dirty="0"/>
              <a:t>, sovereigns, central banks and PSEs (75%)</a:t>
            </a:r>
          </a:p>
          <a:p>
            <a:pPr lvl="1"/>
            <a:r>
              <a:rPr lang="en-US" dirty="0"/>
              <a:t>Other legal entity customers (100%)</a:t>
            </a:r>
          </a:p>
          <a:p>
            <a:pPr lvl="1"/>
            <a:endParaRPr lang="en-US" dirty="0"/>
          </a:p>
        </p:txBody>
      </p:sp>
    </p:spTree>
    <p:extLst>
      <p:ext uri="{BB962C8B-B14F-4D97-AF65-F5344CB8AC3E}">
        <p14:creationId xmlns:p14="http://schemas.microsoft.com/office/powerpoint/2010/main" val="23053265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Outflows, cont. </a:t>
            </a:r>
          </a:p>
        </p:txBody>
      </p:sp>
      <p:sp>
        <p:nvSpPr>
          <p:cNvPr id="3" name="Content Placeholder 2"/>
          <p:cNvSpPr>
            <a:spLocks noGrp="1"/>
          </p:cNvSpPr>
          <p:nvPr>
            <p:ph idx="1"/>
          </p:nvPr>
        </p:nvSpPr>
        <p:spPr/>
        <p:txBody>
          <a:bodyPr>
            <a:normAutofit lnSpcReduction="10000"/>
          </a:bodyPr>
          <a:lstStyle/>
          <a:p>
            <a:r>
              <a:rPr lang="en-US" dirty="0"/>
              <a:t>Secured Funding </a:t>
            </a:r>
          </a:p>
          <a:p>
            <a:pPr lvl="1"/>
            <a:r>
              <a:rPr lang="en-US" dirty="0"/>
              <a:t>Transactions backed by L1 Assets with any counterparty (0%)</a:t>
            </a:r>
          </a:p>
          <a:p>
            <a:pPr lvl="1"/>
            <a:r>
              <a:rPr lang="en-US" dirty="0"/>
              <a:t>Transactions backed by L2 Assets with an counterparty (15%)</a:t>
            </a:r>
          </a:p>
          <a:p>
            <a:pPr lvl="1"/>
            <a:r>
              <a:rPr lang="en-US" dirty="0"/>
              <a:t>Transactions backed by assets not qualifying as highly liquid with domestic sovereigns, domestic central banks or domestic public sector entities as counterparty (25%)</a:t>
            </a:r>
          </a:p>
          <a:p>
            <a:pPr lvl="1"/>
            <a:r>
              <a:rPr lang="en-US" dirty="0"/>
              <a:t>All other secured funding transactions (100%)</a:t>
            </a:r>
          </a:p>
        </p:txBody>
      </p:sp>
    </p:spTree>
    <p:extLst>
      <p:ext uri="{BB962C8B-B14F-4D97-AF65-F5344CB8AC3E}">
        <p14:creationId xmlns:p14="http://schemas.microsoft.com/office/powerpoint/2010/main" val="3324825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510058" y="1378233"/>
            <a:ext cx="5157221" cy="3468367"/>
          </a:xfrm>
        </p:spPr>
        <p:txBody>
          <a:bodyPr>
            <a:noAutofit/>
          </a:bodyPr>
          <a:lstStyle/>
          <a:p>
            <a:pPr marL="0" indent="0">
              <a:buNone/>
            </a:pPr>
            <a:r>
              <a:rPr lang="en-US" sz="1600" b="1" dirty="0"/>
              <a:t>BASEL III is a comprehensive set of reform measures designed to improve the regulation, supervision and risk management within the banking sector</a:t>
            </a:r>
          </a:p>
          <a:p>
            <a:r>
              <a:rPr lang="en-US" sz="1600" dirty="0"/>
              <a:t>Internationally agreed upon measures will strengthen risk weighted capital requirements</a:t>
            </a:r>
          </a:p>
          <a:p>
            <a:r>
              <a:rPr lang="en-US" sz="1600" dirty="0"/>
              <a:t>Introduced two new standards; Leverage Ratio and LCR</a:t>
            </a:r>
          </a:p>
          <a:p>
            <a:r>
              <a:rPr lang="en-US" sz="1600" dirty="0"/>
              <a:t>Designed to ensure banks have adequate capital and stable sources of funding to withstand a crisis</a:t>
            </a:r>
          </a:p>
        </p:txBody>
      </p:sp>
      <p:sp>
        <p:nvSpPr>
          <p:cNvPr id="2" name="Title 1"/>
          <p:cNvSpPr>
            <a:spLocks noGrp="1"/>
          </p:cNvSpPr>
          <p:nvPr>
            <p:ph type="title"/>
          </p:nvPr>
        </p:nvSpPr>
        <p:spPr>
          <a:xfrm>
            <a:off x="457199" y="122238"/>
            <a:ext cx="7862493" cy="1295400"/>
          </a:xfrm>
        </p:spPr>
        <p:txBody>
          <a:bodyPr/>
          <a:lstStyle/>
          <a:p>
            <a:r>
              <a:rPr lang="en-US" dirty="0"/>
              <a:t>BASEL III /Liquidity Coverage Ratio</a:t>
            </a:r>
          </a:p>
        </p:txBody>
      </p:sp>
      <p:grpSp>
        <p:nvGrpSpPr>
          <p:cNvPr id="22" name="Group 21"/>
          <p:cNvGrpSpPr/>
          <p:nvPr/>
        </p:nvGrpSpPr>
        <p:grpSpPr>
          <a:xfrm>
            <a:off x="5565948" y="1119905"/>
            <a:ext cx="3353416" cy="3353416"/>
            <a:chOff x="5547692" y="748506"/>
            <a:chExt cx="3353416" cy="3353416"/>
          </a:xfrm>
        </p:grpSpPr>
        <p:sp>
          <p:nvSpPr>
            <p:cNvPr id="8" name="TextBox 7"/>
            <p:cNvSpPr txBox="1"/>
            <p:nvPr/>
          </p:nvSpPr>
          <p:spPr>
            <a:xfrm>
              <a:off x="6183308" y="2371686"/>
              <a:ext cx="1407486" cy="738664"/>
            </a:xfrm>
            <a:prstGeom prst="rect">
              <a:avLst/>
            </a:prstGeom>
            <a:noFill/>
          </p:spPr>
          <p:txBody>
            <a:bodyPr wrap="square" rtlCol="0">
              <a:spAutoFit/>
            </a:bodyPr>
            <a:lstStyle/>
            <a:p>
              <a:pPr algn="ctr"/>
              <a:r>
                <a:rPr lang="en-US" sz="1400" b="1" dirty="0">
                  <a:solidFill>
                    <a:srgbClr val="CE4C00"/>
                  </a:solidFill>
                </a:rPr>
                <a:t>Limit</a:t>
              </a:r>
            </a:p>
            <a:p>
              <a:pPr algn="ctr"/>
              <a:r>
                <a:rPr lang="en-US" sz="1400" b="1" dirty="0">
                  <a:solidFill>
                    <a:srgbClr val="CE4C00"/>
                  </a:solidFill>
                </a:rPr>
                <a:t>systematic</a:t>
              </a:r>
            </a:p>
            <a:p>
              <a:pPr algn="ctr"/>
              <a:r>
                <a:rPr lang="en-US" sz="1400" b="1" dirty="0">
                  <a:solidFill>
                    <a:srgbClr val="CE4C00"/>
                  </a:solidFill>
                </a:rPr>
                <a:t>risk</a:t>
              </a:r>
            </a:p>
          </p:txBody>
        </p:sp>
        <p:grpSp>
          <p:nvGrpSpPr>
            <p:cNvPr id="21" name="Group 20"/>
            <p:cNvGrpSpPr/>
            <p:nvPr/>
          </p:nvGrpSpPr>
          <p:grpSpPr>
            <a:xfrm>
              <a:off x="5547692" y="748506"/>
              <a:ext cx="3353416" cy="3353416"/>
              <a:chOff x="5547692" y="748506"/>
              <a:chExt cx="3353416" cy="3353416"/>
            </a:xfrm>
          </p:grpSpPr>
          <p:pic>
            <p:nvPicPr>
              <p:cNvPr id="337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7692" y="748506"/>
                <a:ext cx="3353416" cy="335341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TextBox 56"/>
              <p:cNvSpPr txBox="1"/>
              <p:nvPr/>
            </p:nvSpPr>
            <p:spPr>
              <a:xfrm rot="3600000">
                <a:off x="6500206" y="1914502"/>
                <a:ext cx="1448578" cy="1330175"/>
              </a:xfrm>
              <a:prstGeom prst="rect">
                <a:avLst/>
              </a:prstGeom>
            </p:spPr>
            <p:txBody>
              <a:bodyPr vert="horz" wrap="square" lIns="91440" tIns="45720" rIns="91440" bIns="45720" rtlCol="0">
                <a:prstTxWarp prst="textArchUp">
                  <a:avLst>
                    <a:gd name="adj" fmla="val 6930995"/>
                  </a:avLst>
                </a:prstTxWarp>
                <a:normAutofit/>
              </a:bodyPr>
              <a:lstStyle/>
              <a:p>
                <a:pPr algn="ctr" defTabSz="914400" rtl="0" eaLnBrk="1" latinLnBrk="0" hangingPunct="1">
                  <a:spcBef>
                    <a:spcPts val="800"/>
                  </a:spcBef>
                </a:pPr>
                <a:r>
                  <a:rPr lang="en-US" sz="1400" b="1" kern="1200" dirty="0">
                    <a:solidFill>
                      <a:schemeClr val="bg1"/>
                    </a:solidFill>
                    <a:latin typeface="Verdana" pitchFamily="34" charset="0"/>
                    <a:ea typeface="+mn-ea"/>
                    <a:cs typeface="+mn-cs"/>
                  </a:rPr>
                  <a:t>Liquidity</a:t>
                </a:r>
              </a:p>
            </p:txBody>
          </p:sp>
          <p:sp>
            <p:nvSpPr>
              <p:cNvPr id="59" name="TextBox 58"/>
              <p:cNvSpPr txBox="1"/>
              <p:nvPr/>
            </p:nvSpPr>
            <p:spPr>
              <a:xfrm>
                <a:off x="6183307" y="2425214"/>
                <a:ext cx="1448578" cy="1330175"/>
              </a:xfrm>
              <a:prstGeom prst="rect">
                <a:avLst/>
              </a:prstGeom>
            </p:spPr>
            <p:txBody>
              <a:bodyPr vert="horz" wrap="square" lIns="91440" tIns="45720" rIns="91440" bIns="45720" rtlCol="0">
                <a:prstTxWarp prst="textArchDown">
                  <a:avLst/>
                </a:prstTxWarp>
                <a:normAutofit/>
              </a:bodyPr>
              <a:lstStyle/>
              <a:p>
                <a:pPr algn="ctr" defTabSz="914400" rtl="0" eaLnBrk="1" latinLnBrk="0" hangingPunct="1">
                  <a:spcBef>
                    <a:spcPts val="800"/>
                  </a:spcBef>
                </a:pPr>
                <a:r>
                  <a:rPr lang="en-US" sz="1400" b="1" kern="1200" dirty="0">
                    <a:solidFill>
                      <a:schemeClr val="bg1"/>
                    </a:solidFill>
                    <a:latin typeface="Verdana" pitchFamily="34" charset="0"/>
                    <a:ea typeface="+mn-ea"/>
                    <a:cs typeface="+mn-cs"/>
                  </a:rPr>
                  <a:t>Leverage</a:t>
                </a:r>
              </a:p>
            </p:txBody>
          </p:sp>
          <p:sp>
            <p:nvSpPr>
              <p:cNvPr id="60" name="TextBox 59"/>
              <p:cNvSpPr txBox="1"/>
              <p:nvPr/>
            </p:nvSpPr>
            <p:spPr>
              <a:xfrm rot="17969818">
                <a:off x="5659221" y="1937221"/>
                <a:ext cx="1696385" cy="1165799"/>
              </a:xfrm>
              <a:prstGeom prst="rect">
                <a:avLst/>
              </a:prstGeom>
            </p:spPr>
            <p:txBody>
              <a:bodyPr vert="horz" wrap="square" lIns="91440" tIns="45720" rIns="91440" bIns="45720" rtlCol="0">
                <a:prstTxWarp prst="textArchUp">
                  <a:avLst>
                    <a:gd name="adj" fmla="val 6930995"/>
                  </a:avLst>
                </a:prstTxWarp>
                <a:normAutofit/>
              </a:bodyPr>
              <a:lstStyle/>
              <a:p>
                <a:pPr algn="ctr" defTabSz="914400" rtl="0" eaLnBrk="1" latinLnBrk="0" hangingPunct="1">
                  <a:spcBef>
                    <a:spcPts val="800"/>
                  </a:spcBef>
                </a:pPr>
                <a:r>
                  <a:rPr lang="en-US" sz="1400" b="1" kern="1200" dirty="0">
                    <a:solidFill>
                      <a:schemeClr val="bg1"/>
                    </a:solidFill>
                    <a:latin typeface="Verdana" pitchFamily="34" charset="0"/>
                    <a:ea typeface="+mn-ea"/>
                    <a:cs typeface="+mn-cs"/>
                  </a:rPr>
                  <a:t>Risk-Based Capital</a:t>
                </a:r>
              </a:p>
            </p:txBody>
          </p:sp>
          <p:sp>
            <p:nvSpPr>
              <p:cNvPr id="61" name="TextBox 60"/>
              <p:cNvSpPr txBox="1"/>
              <p:nvPr/>
            </p:nvSpPr>
            <p:spPr>
              <a:xfrm rot="1853624">
                <a:off x="6866505" y="1370082"/>
                <a:ext cx="1448578" cy="347123"/>
              </a:xfrm>
              <a:prstGeom prst="rect">
                <a:avLst/>
              </a:prstGeom>
            </p:spPr>
            <p:txBody>
              <a:bodyPr vert="horz" wrap="square" lIns="0" tIns="0" rIns="0" bIns="0" rtlCol="0">
                <a:prstTxWarp prst="textArchUp">
                  <a:avLst>
                    <a:gd name="adj" fmla="val 6930995"/>
                  </a:avLst>
                </a:prstTxWarp>
                <a:noAutofit/>
              </a:bodyPr>
              <a:lstStyle/>
              <a:p>
                <a:pPr algn="ctr" defTabSz="914400" rtl="0" eaLnBrk="1" latinLnBrk="0" hangingPunct="1">
                  <a:spcBef>
                    <a:spcPts val="800"/>
                  </a:spcBef>
                </a:pPr>
                <a:r>
                  <a:rPr lang="en-US" sz="900" b="1" kern="1200" dirty="0">
                    <a:solidFill>
                      <a:schemeClr val="bg1"/>
                    </a:solidFill>
                    <a:cs typeface="+mn-cs"/>
                  </a:rPr>
                  <a:t>Net Stable Funding Ratio</a:t>
                </a:r>
                <a:br>
                  <a:rPr lang="en-US" sz="900" b="1" kern="1200" dirty="0">
                    <a:solidFill>
                      <a:schemeClr val="bg1"/>
                    </a:solidFill>
                    <a:cs typeface="+mn-cs"/>
                  </a:rPr>
                </a:br>
                <a:r>
                  <a:rPr lang="en-US" sz="900" dirty="0">
                    <a:solidFill>
                      <a:schemeClr val="bg1"/>
                    </a:solidFill>
                    <a:cs typeface="+mn-cs"/>
                  </a:rPr>
                  <a:t>Long term outlook</a:t>
                </a:r>
                <a:endParaRPr lang="en-US" sz="900" kern="1200" dirty="0">
                  <a:solidFill>
                    <a:schemeClr val="bg1"/>
                  </a:solidFill>
                  <a:cs typeface="+mn-cs"/>
                </a:endParaRPr>
              </a:p>
            </p:txBody>
          </p:sp>
          <p:sp>
            <p:nvSpPr>
              <p:cNvPr id="62" name="TextBox 61"/>
              <p:cNvSpPr txBox="1"/>
              <p:nvPr/>
            </p:nvSpPr>
            <p:spPr>
              <a:xfrm rot="5400000">
                <a:off x="7574351" y="2572142"/>
                <a:ext cx="1448578" cy="347123"/>
              </a:xfrm>
              <a:prstGeom prst="rect">
                <a:avLst/>
              </a:prstGeom>
            </p:spPr>
            <p:txBody>
              <a:bodyPr vert="horz" wrap="square" lIns="0" tIns="0" rIns="0" bIns="0" rtlCol="0">
                <a:prstTxWarp prst="textArchUp">
                  <a:avLst>
                    <a:gd name="adj" fmla="val 6930995"/>
                  </a:avLst>
                </a:prstTxWarp>
                <a:noAutofit/>
              </a:bodyPr>
              <a:lstStyle/>
              <a:p>
                <a:pPr algn="ctr" defTabSz="914400" rtl="0" eaLnBrk="1" latinLnBrk="0" hangingPunct="1">
                  <a:spcBef>
                    <a:spcPts val="800"/>
                  </a:spcBef>
                </a:pPr>
                <a:r>
                  <a:rPr lang="en-US" sz="900" b="1" dirty="0">
                    <a:solidFill>
                      <a:schemeClr val="bg1"/>
                    </a:solidFill>
                    <a:cs typeface="+mn-cs"/>
                  </a:rPr>
                  <a:t>Liquidity Coverage Rate</a:t>
                </a:r>
                <a:br>
                  <a:rPr lang="en-US" sz="900" b="1" dirty="0">
                    <a:solidFill>
                      <a:schemeClr val="bg1"/>
                    </a:solidFill>
                    <a:cs typeface="+mn-cs"/>
                  </a:rPr>
                </a:br>
                <a:r>
                  <a:rPr lang="en-US" sz="900" dirty="0">
                    <a:solidFill>
                      <a:schemeClr val="bg1"/>
                    </a:solidFill>
                    <a:cs typeface="+mn-cs"/>
                  </a:rPr>
                  <a:t>Short term outlook</a:t>
                </a:r>
                <a:endParaRPr lang="en-US" sz="900" kern="1200" dirty="0">
                  <a:solidFill>
                    <a:schemeClr val="bg1"/>
                  </a:solidFill>
                  <a:cs typeface="+mn-cs"/>
                </a:endParaRPr>
              </a:p>
            </p:txBody>
          </p:sp>
        </p:grpSp>
      </p:grpSp>
      <p:sp>
        <p:nvSpPr>
          <p:cNvPr id="23" name="TextBox 22"/>
          <p:cNvSpPr txBox="1"/>
          <p:nvPr/>
        </p:nvSpPr>
        <p:spPr>
          <a:xfrm>
            <a:off x="439388" y="4527115"/>
            <a:ext cx="8461720" cy="2065071"/>
          </a:xfrm>
          <a:prstGeom prst="rect">
            <a:avLst/>
          </a:prstGeom>
        </p:spPr>
        <p:txBody>
          <a:bodyPr vert="horz" wrap="square" lIns="91440" tIns="45720" rIns="91440" bIns="45720" rtlCol="0">
            <a:noAutofit/>
          </a:bodyPr>
          <a:lstStyle/>
          <a:p>
            <a:pPr lvl="0">
              <a:spcBef>
                <a:spcPts val="0"/>
              </a:spcBef>
              <a:spcAft>
                <a:spcPts val="1200"/>
              </a:spcAft>
            </a:pPr>
            <a:r>
              <a:rPr lang="en-US" sz="1600" b="1" dirty="0">
                <a:solidFill>
                  <a:srgbClr val="000000"/>
                </a:solidFill>
                <a:cs typeface="+mn-cs"/>
              </a:rPr>
              <a:t>The regulations will have an impact on banks and their clients </a:t>
            </a:r>
          </a:p>
          <a:p>
            <a:pPr marL="342900" lvl="0" indent="-342900">
              <a:spcBef>
                <a:spcPts val="0"/>
              </a:spcBef>
              <a:spcAft>
                <a:spcPts val="1200"/>
              </a:spcAft>
              <a:buFont typeface="Wingdings" pitchFamily="2" charset="2"/>
              <a:buChar char="§"/>
            </a:pPr>
            <a:r>
              <a:rPr lang="en-US" sz="1600" dirty="0">
                <a:solidFill>
                  <a:srgbClr val="000000"/>
                </a:solidFill>
                <a:cs typeface="+mn-cs"/>
              </a:rPr>
              <a:t>Customers can expect:</a:t>
            </a:r>
          </a:p>
          <a:p>
            <a:pPr marL="687388" lvl="1" indent="-342900">
              <a:spcBef>
                <a:spcPts val="0"/>
              </a:spcBef>
              <a:spcAft>
                <a:spcPts val="1200"/>
              </a:spcAft>
              <a:buFont typeface="Verdana" pitchFamily="34" charset="0"/>
              <a:buChar char="–"/>
            </a:pPr>
            <a:r>
              <a:rPr lang="en-US" sz="1400" dirty="0">
                <a:solidFill>
                  <a:srgbClr val="000000"/>
                </a:solidFill>
                <a:cs typeface="+mn-cs"/>
              </a:rPr>
              <a:t>A push for deeper relationships from their bank including a mix of products and services</a:t>
            </a:r>
          </a:p>
          <a:p>
            <a:pPr marL="687388" lvl="1" indent="-342900">
              <a:spcBef>
                <a:spcPts val="0"/>
              </a:spcBef>
              <a:spcAft>
                <a:spcPts val="1200"/>
              </a:spcAft>
              <a:buFont typeface="Verdana" pitchFamily="34" charset="0"/>
              <a:buChar char="–"/>
            </a:pPr>
            <a:r>
              <a:rPr lang="en-US" sz="1400" dirty="0">
                <a:solidFill>
                  <a:srgbClr val="000000"/>
                </a:solidFill>
                <a:cs typeface="+mn-cs"/>
              </a:rPr>
              <a:t>The market adapting to provide new and different banking services</a:t>
            </a:r>
          </a:p>
          <a:p>
            <a:pPr marL="687388" lvl="1" indent="-342900">
              <a:spcBef>
                <a:spcPts val="0"/>
              </a:spcBef>
              <a:spcAft>
                <a:spcPts val="1200"/>
              </a:spcAft>
              <a:buFont typeface="Verdana" pitchFamily="34" charset="0"/>
              <a:buChar char="–"/>
            </a:pPr>
            <a:r>
              <a:rPr lang="en-US" sz="1400" dirty="0">
                <a:solidFill>
                  <a:srgbClr val="000000"/>
                </a:solidFill>
                <a:cs typeface="+mn-cs"/>
              </a:rPr>
              <a:t>Competition for LCR ‘friendly’ deposits</a:t>
            </a:r>
            <a:endParaRPr lang="en-US" sz="1400" kern="1200" dirty="0">
              <a:solidFill>
                <a:schemeClr val="tx1"/>
              </a:solidFill>
              <a:latin typeface="Verdana" pitchFamily="34" charset="0"/>
              <a:ea typeface="+mn-ea"/>
              <a:cs typeface="+mn-cs"/>
            </a:endParaRPr>
          </a:p>
        </p:txBody>
      </p:sp>
      <p:sp>
        <p:nvSpPr>
          <p:cNvPr id="3" name="TextBox 2"/>
          <p:cNvSpPr txBox="1"/>
          <p:nvPr/>
        </p:nvSpPr>
        <p:spPr>
          <a:xfrm>
            <a:off x="276447" y="6592186"/>
            <a:ext cx="8293395" cy="191386"/>
          </a:xfrm>
          <a:prstGeom prst="rect">
            <a:avLst/>
          </a:prstGeom>
        </p:spPr>
        <p:txBody>
          <a:bodyPr vert="horz" wrap="square" lIns="91440" tIns="45720" rIns="91440" bIns="45720" rtlCol="0">
            <a:normAutofit fontScale="55000" lnSpcReduction="20000"/>
          </a:bodyPr>
          <a:lstStyle/>
          <a:p>
            <a:pPr algn="l" defTabSz="914400" rtl="0" eaLnBrk="1" latinLnBrk="0" hangingPunct="1">
              <a:spcBef>
                <a:spcPts val="800"/>
              </a:spcBef>
            </a:pPr>
            <a:r>
              <a:rPr lang="en-US" sz="1400" kern="1200" dirty="0">
                <a:solidFill>
                  <a:schemeClr val="tx1"/>
                </a:solidFill>
                <a:latin typeface="Verdana" pitchFamily="34" charset="0"/>
                <a:ea typeface="+mn-ea"/>
                <a:cs typeface="+mn-cs"/>
              </a:rPr>
              <a:t>Source: Basel Committee on Banking Supervision, Bank of International Settlements, BOAML</a:t>
            </a:r>
          </a:p>
        </p:txBody>
      </p:sp>
    </p:spTree>
    <p:extLst>
      <p:ext uri="{BB962C8B-B14F-4D97-AF65-F5344CB8AC3E}">
        <p14:creationId xmlns:p14="http://schemas.microsoft.com/office/powerpoint/2010/main" val="35871179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Outflows, cont. </a:t>
            </a:r>
          </a:p>
        </p:txBody>
      </p:sp>
      <p:sp>
        <p:nvSpPr>
          <p:cNvPr id="3" name="Content Placeholder 2"/>
          <p:cNvSpPr>
            <a:spLocks noGrp="1"/>
          </p:cNvSpPr>
          <p:nvPr>
            <p:ph idx="1"/>
          </p:nvPr>
        </p:nvSpPr>
        <p:spPr/>
        <p:txBody>
          <a:bodyPr/>
          <a:lstStyle/>
          <a:p>
            <a:r>
              <a:rPr lang="en-US" dirty="0"/>
              <a:t>Other items, such as undrawn commitments, liabilities related to derivative transactions, asset backed securities, covered bonds.</a:t>
            </a:r>
          </a:p>
          <a:p>
            <a:r>
              <a:rPr lang="en-US" dirty="0"/>
              <a:t>Presence of deposit insurance alone is not considered sufficient to consider a deposit “stable.”</a:t>
            </a:r>
          </a:p>
          <a:p>
            <a:r>
              <a:rPr lang="en-US" dirty="0"/>
              <a:t>NBM should consider how FX deposits should be considered (i.e. the runoff rates). </a:t>
            </a:r>
          </a:p>
        </p:txBody>
      </p:sp>
    </p:spTree>
    <p:extLst>
      <p:ext uri="{BB962C8B-B14F-4D97-AF65-F5344CB8AC3E}">
        <p14:creationId xmlns:p14="http://schemas.microsoft.com/office/powerpoint/2010/main" val="19481727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Inflows</a:t>
            </a:r>
          </a:p>
        </p:txBody>
      </p:sp>
      <p:sp>
        <p:nvSpPr>
          <p:cNvPr id="3" name="Content Placeholder 2"/>
          <p:cNvSpPr>
            <a:spLocks noGrp="1"/>
          </p:cNvSpPr>
          <p:nvPr>
            <p:ph idx="1"/>
          </p:nvPr>
        </p:nvSpPr>
        <p:spPr/>
        <p:txBody>
          <a:bodyPr>
            <a:normAutofit fontScale="92500" lnSpcReduction="20000"/>
          </a:bodyPr>
          <a:lstStyle/>
          <a:p>
            <a:r>
              <a:rPr lang="en-US" dirty="0"/>
              <a:t>The bank should only include contractual inflows from outstanding exposures that are fully performing and for which the bank has no reason to expect a default in the next 30 days. </a:t>
            </a:r>
          </a:p>
          <a:p>
            <a:r>
              <a:rPr lang="en-US" dirty="0"/>
              <a:t>The bank and regulator should ensure  that the bank is not highly dependent on cash inflows from one counterparty or a limited number of wholesale counterparties. </a:t>
            </a:r>
          </a:p>
          <a:p>
            <a:r>
              <a:rPr lang="en-US" dirty="0"/>
              <a:t>There is a maximum cap of 75% of total expected cash outflows as calculated in the standard.</a:t>
            </a:r>
          </a:p>
        </p:txBody>
      </p:sp>
    </p:spTree>
    <p:extLst>
      <p:ext uri="{BB962C8B-B14F-4D97-AF65-F5344CB8AC3E}">
        <p14:creationId xmlns:p14="http://schemas.microsoft.com/office/powerpoint/2010/main" val="40903763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Inflows, cont. </a:t>
            </a:r>
          </a:p>
        </p:txBody>
      </p:sp>
      <p:sp>
        <p:nvSpPr>
          <p:cNvPr id="3" name="Content Placeholder 2"/>
          <p:cNvSpPr>
            <a:spLocks noGrp="1"/>
          </p:cNvSpPr>
          <p:nvPr>
            <p:ph idx="1"/>
          </p:nvPr>
        </p:nvSpPr>
        <p:spPr/>
        <p:txBody>
          <a:bodyPr>
            <a:normAutofit fontScale="92500" lnSpcReduction="10000"/>
          </a:bodyPr>
          <a:lstStyle/>
          <a:p>
            <a:r>
              <a:rPr lang="en-US" dirty="0"/>
              <a:t>A bank should assume that maturing reverse repurchase or securities borrowing agreements secured by Level 1 assets will not be rolled over and will not give rise to any cash inflows.  </a:t>
            </a:r>
          </a:p>
          <a:p>
            <a:r>
              <a:rPr lang="en-US" dirty="0"/>
              <a:t>There are some exceptions. </a:t>
            </a:r>
          </a:p>
          <a:p>
            <a:r>
              <a:rPr lang="en-US" dirty="0"/>
              <a:t>No lines of credit or other contingent funding facilities that he bank holds at other institutions for its own purposes are assumed to be able to be drawn.  Such facilities receive a weighting of 0%.  </a:t>
            </a:r>
          </a:p>
        </p:txBody>
      </p:sp>
    </p:spTree>
    <p:extLst>
      <p:ext uri="{BB962C8B-B14F-4D97-AF65-F5344CB8AC3E}">
        <p14:creationId xmlns:p14="http://schemas.microsoft.com/office/powerpoint/2010/main" val="37174081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Inflows, cont. </a:t>
            </a:r>
          </a:p>
        </p:txBody>
      </p:sp>
      <p:sp>
        <p:nvSpPr>
          <p:cNvPr id="3" name="Content Placeholder 2"/>
          <p:cNvSpPr>
            <a:spLocks noGrp="1"/>
          </p:cNvSpPr>
          <p:nvPr>
            <p:ph idx="1"/>
          </p:nvPr>
        </p:nvSpPr>
        <p:spPr/>
        <p:txBody>
          <a:bodyPr/>
          <a:lstStyle/>
          <a:p>
            <a:r>
              <a:rPr lang="en-US" dirty="0"/>
              <a:t>For all other types of transactions, either secured or unsecured, the inflow rate will be determined by the counterparty.</a:t>
            </a:r>
          </a:p>
          <a:p>
            <a:pPr lvl="1">
              <a:buNone/>
            </a:pPr>
            <a:endParaRPr lang="en-US" dirty="0"/>
          </a:p>
        </p:txBody>
      </p:sp>
    </p:spTree>
    <p:extLst>
      <p:ext uri="{BB962C8B-B14F-4D97-AF65-F5344CB8AC3E}">
        <p14:creationId xmlns:p14="http://schemas.microsoft.com/office/powerpoint/2010/main" val="22514310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Summary of Weights for Cash Inflows</a:t>
            </a:r>
          </a:p>
        </p:txBody>
      </p:sp>
      <p:sp>
        <p:nvSpPr>
          <p:cNvPr id="3" name="Content Placeholder 2"/>
          <p:cNvSpPr>
            <a:spLocks noGrp="1"/>
          </p:cNvSpPr>
          <p:nvPr>
            <p:ph idx="1"/>
          </p:nvPr>
        </p:nvSpPr>
        <p:spPr/>
        <p:txBody>
          <a:bodyPr>
            <a:normAutofit fontScale="92500" lnSpcReduction="10000"/>
          </a:bodyPr>
          <a:lstStyle/>
          <a:p>
            <a:r>
              <a:rPr lang="en-US" dirty="0"/>
              <a:t>0%</a:t>
            </a:r>
          </a:p>
          <a:p>
            <a:pPr lvl="1"/>
            <a:r>
              <a:rPr lang="en-US" dirty="0"/>
              <a:t>Deposits held at centralized institutions of a network of co op banks.</a:t>
            </a:r>
          </a:p>
          <a:p>
            <a:pPr lvl="1"/>
            <a:r>
              <a:rPr lang="en-US" dirty="0"/>
              <a:t>Operational Deposits held at other financial institutions.</a:t>
            </a:r>
          </a:p>
          <a:p>
            <a:pPr lvl="1"/>
            <a:r>
              <a:rPr lang="en-US" dirty="0"/>
              <a:t>Credit or liquidity facilities.</a:t>
            </a:r>
          </a:p>
          <a:p>
            <a:pPr lvl="1"/>
            <a:r>
              <a:rPr lang="en-US" dirty="0"/>
              <a:t>Reverse repos and securities borrowing with L1 assets as collateral. </a:t>
            </a:r>
          </a:p>
          <a:p>
            <a:r>
              <a:rPr lang="en-US" dirty="0"/>
              <a:t>15%</a:t>
            </a:r>
          </a:p>
          <a:p>
            <a:pPr lvl="1"/>
            <a:r>
              <a:rPr lang="en-US" dirty="0"/>
              <a:t>Reverse repos and securities borrowing with L2 assets as collateral.</a:t>
            </a:r>
          </a:p>
        </p:txBody>
      </p:sp>
    </p:spTree>
    <p:extLst>
      <p:ext uri="{BB962C8B-B14F-4D97-AF65-F5344CB8AC3E}">
        <p14:creationId xmlns:p14="http://schemas.microsoft.com/office/powerpoint/2010/main" val="23039701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Summary of Weights for Cash Inflows, cont. </a:t>
            </a:r>
          </a:p>
        </p:txBody>
      </p:sp>
      <p:sp>
        <p:nvSpPr>
          <p:cNvPr id="3" name="Content Placeholder 2"/>
          <p:cNvSpPr>
            <a:spLocks noGrp="1"/>
          </p:cNvSpPr>
          <p:nvPr>
            <p:ph idx="1"/>
          </p:nvPr>
        </p:nvSpPr>
        <p:spPr/>
        <p:txBody>
          <a:bodyPr>
            <a:normAutofit lnSpcReduction="10000"/>
          </a:bodyPr>
          <a:lstStyle/>
          <a:p>
            <a:r>
              <a:rPr lang="en-US" dirty="0"/>
              <a:t>50%</a:t>
            </a:r>
          </a:p>
          <a:p>
            <a:pPr lvl="1"/>
            <a:r>
              <a:rPr lang="en-US" dirty="0"/>
              <a:t>Amounts receivable from retail counterparties.</a:t>
            </a:r>
          </a:p>
          <a:p>
            <a:pPr lvl="1"/>
            <a:r>
              <a:rPr lang="en-US" dirty="0"/>
              <a:t>Amounts receivable from non-financial wholesale counterparties (transactions not otherwise listed).</a:t>
            </a:r>
          </a:p>
          <a:p>
            <a:r>
              <a:rPr lang="en-US" dirty="0"/>
              <a:t>100%</a:t>
            </a:r>
          </a:p>
          <a:p>
            <a:pPr lvl="1"/>
            <a:r>
              <a:rPr lang="en-US" dirty="0"/>
              <a:t>Reverse repos and securities borrowing with all other assets as collateral.</a:t>
            </a:r>
          </a:p>
          <a:p>
            <a:pPr lvl="1"/>
            <a:r>
              <a:rPr lang="en-US" dirty="0"/>
              <a:t>Amounts receivable from financial institutions from transactions not otherwise listed.</a:t>
            </a:r>
          </a:p>
          <a:p>
            <a:pPr lvl="1"/>
            <a:r>
              <a:rPr lang="en-US" dirty="0"/>
              <a:t>Net derivative receivables. </a:t>
            </a:r>
          </a:p>
        </p:txBody>
      </p:sp>
    </p:spTree>
    <p:extLst>
      <p:ext uri="{BB962C8B-B14F-4D97-AF65-F5344CB8AC3E}">
        <p14:creationId xmlns:p14="http://schemas.microsoft.com/office/powerpoint/2010/main" val="20810854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Net Stable Funding Ratio</a:t>
            </a:r>
            <a:r>
              <a:rPr lang="id-ID" dirty="0"/>
              <a:t> </a:t>
            </a:r>
            <a:r>
              <a:rPr lang="en-US" dirty="0"/>
              <a:t>(</a:t>
            </a:r>
            <a:r>
              <a:rPr lang="id-ID" dirty="0"/>
              <a:t>NSFR</a:t>
            </a:r>
            <a:r>
              <a:rPr lang="en-US" dirty="0"/>
              <a:t>)</a:t>
            </a:r>
            <a:endParaRPr lang="id-ID" dirty="0"/>
          </a:p>
        </p:txBody>
      </p:sp>
      <p:sp>
        <p:nvSpPr>
          <p:cNvPr id="5" name="Text Placeholder 4"/>
          <p:cNvSpPr>
            <a:spLocks noGrp="1"/>
          </p:cNvSpPr>
          <p:nvPr>
            <p:ph type="body" idx="1"/>
          </p:nvPr>
        </p:nvSpPr>
        <p:spPr/>
        <p:txBody>
          <a:bodyPr/>
          <a:lstStyle/>
          <a:p>
            <a:endParaRPr lang="id-ID"/>
          </a:p>
        </p:txBody>
      </p:sp>
    </p:spTree>
    <p:extLst>
      <p:ext uri="{BB962C8B-B14F-4D97-AF65-F5344CB8AC3E}">
        <p14:creationId xmlns:p14="http://schemas.microsoft.com/office/powerpoint/2010/main" val="10503370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 Stable Funding Ratio</a:t>
            </a:r>
          </a:p>
        </p:txBody>
      </p:sp>
      <p:sp>
        <p:nvSpPr>
          <p:cNvPr id="3" name="Content Placeholder 2"/>
          <p:cNvSpPr>
            <a:spLocks noGrp="1"/>
          </p:cNvSpPr>
          <p:nvPr>
            <p:ph idx="1"/>
          </p:nvPr>
        </p:nvSpPr>
        <p:spPr/>
        <p:txBody>
          <a:bodyPr>
            <a:normAutofit fontScale="77500" lnSpcReduction="20000"/>
          </a:bodyPr>
          <a:lstStyle/>
          <a:p>
            <a:pPr>
              <a:buNone/>
            </a:pPr>
            <a:endParaRPr lang="en-US" dirty="0"/>
          </a:p>
          <a:p>
            <a:pPr algn="ctr">
              <a:buNone/>
            </a:pPr>
            <a:r>
              <a:rPr lang="en-US" dirty="0"/>
              <a:t>= </a:t>
            </a:r>
            <a:r>
              <a:rPr lang="en-US" b="1" u="sng" dirty="0"/>
              <a:t>Available Amount of Stable Funding</a:t>
            </a:r>
          </a:p>
          <a:p>
            <a:pPr algn="ctr">
              <a:buNone/>
            </a:pPr>
            <a:r>
              <a:rPr lang="en-US" b="1" dirty="0"/>
              <a:t>    Required Amount of Stable Funding </a:t>
            </a:r>
          </a:p>
          <a:p>
            <a:pPr>
              <a:buNone/>
            </a:pPr>
            <a:r>
              <a:rPr lang="en-US" dirty="0"/>
              <a:t>Must be greater than 100%.</a:t>
            </a:r>
          </a:p>
          <a:p>
            <a:pPr>
              <a:buNone/>
            </a:pPr>
            <a:endParaRPr lang="en-US" dirty="0"/>
          </a:p>
          <a:p>
            <a:pPr marL="514350" indent="-514350"/>
            <a:r>
              <a:rPr lang="en-US" dirty="0"/>
              <a:t>This will not be required until January 1, 2018.</a:t>
            </a:r>
          </a:p>
          <a:p>
            <a:pPr marL="514350" indent="-514350"/>
            <a:r>
              <a:rPr lang="en-US" dirty="0"/>
              <a:t>In short, it ensures that long-term assets are funded at least with some stable liabilities in terms or their liquidity risk profiles. </a:t>
            </a:r>
          </a:p>
          <a:p>
            <a:pPr marL="514350" indent="-514350"/>
            <a:r>
              <a:rPr lang="en-US" dirty="0"/>
              <a:t>Encourages banks to develop more longer-term funding. </a:t>
            </a:r>
          </a:p>
          <a:p>
            <a:pPr marL="514350" indent="-514350"/>
            <a:r>
              <a:rPr lang="en-US" dirty="0"/>
              <a:t>Looked at on a one-year horizon. </a:t>
            </a:r>
          </a:p>
          <a:p>
            <a:pPr marL="514350" indent="-514350"/>
            <a:endParaRPr lang="en-US" dirty="0"/>
          </a:p>
        </p:txBody>
      </p:sp>
    </p:spTree>
    <p:extLst>
      <p:ext uri="{BB962C8B-B14F-4D97-AF65-F5344CB8AC3E}">
        <p14:creationId xmlns:p14="http://schemas.microsoft.com/office/powerpoint/2010/main" val="33870391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70000" lnSpcReduction="20000"/>
          </a:bodyPr>
          <a:lstStyle/>
          <a:p>
            <a:r>
              <a:rPr lang="en-US" dirty="0"/>
              <a:t>Stable funding – the portion of those types and amounts of equity and liability financing expected to be reliable sources of funds over a one-year horizon under conditions of extended stress. </a:t>
            </a:r>
          </a:p>
          <a:p>
            <a:r>
              <a:rPr lang="en-US" dirty="0"/>
              <a:t>Available Stable Funding – defined as the total amount of a bank’s </a:t>
            </a:r>
          </a:p>
          <a:p>
            <a:pPr lvl="1"/>
            <a:r>
              <a:rPr lang="en-US" dirty="0"/>
              <a:t>Capital;</a:t>
            </a:r>
          </a:p>
          <a:p>
            <a:pPr lvl="1"/>
            <a:r>
              <a:rPr lang="en-US" dirty="0"/>
              <a:t>Preferred stock with maturity of equal to or greater than one year;</a:t>
            </a:r>
          </a:p>
          <a:p>
            <a:pPr lvl="1"/>
            <a:r>
              <a:rPr lang="en-US" dirty="0"/>
              <a:t>Liabilities with effective maturities of one-year or more;</a:t>
            </a:r>
          </a:p>
          <a:p>
            <a:pPr lvl="1"/>
            <a:r>
              <a:rPr lang="en-US" dirty="0"/>
              <a:t>That portion of non-maturity deposits and/or term deposits with maturities of less than one year that would be expected to stay with the institution for an extended period in an idiosyncratic stress event; and, </a:t>
            </a:r>
          </a:p>
          <a:p>
            <a:pPr lvl="1"/>
            <a:r>
              <a:rPr lang="en-US" dirty="0"/>
              <a:t>The portion of wholesale funding with maturities of less than a year that is expected to stay with the institution for an extended period in an idiosyncratic stress event. </a:t>
            </a:r>
          </a:p>
          <a:p>
            <a:pPr lvl="1"/>
            <a:r>
              <a:rPr lang="en-US" dirty="0"/>
              <a:t>Includes stable and less stable retail and SME deposits.</a:t>
            </a:r>
          </a:p>
        </p:txBody>
      </p:sp>
    </p:spTree>
    <p:extLst>
      <p:ext uri="{BB962C8B-B14F-4D97-AF65-F5344CB8AC3E}">
        <p14:creationId xmlns:p14="http://schemas.microsoft.com/office/powerpoint/2010/main" val="26716927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Components of Available Stable Funding and Associated ASF Factors </a:t>
            </a:r>
          </a:p>
        </p:txBody>
      </p:sp>
      <p:graphicFrame>
        <p:nvGraphicFramePr>
          <p:cNvPr id="4" name="Content Placeholder 3"/>
          <p:cNvGraphicFramePr>
            <a:graphicFrameLocks noGrp="1"/>
          </p:cNvGraphicFramePr>
          <p:nvPr>
            <p:ph idx="1"/>
          </p:nvPr>
        </p:nvGraphicFramePr>
        <p:xfrm>
          <a:off x="457200" y="1600200"/>
          <a:ext cx="8229600" cy="457708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0840">
                <a:tc>
                  <a:txBody>
                    <a:bodyPr/>
                    <a:lstStyle/>
                    <a:p>
                      <a:r>
                        <a:rPr lang="en-US" dirty="0"/>
                        <a:t>ASF Factor</a:t>
                      </a:r>
                    </a:p>
                  </a:txBody>
                  <a:tcPr/>
                </a:tc>
                <a:tc>
                  <a:txBody>
                    <a:bodyPr/>
                    <a:lstStyle/>
                    <a:p>
                      <a:r>
                        <a:rPr lang="en-US" dirty="0"/>
                        <a:t>Components of ASF Category</a:t>
                      </a:r>
                    </a:p>
                  </a:txBody>
                  <a:tcPr/>
                </a:tc>
                <a:extLst>
                  <a:ext uri="{0D108BD9-81ED-4DB2-BD59-A6C34878D82A}">
                    <a16:rowId xmlns:a16="http://schemas.microsoft.com/office/drawing/2014/main" xmlns="" val="10000"/>
                  </a:ext>
                </a:extLst>
              </a:tr>
              <a:tr h="370840">
                <a:tc>
                  <a:txBody>
                    <a:bodyPr/>
                    <a:lstStyle/>
                    <a:p>
                      <a:r>
                        <a:rPr lang="en-US" dirty="0"/>
                        <a:t>100%</a:t>
                      </a:r>
                    </a:p>
                  </a:txBody>
                  <a:tcPr/>
                </a:tc>
                <a:tc>
                  <a:txBody>
                    <a:bodyPr/>
                    <a:lstStyle/>
                    <a:p>
                      <a:pPr>
                        <a:buFont typeface="Arial" pitchFamily="34" charset="0"/>
                        <a:buChar char="•"/>
                      </a:pPr>
                      <a:r>
                        <a:rPr lang="en-US" dirty="0"/>
                        <a:t>The total amount of capital, including</a:t>
                      </a:r>
                      <a:r>
                        <a:rPr lang="en-US" baseline="0" dirty="0"/>
                        <a:t> both Tier 1 and Tier 2 as defined in existing global capital standards issued by the Basel Committee.</a:t>
                      </a:r>
                    </a:p>
                    <a:p>
                      <a:pPr>
                        <a:buFont typeface="Arial" pitchFamily="34" charset="0"/>
                        <a:buChar char="•"/>
                      </a:pPr>
                      <a:r>
                        <a:rPr lang="en-US" baseline="0" dirty="0"/>
                        <a:t>The total amount of any preferred stock not included in Tier 2 that has an effective remaining maturity of one year or greater taking into account any explicit or embedded options that would reduce the expected maturity to less than one year.</a:t>
                      </a:r>
                    </a:p>
                    <a:p>
                      <a:pPr>
                        <a:buFont typeface="Arial" pitchFamily="34" charset="0"/>
                        <a:buChar char="•"/>
                      </a:pPr>
                      <a:r>
                        <a:rPr lang="en-US" baseline="0" dirty="0"/>
                        <a:t>The total amount of secured and unsecured borrowing and liabilities with effective remaining maturities of one year or more. </a:t>
                      </a:r>
                      <a:endParaRPr lang="en-US"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591682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BASEL III /Liquidity Coverage Ratio</a:t>
            </a:r>
            <a:endParaRPr lang="en-US" dirty="0"/>
          </a:p>
        </p:txBody>
      </p:sp>
      <p:sp>
        <p:nvSpPr>
          <p:cNvPr id="3" name="Content Placeholder 2"/>
          <p:cNvSpPr>
            <a:spLocks noGrp="1"/>
          </p:cNvSpPr>
          <p:nvPr>
            <p:ph idx="1"/>
          </p:nvPr>
        </p:nvSpPr>
        <p:spPr>
          <a:xfrm>
            <a:off x="661004" y="1417638"/>
            <a:ext cx="8229600" cy="3757913"/>
          </a:xfrm>
        </p:spPr>
        <p:txBody>
          <a:bodyPr>
            <a:normAutofit/>
          </a:bodyPr>
          <a:lstStyle/>
          <a:p>
            <a:pPr marL="0" indent="0">
              <a:buNone/>
            </a:pPr>
            <a:r>
              <a:rPr lang="en-US" sz="2000" dirty="0"/>
              <a:t>The LCR is a component of the Basel III liquidity standards. </a:t>
            </a:r>
          </a:p>
          <a:p>
            <a:r>
              <a:rPr lang="en-US" sz="2000" dirty="0"/>
              <a:t>It is a measure requiring banks to hold High Quality Liquid Assets (HQLA) at least equal to projected net cash outflows over a 30 day macro stress scenario</a:t>
            </a:r>
          </a:p>
          <a:p>
            <a:r>
              <a:rPr lang="en-US" sz="2000" dirty="0"/>
              <a:t>The objective of the new capital rules and specifically the LCR is:</a:t>
            </a:r>
          </a:p>
          <a:p>
            <a:pPr lvl="1"/>
            <a:r>
              <a:rPr lang="en-US" sz="1800" dirty="0"/>
              <a:t>To improve institutions ability to withstand periods of economic stress and function as financial intermediaries during those periods</a:t>
            </a:r>
          </a:p>
          <a:p>
            <a:pPr lvl="1"/>
            <a:r>
              <a:rPr lang="en-US" sz="1800" dirty="0"/>
              <a:t>Better reflect an institutions risk profile</a:t>
            </a:r>
          </a:p>
          <a:p>
            <a:pPr lvl="1"/>
            <a:endParaRPr lang="en-US" sz="1800" dirty="0"/>
          </a:p>
          <a:p>
            <a:pPr lvl="1"/>
            <a:endParaRPr lang="en-US" sz="1800" dirty="0"/>
          </a:p>
          <a:p>
            <a:pPr lvl="1"/>
            <a:endParaRPr lang="en-US" sz="1800" dirty="0"/>
          </a:p>
        </p:txBody>
      </p:sp>
      <p:graphicFrame>
        <p:nvGraphicFramePr>
          <p:cNvPr id="7" name="Table 6"/>
          <p:cNvGraphicFramePr>
            <a:graphicFrameLocks noGrp="1"/>
          </p:cNvGraphicFramePr>
          <p:nvPr>
            <p:extLst>
              <p:ext uri="{D42A27DB-BD31-4B8C-83A1-F6EECF244321}">
                <p14:modId xmlns:p14="http://schemas.microsoft.com/office/powerpoint/2010/main" val="1723236050"/>
              </p:ext>
            </p:extLst>
          </p:nvPr>
        </p:nvGraphicFramePr>
        <p:xfrm>
          <a:off x="661539" y="4366485"/>
          <a:ext cx="7772400" cy="1437640"/>
        </p:xfrm>
        <a:graphic>
          <a:graphicData uri="http://schemas.openxmlformats.org/drawingml/2006/table">
            <a:tbl>
              <a:tblPr firstRow="1" bandRow="1">
                <a:tableStyleId>{5C22544A-7EE6-4342-B048-85BDC9FD1C3A}</a:tableStyleId>
              </a:tblPr>
              <a:tblGrid>
                <a:gridCol w="3817961">
                  <a:extLst>
                    <a:ext uri="{9D8B030D-6E8A-4147-A177-3AD203B41FA5}">
                      <a16:colId xmlns:a16="http://schemas.microsoft.com/office/drawing/2014/main" xmlns="" val="20000"/>
                    </a:ext>
                  </a:extLst>
                </a:gridCol>
                <a:gridCol w="3954439">
                  <a:extLst>
                    <a:ext uri="{9D8B030D-6E8A-4147-A177-3AD203B41FA5}">
                      <a16:colId xmlns:a16="http://schemas.microsoft.com/office/drawing/2014/main" xmlns="" val="20001"/>
                    </a:ext>
                  </a:extLst>
                </a:gridCol>
              </a:tblGrid>
              <a:tr h="370840">
                <a:tc>
                  <a:txBody>
                    <a:bodyPr/>
                    <a:lstStyle/>
                    <a:p>
                      <a:pPr algn="l"/>
                      <a:r>
                        <a:rPr lang="en-US" sz="1800" b="1" u="none" dirty="0">
                          <a:latin typeface="Verdana" panose="020B0604030504040204" pitchFamily="34" charset="0"/>
                          <a:ea typeface="Verdana" panose="020B0604030504040204" pitchFamily="34" charset="0"/>
                          <a:cs typeface="Verdana" panose="020B0604030504040204" pitchFamily="34" charset="0"/>
                        </a:rPr>
                        <a:t>Net cash outflows include</a:t>
                      </a:r>
                      <a:endParaRPr lang="en-US" u="none" dirty="0">
                        <a:latin typeface="Verdana" panose="020B0604030504040204" pitchFamily="34" charset="0"/>
                        <a:ea typeface="Verdana" panose="020B0604030504040204" pitchFamily="34" charset="0"/>
                        <a:cs typeface="Verdana" panose="020B0604030504040204" pitchFamily="34" charset="0"/>
                      </a:endParaRPr>
                    </a:p>
                  </a:txBody>
                  <a:tcPr>
                    <a:solidFill>
                      <a:schemeClr val="tx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none" dirty="0">
                          <a:latin typeface="Verdana" panose="020B0604030504040204" pitchFamily="34" charset="0"/>
                          <a:ea typeface="Verdana" panose="020B0604030504040204" pitchFamily="34" charset="0"/>
                          <a:cs typeface="Verdana" panose="020B0604030504040204" pitchFamily="34" charset="0"/>
                        </a:rPr>
                        <a:t>HQLA includes</a:t>
                      </a:r>
                      <a:endParaRPr lang="en-US" sz="1800" u="none" dirty="0">
                        <a:latin typeface="Verdana" panose="020B0604030504040204" pitchFamily="34" charset="0"/>
                        <a:ea typeface="Verdana" panose="020B0604030504040204" pitchFamily="34" charset="0"/>
                        <a:cs typeface="Verdana" panose="020B0604030504040204" pitchFamily="34" charset="0"/>
                      </a:endParaRPr>
                    </a:p>
                  </a:txBody>
                  <a:tcPr>
                    <a:solidFill>
                      <a:schemeClr val="tx2"/>
                    </a:solidFill>
                  </a:tcPr>
                </a:tc>
                <a:extLst>
                  <a:ext uri="{0D108BD9-81ED-4DB2-BD59-A6C34878D82A}">
                    <a16:rowId xmlns:a16="http://schemas.microsoft.com/office/drawing/2014/main" xmlns="" val="10000"/>
                  </a:ext>
                </a:extLst>
              </a:tr>
              <a:tr h="370840">
                <a:tc>
                  <a:txBody>
                    <a:bodyPr/>
                    <a:lstStyle/>
                    <a:p>
                      <a:pPr marL="285750" indent="-285750">
                        <a:buFont typeface="Wingdings" panose="05000000000000000000" pitchFamily="2" charset="2"/>
                        <a:buChar char="§"/>
                      </a:pPr>
                      <a:r>
                        <a:rPr lang="en-US" sz="1600" dirty="0">
                          <a:latin typeface="Verdana" panose="020B0604030504040204" pitchFamily="34" charset="0"/>
                          <a:ea typeface="Verdana" panose="020B0604030504040204" pitchFamily="34" charset="0"/>
                          <a:cs typeface="Verdana" panose="020B0604030504040204" pitchFamily="34" charset="0"/>
                        </a:rPr>
                        <a:t>Deposit run-off	</a:t>
                      </a:r>
                    </a:p>
                    <a:p>
                      <a:pPr marL="285750" indent="-285750">
                        <a:buFont typeface="Wingdings" panose="05000000000000000000" pitchFamily="2" charset="2"/>
                        <a:buChar char="§"/>
                      </a:pPr>
                      <a:r>
                        <a:rPr lang="en-US" sz="1600" dirty="0">
                          <a:latin typeface="Verdana" panose="020B0604030504040204" pitchFamily="34" charset="0"/>
                          <a:ea typeface="Verdana" panose="020B0604030504040204" pitchFamily="34" charset="0"/>
                          <a:cs typeface="Verdana" panose="020B0604030504040204" pitchFamily="34" charset="0"/>
                        </a:rPr>
                        <a:t>Funding of undrawn credit / liquidity facilities</a:t>
                      </a:r>
                    </a:p>
                    <a:p>
                      <a:pPr marL="285750" indent="-285750">
                        <a:buFont typeface="Wingdings" panose="05000000000000000000" pitchFamily="2" charset="2"/>
                        <a:buChar char="§"/>
                      </a:pPr>
                      <a:r>
                        <a:rPr lang="en-US" sz="1600" dirty="0">
                          <a:latin typeface="Verdana" panose="020B0604030504040204" pitchFamily="34" charset="0"/>
                          <a:ea typeface="Verdana" panose="020B0604030504040204" pitchFamily="34" charset="0"/>
                          <a:cs typeface="Verdana" panose="020B0604030504040204" pitchFamily="34" charset="0"/>
                        </a:rPr>
                        <a:t>Funding of contingent liabilities</a:t>
                      </a:r>
                    </a:p>
                  </a:txBody>
                  <a:tcPr>
                    <a:solidFill>
                      <a:schemeClr val="bg1">
                        <a:lumMod val="85000"/>
                      </a:schemeClr>
                    </a:solidFill>
                  </a:tcPr>
                </a:tc>
                <a:tc>
                  <a:txBody>
                    <a:bodyPr/>
                    <a:lstStyle/>
                    <a:p>
                      <a:pPr marL="285750" indent="-285750">
                        <a:buFont typeface="Wingdings" panose="05000000000000000000" pitchFamily="2" charset="2"/>
                        <a:buChar char="§"/>
                      </a:pPr>
                      <a:r>
                        <a:rPr lang="en-US" sz="1600" dirty="0">
                          <a:latin typeface="Verdana" panose="020B0604030504040204" pitchFamily="34" charset="0"/>
                          <a:ea typeface="Verdana" panose="020B0604030504040204" pitchFamily="34" charset="0"/>
                          <a:cs typeface="Verdana" panose="020B0604030504040204" pitchFamily="34" charset="0"/>
                        </a:rPr>
                        <a:t>Cash &amp; cash equivalents</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dirty="0">
                          <a:latin typeface="Verdana" panose="020B0604030504040204" pitchFamily="34" charset="0"/>
                          <a:ea typeface="Verdana" panose="020B0604030504040204" pitchFamily="34" charset="0"/>
                          <a:cs typeface="Verdana" panose="020B0604030504040204" pitchFamily="34" charset="0"/>
                        </a:rPr>
                        <a:t>Agency securities</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dirty="0">
                          <a:latin typeface="Verdana" panose="020B0604030504040204" pitchFamily="34" charset="0"/>
                          <a:ea typeface="Verdana" panose="020B0604030504040204" pitchFamily="34" charset="0"/>
                          <a:cs typeface="Verdana" panose="020B0604030504040204" pitchFamily="34" charset="0"/>
                        </a:rPr>
                        <a:t>IG corporate bonds</a:t>
                      </a:r>
                    </a:p>
                    <a:p>
                      <a:pPr marL="285750" indent="-285750">
                        <a:buFont typeface="Wingdings" panose="05000000000000000000" pitchFamily="2" charset="2"/>
                        <a:buChar char="§"/>
                      </a:pPr>
                      <a:endParaRPr lang="en-US" sz="1600" dirty="0">
                        <a:latin typeface="Verdana" panose="020B0604030504040204" pitchFamily="34" charset="0"/>
                        <a:ea typeface="Verdana" panose="020B0604030504040204" pitchFamily="34" charset="0"/>
                        <a:cs typeface="Verdana" panose="020B0604030504040204" pitchFamily="34" charset="0"/>
                      </a:endParaRPr>
                    </a:p>
                  </a:txBody>
                  <a:tcPr>
                    <a:solidFill>
                      <a:schemeClr val="bg1">
                        <a:lumMod val="85000"/>
                      </a:schemeClr>
                    </a:solidFill>
                  </a:tcPr>
                </a:tc>
                <a:extLst>
                  <a:ext uri="{0D108BD9-81ED-4DB2-BD59-A6C34878D82A}">
                    <a16:rowId xmlns:a16="http://schemas.microsoft.com/office/drawing/2014/main" xmlns="" val="10001"/>
                  </a:ext>
                </a:extLst>
              </a:tr>
            </a:tbl>
          </a:graphicData>
        </a:graphic>
      </p:graphicFrame>
      <p:sp>
        <p:nvSpPr>
          <p:cNvPr id="2" name="TextBox 1"/>
          <p:cNvSpPr txBox="1"/>
          <p:nvPr/>
        </p:nvSpPr>
        <p:spPr>
          <a:xfrm>
            <a:off x="809859" y="6021288"/>
            <a:ext cx="7931889" cy="244549"/>
          </a:xfrm>
          <a:prstGeom prst="rect">
            <a:avLst/>
          </a:prstGeom>
        </p:spPr>
        <p:txBody>
          <a:bodyPr vert="horz" wrap="square" lIns="91440" tIns="45720" rIns="91440" bIns="45720" rtlCol="0">
            <a:normAutofit/>
          </a:bodyPr>
          <a:lstStyle/>
          <a:p>
            <a:pPr algn="l" defTabSz="914400" rtl="0" eaLnBrk="1" latinLnBrk="0" hangingPunct="1">
              <a:spcBef>
                <a:spcPts val="800"/>
              </a:spcBef>
            </a:pPr>
            <a:r>
              <a:rPr lang="en-US" sz="800" kern="1200" dirty="0">
                <a:solidFill>
                  <a:schemeClr val="tx1"/>
                </a:solidFill>
                <a:latin typeface="Verdana" pitchFamily="34" charset="0"/>
                <a:ea typeface="+mn-ea"/>
                <a:cs typeface="+mn-cs"/>
              </a:rPr>
              <a:t>Source: OCC, Federal Reserve Board, FDIC</a:t>
            </a:r>
          </a:p>
        </p:txBody>
      </p:sp>
    </p:spTree>
    <p:extLst>
      <p:ext uri="{BB962C8B-B14F-4D97-AF65-F5344CB8AC3E}">
        <p14:creationId xmlns:p14="http://schemas.microsoft.com/office/powerpoint/2010/main" val="13089743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ASF, cont. </a:t>
            </a:r>
          </a:p>
        </p:txBody>
      </p:sp>
      <p:graphicFrame>
        <p:nvGraphicFramePr>
          <p:cNvPr id="4" name="Content Placeholder 3"/>
          <p:cNvGraphicFramePr>
            <a:graphicFrameLocks noGrp="1"/>
          </p:cNvGraphicFramePr>
          <p:nvPr>
            <p:ph idx="1"/>
          </p:nvPr>
        </p:nvGraphicFramePr>
        <p:xfrm>
          <a:off x="457200" y="1600200"/>
          <a:ext cx="8229600" cy="448564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0840">
                <a:tc>
                  <a:txBody>
                    <a:bodyPr/>
                    <a:lstStyle/>
                    <a:p>
                      <a:r>
                        <a:rPr lang="en-US" dirty="0"/>
                        <a:t>90%</a:t>
                      </a:r>
                    </a:p>
                  </a:txBody>
                  <a:tcPr/>
                </a:tc>
                <a:tc>
                  <a:txBody>
                    <a:bodyPr/>
                    <a:lstStyle/>
                    <a:p>
                      <a:pPr>
                        <a:buFont typeface="Arial" pitchFamily="34" charset="0"/>
                        <a:buChar char="•"/>
                      </a:pPr>
                      <a:r>
                        <a:rPr lang="en-US" dirty="0"/>
                        <a:t>Stable demand</a:t>
                      </a:r>
                      <a:r>
                        <a:rPr lang="en-US" baseline="0" dirty="0"/>
                        <a:t> deposits with no maturity and/or term deposits with residual maturities of one year or greater (retail customers and SMEs)</a:t>
                      </a:r>
                      <a:endParaRPr lang="en-US" dirty="0"/>
                    </a:p>
                  </a:txBody>
                  <a:tcPr/>
                </a:tc>
                <a:extLst>
                  <a:ext uri="{0D108BD9-81ED-4DB2-BD59-A6C34878D82A}">
                    <a16:rowId xmlns:a16="http://schemas.microsoft.com/office/drawing/2014/main" xmlns="" val="10000"/>
                  </a:ext>
                </a:extLst>
              </a:tr>
              <a:tr h="370840">
                <a:tc>
                  <a:txBody>
                    <a:bodyPr/>
                    <a:lstStyle/>
                    <a:p>
                      <a:r>
                        <a:rPr lang="en-US" dirty="0"/>
                        <a:t>80%</a:t>
                      </a:r>
                    </a:p>
                  </a:txBody>
                  <a:tcPr/>
                </a:tc>
                <a:tc>
                  <a:txBody>
                    <a:bodyPr/>
                    <a:lstStyle/>
                    <a:p>
                      <a:r>
                        <a:rPr lang="en-US" dirty="0"/>
                        <a:t>“Less stable” demand</a:t>
                      </a:r>
                      <a:r>
                        <a:rPr lang="en-US" baseline="0" dirty="0"/>
                        <a:t> deposits and/or term deposits with residual maturities of less than one year (retail customers and SMEs)</a:t>
                      </a:r>
                      <a:endParaRPr lang="en-US" dirty="0"/>
                    </a:p>
                  </a:txBody>
                  <a:tcPr/>
                </a:tc>
                <a:extLst>
                  <a:ext uri="{0D108BD9-81ED-4DB2-BD59-A6C34878D82A}">
                    <a16:rowId xmlns:a16="http://schemas.microsoft.com/office/drawing/2014/main" xmlns="" val="10001"/>
                  </a:ext>
                </a:extLst>
              </a:tr>
              <a:tr h="370840">
                <a:tc>
                  <a:txBody>
                    <a:bodyPr/>
                    <a:lstStyle/>
                    <a:p>
                      <a:r>
                        <a:rPr lang="en-US" dirty="0"/>
                        <a:t>50%</a:t>
                      </a:r>
                    </a:p>
                  </a:txBody>
                  <a:tcPr/>
                </a:tc>
                <a:tc>
                  <a:txBody>
                    <a:bodyPr/>
                    <a:lstStyle/>
                    <a:p>
                      <a:r>
                        <a:rPr lang="en-US" dirty="0"/>
                        <a:t>Unsecured</a:t>
                      </a:r>
                      <a:r>
                        <a:rPr lang="en-US" baseline="0" dirty="0"/>
                        <a:t> wholesale funding, non-maturity deposits and/or term deposits with a residual maturity less than one year (non-financial </a:t>
                      </a:r>
                      <a:r>
                        <a:rPr lang="en-US" baseline="0" dirty="0" err="1"/>
                        <a:t>corporates</a:t>
                      </a:r>
                      <a:r>
                        <a:rPr lang="en-US" baseline="0" dirty="0"/>
                        <a:t>, sovereigns, central banks, MDBs, and PSEs.</a:t>
                      </a:r>
                      <a:endParaRPr lang="en-US" dirty="0"/>
                    </a:p>
                  </a:txBody>
                  <a:tcPr/>
                </a:tc>
                <a:extLst>
                  <a:ext uri="{0D108BD9-81ED-4DB2-BD59-A6C34878D82A}">
                    <a16:rowId xmlns:a16="http://schemas.microsoft.com/office/drawing/2014/main" xmlns="" val="10002"/>
                  </a:ext>
                </a:extLst>
              </a:tr>
              <a:tr h="370840">
                <a:tc>
                  <a:txBody>
                    <a:bodyPr/>
                    <a:lstStyle/>
                    <a:p>
                      <a:r>
                        <a:rPr lang="en-US" dirty="0"/>
                        <a:t>0%</a:t>
                      </a:r>
                    </a:p>
                  </a:txBody>
                  <a:tcPr/>
                </a:tc>
                <a:tc>
                  <a:txBody>
                    <a:bodyPr/>
                    <a:lstStyle/>
                    <a:p>
                      <a:r>
                        <a:rPr lang="en-US" dirty="0"/>
                        <a:t>All other liabilities </a:t>
                      </a: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2476906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of RSF for Assets and OBS Exposures</a:t>
            </a:r>
          </a:p>
        </p:txBody>
      </p:sp>
      <p:sp>
        <p:nvSpPr>
          <p:cNvPr id="3" name="Content Placeholder 2"/>
          <p:cNvSpPr>
            <a:spLocks noGrp="1"/>
          </p:cNvSpPr>
          <p:nvPr>
            <p:ph idx="1"/>
          </p:nvPr>
        </p:nvSpPr>
        <p:spPr/>
        <p:txBody>
          <a:bodyPr>
            <a:normAutofit fontScale="77500" lnSpcReduction="20000"/>
          </a:bodyPr>
          <a:lstStyle/>
          <a:p>
            <a:r>
              <a:rPr lang="en-US" dirty="0"/>
              <a:t>The amount of stable funding required by supervisors is to be measured using supervisory assumptions on the broad characteristics of the liquidity risk profiles of an institution’s assets, off-balance sheet exposures and other selected activities.  </a:t>
            </a:r>
          </a:p>
          <a:p>
            <a:r>
              <a:rPr lang="en-US" dirty="0"/>
              <a:t>The required amount of stable funding is calculated as the sum of the value of assets held and funded by the institution, multiplied by a specific required stable funding factor (RSF) factor assigned to each particular asset type, added to the amount of OBS activity (or potential liquidity exposure) multiplied by its associated RSF factor. </a:t>
            </a:r>
          </a:p>
          <a:p>
            <a:r>
              <a:rPr lang="en-US" dirty="0"/>
              <a:t>Encumbered assets are not considered to be available for funding, unless there is a less than one year remaining on the encumbrance period.  </a:t>
            </a:r>
          </a:p>
        </p:txBody>
      </p:sp>
    </p:spTree>
    <p:extLst>
      <p:ext uri="{BB962C8B-B14F-4D97-AF65-F5344CB8AC3E}">
        <p14:creationId xmlns:p14="http://schemas.microsoft.com/office/powerpoint/2010/main" val="5117541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Stable Funding </a:t>
            </a:r>
          </a:p>
        </p:txBody>
      </p:sp>
      <p:graphicFrame>
        <p:nvGraphicFramePr>
          <p:cNvPr id="7" name="Content Placeholder 6"/>
          <p:cNvGraphicFramePr>
            <a:graphicFrameLocks noGrp="1"/>
          </p:cNvGraphicFramePr>
          <p:nvPr>
            <p:ph idx="1"/>
          </p:nvPr>
        </p:nvGraphicFramePr>
        <p:xfrm>
          <a:off x="457200" y="1600200"/>
          <a:ext cx="8229600" cy="504444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0840">
                <a:tc>
                  <a:txBody>
                    <a:bodyPr/>
                    <a:lstStyle/>
                    <a:p>
                      <a:r>
                        <a:rPr lang="en-US" sz="1200" dirty="0"/>
                        <a:t>Components</a:t>
                      </a:r>
                      <a:r>
                        <a:rPr lang="en-US" sz="1200" baseline="0" dirty="0"/>
                        <a:t> of RSF</a:t>
                      </a:r>
                      <a:endParaRPr lang="en-US" sz="1200" dirty="0"/>
                    </a:p>
                  </a:txBody>
                  <a:tcPr/>
                </a:tc>
                <a:tc>
                  <a:txBody>
                    <a:bodyPr/>
                    <a:lstStyle/>
                    <a:p>
                      <a:r>
                        <a:rPr lang="en-US" sz="1200" dirty="0"/>
                        <a:t>RSF</a:t>
                      </a:r>
                      <a:r>
                        <a:rPr lang="en-US" sz="1200" baseline="0" dirty="0"/>
                        <a:t> Factor</a:t>
                      </a:r>
                      <a:endParaRPr lang="en-US" sz="1200" dirty="0"/>
                    </a:p>
                  </a:txBody>
                  <a:tcPr/>
                </a:tc>
                <a:extLst>
                  <a:ext uri="{0D108BD9-81ED-4DB2-BD59-A6C34878D82A}">
                    <a16:rowId xmlns:a16="http://schemas.microsoft.com/office/drawing/2014/main" xmlns="" val="10000"/>
                  </a:ext>
                </a:extLst>
              </a:tr>
              <a:tr h="370840">
                <a:tc>
                  <a:txBody>
                    <a:bodyPr/>
                    <a:lstStyle/>
                    <a:p>
                      <a:r>
                        <a:rPr lang="en-US" sz="1200" dirty="0"/>
                        <a:t>Cash and</a:t>
                      </a:r>
                      <a:r>
                        <a:rPr lang="en-US" sz="1200" baseline="0" dirty="0"/>
                        <a:t> unencumbered assets with a maturity of less than one year</a:t>
                      </a:r>
                      <a:endParaRPr lang="en-US" sz="1200" dirty="0"/>
                    </a:p>
                  </a:txBody>
                  <a:tcPr/>
                </a:tc>
                <a:tc>
                  <a:txBody>
                    <a:bodyPr/>
                    <a:lstStyle/>
                    <a:p>
                      <a:r>
                        <a:rPr lang="en-US" sz="1200" dirty="0"/>
                        <a:t>0%</a:t>
                      </a:r>
                    </a:p>
                  </a:txBody>
                  <a:tcPr/>
                </a:tc>
                <a:extLst>
                  <a:ext uri="{0D108BD9-81ED-4DB2-BD59-A6C34878D82A}">
                    <a16:rowId xmlns:a16="http://schemas.microsoft.com/office/drawing/2014/main" xmlns="" val="10001"/>
                  </a:ext>
                </a:extLst>
              </a:tr>
              <a:tr h="370840">
                <a:tc>
                  <a:txBody>
                    <a:bodyPr/>
                    <a:lstStyle/>
                    <a:p>
                      <a:r>
                        <a:rPr lang="en-US" sz="1200" dirty="0"/>
                        <a:t>Claims</a:t>
                      </a:r>
                      <a:r>
                        <a:rPr lang="en-US" sz="1200" baseline="0" dirty="0"/>
                        <a:t> on sovereigns, central banks, MDBs with risk-weight under Basel II </a:t>
                      </a:r>
                      <a:endParaRPr lang="en-US" sz="1200" dirty="0"/>
                    </a:p>
                  </a:txBody>
                  <a:tcPr/>
                </a:tc>
                <a:tc>
                  <a:txBody>
                    <a:bodyPr/>
                    <a:lstStyle/>
                    <a:p>
                      <a:r>
                        <a:rPr lang="en-US" sz="1200" dirty="0"/>
                        <a:t>5%</a:t>
                      </a:r>
                    </a:p>
                  </a:txBody>
                  <a:tcPr/>
                </a:tc>
                <a:extLst>
                  <a:ext uri="{0D108BD9-81ED-4DB2-BD59-A6C34878D82A}">
                    <a16:rowId xmlns:a16="http://schemas.microsoft.com/office/drawing/2014/main" xmlns="" val="10002"/>
                  </a:ext>
                </a:extLst>
              </a:tr>
              <a:tr h="370840">
                <a:tc>
                  <a:txBody>
                    <a:bodyPr/>
                    <a:lstStyle/>
                    <a:p>
                      <a:r>
                        <a:rPr lang="en-US" sz="1200" dirty="0"/>
                        <a:t>Corporate</a:t>
                      </a:r>
                      <a:r>
                        <a:rPr lang="en-US" sz="1200" baseline="0" dirty="0"/>
                        <a:t> or covered bonds rated AA- or better; claims on sovereigns, central banks, MDBs with 20% RW under Basel II standardized approach</a:t>
                      </a:r>
                    </a:p>
                  </a:txBody>
                  <a:tcPr/>
                </a:tc>
                <a:tc>
                  <a:txBody>
                    <a:bodyPr/>
                    <a:lstStyle/>
                    <a:p>
                      <a:r>
                        <a:rPr lang="en-US" sz="1200" dirty="0"/>
                        <a:t>20%</a:t>
                      </a:r>
                    </a:p>
                  </a:txBody>
                  <a:tcPr/>
                </a:tc>
                <a:extLst>
                  <a:ext uri="{0D108BD9-81ED-4DB2-BD59-A6C34878D82A}">
                    <a16:rowId xmlns:a16="http://schemas.microsoft.com/office/drawing/2014/main" xmlns="" val="10003"/>
                  </a:ext>
                </a:extLst>
              </a:tr>
              <a:tr h="370840">
                <a:tc>
                  <a:txBody>
                    <a:bodyPr/>
                    <a:lstStyle/>
                    <a:p>
                      <a:r>
                        <a:rPr lang="en-US" sz="1200" dirty="0"/>
                        <a:t>Gold, equities, and other corporate</a:t>
                      </a:r>
                      <a:r>
                        <a:rPr lang="en-US" sz="1200" baseline="0" dirty="0"/>
                        <a:t> and covered bonds (A+ to A-) with maturities over 1 year; other loans to non-financial corporate clients, sovereigns, centrals banks, PSEs with maturity less than one year</a:t>
                      </a:r>
                      <a:endParaRPr lang="en-US" sz="1200" dirty="0"/>
                    </a:p>
                  </a:txBody>
                  <a:tcPr/>
                </a:tc>
                <a:tc>
                  <a:txBody>
                    <a:bodyPr/>
                    <a:lstStyle/>
                    <a:p>
                      <a:r>
                        <a:rPr lang="en-US" sz="1200" dirty="0"/>
                        <a:t>50%</a:t>
                      </a:r>
                    </a:p>
                  </a:txBody>
                  <a:tcPr/>
                </a:tc>
                <a:extLst>
                  <a:ext uri="{0D108BD9-81ED-4DB2-BD59-A6C34878D82A}">
                    <a16:rowId xmlns:a16="http://schemas.microsoft.com/office/drawing/2014/main" xmlns="" val="10004"/>
                  </a:ext>
                </a:extLst>
              </a:tr>
              <a:tr h="370840">
                <a:tc>
                  <a:txBody>
                    <a:bodyPr/>
                    <a:lstStyle/>
                    <a:p>
                      <a:r>
                        <a:rPr lang="en-US" sz="1200" dirty="0"/>
                        <a:t>Residential Mortgages</a:t>
                      </a:r>
                    </a:p>
                  </a:txBody>
                  <a:tcPr/>
                </a:tc>
                <a:tc>
                  <a:txBody>
                    <a:bodyPr/>
                    <a:lstStyle/>
                    <a:p>
                      <a:r>
                        <a:rPr lang="en-US" sz="1200" dirty="0"/>
                        <a:t>65%</a:t>
                      </a:r>
                    </a:p>
                  </a:txBody>
                  <a:tcPr/>
                </a:tc>
                <a:extLst>
                  <a:ext uri="{0D108BD9-81ED-4DB2-BD59-A6C34878D82A}">
                    <a16:rowId xmlns:a16="http://schemas.microsoft.com/office/drawing/2014/main" xmlns="" val="10005"/>
                  </a:ext>
                </a:extLst>
              </a:tr>
              <a:tr h="370840">
                <a:tc>
                  <a:txBody>
                    <a:bodyPr/>
                    <a:lstStyle/>
                    <a:p>
                      <a:r>
                        <a:rPr lang="en-US" sz="1200" dirty="0"/>
                        <a:t>Other retail</a:t>
                      </a:r>
                      <a:r>
                        <a:rPr lang="en-US" sz="1200" baseline="0" dirty="0"/>
                        <a:t> and SME loans with maturities less than one year</a:t>
                      </a:r>
                      <a:endParaRPr lang="en-US" sz="1200" dirty="0"/>
                    </a:p>
                  </a:txBody>
                  <a:tcPr/>
                </a:tc>
                <a:tc>
                  <a:txBody>
                    <a:bodyPr/>
                    <a:lstStyle/>
                    <a:p>
                      <a:r>
                        <a:rPr lang="en-US" sz="1200" dirty="0"/>
                        <a:t>85%</a:t>
                      </a:r>
                    </a:p>
                  </a:txBody>
                  <a:tcPr/>
                </a:tc>
                <a:extLst>
                  <a:ext uri="{0D108BD9-81ED-4DB2-BD59-A6C34878D82A}">
                    <a16:rowId xmlns:a16="http://schemas.microsoft.com/office/drawing/2014/main" xmlns="" val="10006"/>
                  </a:ext>
                </a:extLst>
              </a:tr>
              <a:tr h="370840">
                <a:tc>
                  <a:txBody>
                    <a:bodyPr/>
                    <a:lstStyle/>
                    <a:p>
                      <a:r>
                        <a:rPr lang="en-US" sz="1200" dirty="0"/>
                        <a:t>All other Assets</a:t>
                      </a:r>
                    </a:p>
                  </a:txBody>
                  <a:tcPr/>
                </a:tc>
                <a:tc>
                  <a:txBody>
                    <a:bodyPr/>
                    <a:lstStyle/>
                    <a:p>
                      <a:r>
                        <a:rPr lang="en-US" sz="1200" dirty="0"/>
                        <a:t>100%</a:t>
                      </a:r>
                    </a:p>
                  </a:txBody>
                  <a:tcPr/>
                </a:tc>
                <a:extLst>
                  <a:ext uri="{0D108BD9-81ED-4DB2-BD59-A6C34878D82A}">
                    <a16:rowId xmlns:a16="http://schemas.microsoft.com/office/drawing/2014/main" xmlns="" val="10007"/>
                  </a:ext>
                </a:extLst>
              </a:tr>
              <a:tr h="370840">
                <a:tc>
                  <a:txBody>
                    <a:bodyPr/>
                    <a:lstStyle/>
                    <a:p>
                      <a:r>
                        <a:rPr lang="en-US" sz="1200" dirty="0"/>
                        <a:t>Conditionally</a:t>
                      </a:r>
                      <a:r>
                        <a:rPr lang="en-US" sz="1200" baseline="0" dirty="0"/>
                        <a:t> revocable and irrevocable credit and liquidity facilities to any client. </a:t>
                      </a:r>
                      <a:endParaRPr lang="en-US" sz="1200" dirty="0"/>
                    </a:p>
                  </a:txBody>
                  <a:tcPr/>
                </a:tc>
                <a:tc>
                  <a:txBody>
                    <a:bodyPr/>
                    <a:lstStyle/>
                    <a:p>
                      <a:r>
                        <a:rPr lang="en-US" sz="1200" dirty="0"/>
                        <a:t>5% of the currently</a:t>
                      </a:r>
                      <a:r>
                        <a:rPr lang="en-US" sz="1200" baseline="0" dirty="0"/>
                        <a:t> undrawn portion.</a:t>
                      </a:r>
                      <a:endParaRPr lang="en-US" sz="1200" dirty="0"/>
                    </a:p>
                  </a:txBody>
                  <a:tcPr/>
                </a:tc>
                <a:extLst>
                  <a:ext uri="{0D108BD9-81ED-4DB2-BD59-A6C34878D82A}">
                    <a16:rowId xmlns:a16="http://schemas.microsoft.com/office/drawing/2014/main" xmlns="" val="10008"/>
                  </a:ext>
                </a:extLst>
              </a:tr>
              <a:tr h="370840">
                <a:tc>
                  <a:txBody>
                    <a:bodyPr/>
                    <a:lstStyle/>
                    <a:p>
                      <a:r>
                        <a:rPr lang="en-US" sz="1200" dirty="0"/>
                        <a:t>Other Contingent Liabilities, including revocable</a:t>
                      </a:r>
                      <a:r>
                        <a:rPr lang="en-US" sz="1200" baseline="0" dirty="0"/>
                        <a:t> obligations, L/Cs, guarantees, other trade finance instruments, and non-contractual obligations. </a:t>
                      </a:r>
                      <a:endParaRPr lang="en-US" sz="1200" dirty="0"/>
                    </a:p>
                  </a:txBody>
                  <a:tcPr/>
                </a:tc>
                <a:tc>
                  <a:txBody>
                    <a:bodyPr/>
                    <a:lstStyle/>
                    <a:p>
                      <a:r>
                        <a:rPr lang="en-US" sz="1200" dirty="0"/>
                        <a:t>National supervisors to specify RSF factors based on national circumstances</a:t>
                      </a:r>
                    </a:p>
                  </a:txBody>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31775543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Tools</a:t>
            </a:r>
          </a:p>
        </p:txBody>
      </p:sp>
      <p:sp>
        <p:nvSpPr>
          <p:cNvPr id="3" name="Content Placeholder 2"/>
          <p:cNvSpPr>
            <a:spLocks noGrp="1"/>
          </p:cNvSpPr>
          <p:nvPr>
            <p:ph idx="1"/>
          </p:nvPr>
        </p:nvSpPr>
        <p:spPr/>
        <p:txBody>
          <a:bodyPr/>
          <a:lstStyle/>
          <a:p>
            <a:r>
              <a:rPr lang="en-US" dirty="0"/>
              <a:t>These additional metrics help a supervisor monitor liquidity risk at a bank.  </a:t>
            </a:r>
          </a:p>
          <a:p>
            <a:pPr lvl="1"/>
            <a:r>
              <a:rPr lang="en-US" dirty="0"/>
              <a:t>Contractual maturity mismatch</a:t>
            </a:r>
          </a:p>
          <a:p>
            <a:pPr lvl="1"/>
            <a:r>
              <a:rPr lang="en-US" dirty="0"/>
              <a:t>Concentration of Funding</a:t>
            </a:r>
          </a:p>
          <a:p>
            <a:pPr lvl="1"/>
            <a:r>
              <a:rPr lang="en-US" dirty="0"/>
              <a:t>Available unencumbered assets</a:t>
            </a:r>
          </a:p>
          <a:p>
            <a:pPr lvl="1"/>
            <a:r>
              <a:rPr lang="en-US" dirty="0"/>
              <a:t>LCR by significant currency </a:t>
            </a:r>
          </a:p>
          <a:p>
            <a:pPr lvl="1"/>
            <a:r>
              <a:rPr lang="en-US" dirty="0"/>
              <a:t>Market-related monitoring tools</a:t>
            </a:r>
          </a:p>
          <a:p>
            <a:pPr lvl="1">
              <a:buNone/>
            </a:pPr>
            <a:endParaRPr lang="en-US" dirty="0"/>
          </a:p>
        </p:txBody>
      </p:sp>
    </p:spTree>
    <p:extLst>
      <p:ext uri="{BB962C8B-B14F-4D97-AF65-F5344CB8AC3E}">
        <p14:creationId xmlns:p14="http://schemas.microsoft.com/office/powerpoint/2010/main" val="41922355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Maturity Mismatch</a:t>
            </a:r>
          </a:p>
        </p:txBody>
      </p:sp>
      <p:sp>
        <p:nvSpPr>
          <p:cNvPr id="3" name="Content Placeholder 2"/>
          <p:cNvSpPr>
            <a:spLocks noGrp="1"/>
          </p:cNvSpPr>
          <p:nvPr>
            <p:ph idx="1"/>
          </p:nvPr>
        </p:nvSpPr>
        <p:spPr/>
        <p:txBody>
          <a:bodyPr>
            <a:normAutofit fontScale="70000" lnSpcReduction="20000"/>
          </a:bodyPr>
          <a:lstStyle/>
          <a:p>
            <a:r>
              <a:rPr lang="en-US" dirty="0"/>
              <a:t>Identifies the gaps between the contractual inflows and outflows of liquidity during time bands.  </a:t>
            </a:r>
          </a:p>
          <a:p>
            <a:r>
              <a:rPr lang="en-US" dirty="0"/>
              <a:t>At a minimum, should collect data on all categories outlined in the LCR. Some additional data such as NPLs should be reported separately, as well as capital. </a:t>
            </a:r>
          </a:p>
          <a:p>
            <a:r>
              <a:rPr lang="en-US" dirty="0"/>
              <a:t>These indicate how much a bank would potentially need to raise in each of these time bands if all outflows occurred at the earliest possible date.  Banks should be expected to identify how to cover gaps. </a:t>
            </a:r>
          </a:p>
          <a:p>
            <a:r>
              <a:rPr lang="en-US" dirty="0"/>
              <a:t>Supervisors will determine specific template. </a:t>
            </a:r>
          </a:p>
          <a:p>
            <a:r>
              <a:rPr lang="en-US" dirty="0"/>
              <a:t>Instruments with no maturity should be reported separately.</a:t>
            </a:r>
          </a:p>
          <a:p>
            <a:r>
              <a:rPr lang="en-US" dirty="0"/>
              <a:t>Assumptions</a:t>
            </a:r>
          </a:p>
          <a:p>
            <a:pPr lvl="1"/>
            <a:r>
              <a:rPr lang="en-US" dirty="0"/>
              <a:t>No roll over of liabilities is expected to take place. </a:t>
            </a:r>
          </a:p>
          <a:p>
            <a:pPr lvl="1"/>
            <a:r>
              <a:rPr lang="en-US" dirty="0"/>
              <a:t>Other assumptions as well. </a:t>
            </a:r>
          </a:p>
        </p:txBody>
      </p:sp>
    </p:spTree>
    <p:extLst>
      <p:ext uri="{BB962C8B-B14F-4D97-AF65-F5344CB8AC3E}">
        <p14:creationId xmlns:p14="http://schemas.microsoft.com/office/powerpoint/2010/main" val="41229117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Concentration of Funding</a:t>
            </a:r>
          </a:p>
        </p:txBody>
      </p:sp>
      <p:sp>
        <p:nvSpPr>
          <p:cNvPr id="3" name="Content Placeholder 2"/>
          <p:cNvSpPr>
            <a:spLocks noGrp="1"/>
          </p:cNvSpPr>
          <p:nvPr>
            <p:ph idx="1"/>
          </p:nvPr>
        </p:nvSpPr>
        <p:spPr/>
        <p:txBody>
          <a:bodyPr/>
          <a:lstStyle/>
          <a:p>
            <a:r>
              <a:rPr lang="en-US" dirty="0"/>
              <a:t>This metric is meant to identify those sources of wholesale funding that are of such significance that withdrawal of this funding could trigger liquidity problems. </a:t>
            </a:r>
          </a:p>
          <a:p>
            <a:r>
              <a:rPr lang="en-US" sz="2000" dirty="0"/>
              <a:t>Funding liabilities sourced from each significant community/Bank’s Balance Sheet Total</a:t>
            </a:r>
          </a:p>
          <a:p>
            <a:r>
              <a:rPr lang="en-US" sz="2000" dirty="0"/>
              <a:t>Funding liabilities sourced from each significant product or instrument/Bank’s Balance Sheet Total </a:t>
            </a:r>
          </a:p>
          <a:p>
            <a:r>
              <a:rPr lang="en-US" sz="2000" dirty="0"/>
              <a:t>List of asset and liability amounts by significant currency </a:t>
            </a:r>
          </a:p>
          <a:p>
            <a:r>
              <a:rPr lang="en-US" sz="2000" dirty="0"/>
              <a:t>For first two, should look at absolute percentage and percentage change</a:t>
            </a:r>
          </a:p>
          <a:p>
            <a:pPr>
              <a:buNone/>
            </a:pPr>
            <a:endParaRPr lang="en-US" sz="2000" dirty="0"/>
          </a:p>
        </p:txBody>
      </p:sp>
    </p:spTree>
    <p:extLst>
      <p:ext uri="{BB962C8B-B14F-4D97-AF65-F5344CB8AC3E}">
        <p14:creationId xmlns:p14="http://schemas.microsoft.com/office/powerpoint/2010/main" val="25595471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Concentration of Funding, cont.</a:t>
            </a:r>
          </a:p>
        </p:txBody>
      </p:sp>
      <p:sp>
        <p:nvSpPr>
          <p:cNvPr id="3" name="Content Placeholder 2"/>
          <p:cNvSpPr>
            <a:spLocks noGrp="1"/>
          </p:cNvSpPr>
          <p:nvPr>
            <p:ph idx="1"/>
          </p:nvPr>
        </p:nvSpPr>
        <p:spPr/>
        <p:txBody>
          <a:bodyPr>
            <a:normAutofit fontScale="85000" lnSpcReduction="10000"/>
          </a:bodyPr>
          <a:lstStyle/>
          <a:p>
            <a:r>
              <a:rPr lang="en-US" dirty="0"/>
              <a:t>Significant Counterparty – defined as a single counterparty or group of connected or affiliated counterparties, accounting in aggregate for more than 1% of the bank’s total balance sheet.</a:t>
            </a:r>
          </a:p>
          <a:p>
            <a:r>
              <a:rPr lang="en-US" dirty="0"/>
              <a:t>Significant Instrument/product – defined as a single instrument/product or group of similar instruments/products that in aggregate amount to more than 1% of the bank’s total balance sheet.  </a:t>
            </a:r>
          </a:p>
          <a:p>
            <a:r>
              <a:rPr lang="en-US" dirty="0"/>
              <a:t>Significant currencies – defined as those aggregate liabilities denominated in that currency amount to 5% or more of the bank’s total liabilities. </a:t>
            </a:r>
          </a:p>
          <a:p>
            <a:pPr>
              <a:buNone/>
            </a:pPr>
            <a:endParaRPr lang="en-US" dirty="0"/>
          </a:p>
        </p:txBody>
      </p:sp>
    </p:spTree>
    <p:extLst>
      <p:ext uri="{BB962C8B-B14F-4D97-AF65-F5344CB8AC3E}">
        <p14:creationId xmlns:p14="http://schemas.microsoft.com/office/powerpoint/2010/main" val="33390369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Available Unencumbered Assets</a:t>
            </a:r>
          </a:p>
        </p:txBody>
      </p:sp>
      <p:sp>
        <p:nvSpPr>
          <p:cNvPr id="3" name="Content Placeholder 2"/>
          <p:cNvSpPr>
            <a:spLocks noGrp="1"/>
          </p:cNvSpPr>
          <p:nvPr>
            <p:ph idx="1"/>
          </p:nvPr>
        </p:nvSpPr>
        <p:spPr/>
        <p:txBody>
          <a:bodyPr/>
          <a:lstStyle/>
          <a:p>
            <a:r>
              <a:rPr lang="en-US" dirty="0"/>
              <a:t>Defined as available unencumbered assets that are marketable as collateral in secondary markets and/or eligible for central bank facilities.</a:t>
            </a:r>
          </a:p>
          <a:p>
            <a:r>
              <a:rPr lang="en-US" dirty="0"/>
              <a:t>Bank’s should repot that amount of these on a periodic basis.  </a:t>
            </a:r>
          </a:p>
        </p:txBody>
      </p:sp>
    </p:spTree>
    <p:extLst>
      <p:ext uri="{BB962C8B-B14F-4D97-AF65-F5344CB8AC3E}">
        <p14:creationId xmlns:p14="http://schemas.microsoft.com/office/powerpoint/2010/main" val="7205564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LCR by Significant Currency</a:t>
            </a:r>
          </a:p>
        </p:txBody>
      </p:sp>
      <p:sp>
        <p:nvSpPr>
          <p:cNvPr id="3" name="Content Placeholder 2"/>
          <p:cNvSpPr>
            <a:spLocks noGrp="1"/>
          </p:cNvSpPr>
          <p:nvPr>
            <p:ph idx="1"/>
          </p:nvPr>
        </p:nvSpPr>
        <p:spPr/>
        <p:txBody>
          <a:bodyPr>
            <a:normAutofit fontScale="77500" lnSpcReduction="20000"/>
          </a:bodyPr>
          <a:lstStyle/>
          <a:p>
            <a:r>
              <a:rPr lang="en-US" dirty="0"/>
              <a:t>FX LCR = Stock of high quality liquid assets in each significant currency/Total net Cash Outflows over a 30-day time period in each significant currency.</a:t>
            </a:r>
          </a:p>
          <a:p>
            <a:r>
              <a:rPr lang="en-US" dirty="0"/>
              <a:t>Should be net of any FX hedges. </a:t>
            </a:r>
          </a:p>
          <a:p>
            <a:r>
              <a:rPr lang="en-US" dirty="0"/>
              <a:t>Should mirror those high quality liquid assets definition.</a:t>
            </a:r>
          </a:p>
          <a:p>
            <a:r>
              <a:rPr lang="en-US" dirty="0"/>
              <a:t>Currency is considered “significant” if the aggregate liabilities denominated in that currency amount to 5% or more of the bank’s total liabilities. </a:t>
            </a:r>
          </a:p>
          <a:p>
            <a:r>
              <a:rPr lang="en-US" dirty="0"/>
              <a:t>No defined threshold.  </a:t>
            </a:r>
          </a:p>
          <a:p>
            <a:r>
              <a:rPr lang="en-US" dirty="0"/>
              <a:t>Meant to allow the bank and supervisor to see potential currency mismatch issues that could arise in times of stress. </a:t>
            </a:r>
          </a:p>
        </p:txBody>
      </p:sp>
    </p:spTree>
    <p:extLst>
      <p:ext uri="{BB962C8B-B14F-4D97-AF65-F5344CB8AC3E}">
        <p14:creationId xmlns:p14="http://schemas.microsoft.com/office/powerpoint/2010/main" val="27020387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 Related Monitoring Tools </a:t>
            </a:r>
          </a:p>
        </p:txBody>
      </p:sp>
      <p:sp>
        <p:nvSpPr>
          <p:cNvPr id="3" name="Content Placeholder 2"/>
          <p:cNvSpPr>
            <a:spLocks noGrp="1"/>
          </p:cNvSpPr>
          <p:nvPr>
            <p:ph idx="1"/>
          </p:nvPr>
        </p:nvSpPr>
        <p:spPr/>
        <p:txBody>
          <a:bodyPr>
            <a:normAutofit fontScale="92500" lnSpcReduction="20000"/>
          </a:bodyPr>
          <a:lstStyle/>
          <a:p>
            <a:r>
              <a:rPr lang="en-US" dirty="0"/>
              <a:t>High frequency market data with little or no time lag can be used as earl warning indicators in monitoring potential liquidity difficulties at banks. </a:t>
            </a:r>
          </a:p>
          <a:p>
            <a:r>
              <a:rPr lang="en-US" dirty="0"/>
              <a:t>Supervisors can use:</a:t>
            </a:r>
          </a:p>
          <a:p>
            <a:pPr lvl="1"/>
            <a:r>
              <a:rPr lang="en-US" dirty="0"/>
              <a:t>Market-wide information </a:t>
            </a:r>
          </a:p>
          <a:p>
            <a:pPr lvl="2"/>
            <a:r>
              <a:rPr lang="en-US" dirty="0"/>
              <a:t>Equity prices, debt markets, FX markets, commodities markets </a:t>
            </a:r>
          </a:p>
          <a:p>
            <a:pPr lvl="1"/>
            <a:r>
              <a:rPr lang="en-US" dirty="0"/>
              <a:t>Information on the financial sector</a:t>
            </a:r>
          </a:p>
          <a:p>
            <a:pPr lvl="2"/>
            <a:r>
              <a:rPr lang="en-US" dirty="0"/>
              <a:t>Such as equity and debt market information for the financial sector broadly</a:t>
            </a:r>
          </a:p>
          <a:p>
            <a:pPr lvl="1"/>
            <a:r>
              <a:rPr lang="en-US" dirty="0"/>
              <a:t>Bank Specific Information </a:t>
            </a:r>
          </a:p>
          <a:p>
            <a:pPr lvl="2"/>
            <a:r>
              <a:rPr lang="en-US" dirty="0"/>
              <a:t>Such as equity prices of a bank, money-market trading prices, spreads, price/yield of various lengths of funding</a:t>
            </a:r>
          </a:p>
        </p:txBody>
      </p:sp>
    </p:spTree>
    <p:extLst>
      <p:ext uri="{BB962C8B-B14F-4D97-AF65-F5344CB8AC3E}">
        <p14:creationId xmlns:p14="http://schemas.microsoft.com/office/powerpoint/2010/main" val="274594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3758380942"/>
              </p:ext>
            </p:extLst>
          </p:nvPr>
        </p:nvGraphicFramePr>
        <p:xfrm>
          <a:off x="448624" y="4401335"/>
          <a:ext cx="3566160" cy="2137937"/>
        </p:xfrm>
        <a:graphic>
          <a:graphicData uri="http://schemas.openxmlformats.org/drawingml/2006/table">
            <a:tbl>
              <a:tblPr>
                <a:tableStyleId>{5C22544A-7EE6-4342-B048-85BDC9FD1C3A}</a:tableStyleId>
              </a:tblPr>
              <a:tblGrid>
                <a:gridCol w="2651760">
                  <a:extLst>
                    <a:ext uri="{9D8B030D-6E8A-4147-A177-3AD203B41FA5}">
                      <a16:colId xmlns:a16="http://schemas.microsoft.com/office/drawing/2014/main" xmlns="" val="20000"/>
                    </a:ext>
                  </a:extLst>
                </a:gridCol>
                <a:gridCol w="914400">
                  <a:extLst>
                    <a:ext uri="{9D8B030D-6E8A-4147-A177-3AD203B41FA5}">
                      <a16:colId xmlns:a16="http://schemas.microsoft.com/office/drawing/2014/main" xmlns="" val="20001"/>
                    </a:ext>
                  </a:extLst>
                </a:gridCol>
              </a:tblGrid>
              <a:tr h="30542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High Quality Liquid Assets</a:t>
                      </a:r>
                    </a:p>
                  </a:txBody>
                  <a:tcPr>
                    <a:solidFill>
                      <a:schemeClr val="accent3"/>
                    </a:solidFill>
                  </a:tcPr>
                </a:tc>
                <a:tc hMerge="1">
                  <a:txBody>
                    <a:bodyPr/>
                    <a:lstStyle/>
                    <a:p>
                      <a:endParaRPr lang="en-US" sz="1000" dirty="0"/>
                    </a:p>
                  </a:txBody>
                  <a:tcPr/>
                </a:tc>
                <a:extLst>
                  <a:ext uri="{0D108BD9-81ED-4DB2-BD59-A6C34878D82A}">
                    <a16:rowId xmlns:a16="http://schemas.microsoft.com/office/drawing/2014/main" xmlns="" val="10000"/>
                  </a:ext>
                </a:extLst>
              </a:tr>
              <a:tr h="610839">
                <a:tc>
                  <a:txBody>
                    <a:bodyPr/>
                    <a:lstStyle/>
                    <a:p>
                      <a:pPr algn="l">
                        <a:lnSpc>
                          <a:spcPts val="1100"/>
                        </a:lnSpc>
                        <a:spcBef>
                          <a:spcPts val="0"/>
                        </a:spcBef>
                        <a:spcAft>
                          <a:spcPts val="0"/>
                        </a:spcAft>
                      </a:pPr>
                      <a:r>
                        <a:rPr lang="en-US" sz="1000" b="1" dirty="0"/>
                        <a:t>Level 1 Assets</a:t>
                      </a:r>
                      <a:endParaRPr lang="en-US" sz="1000" dirty="0"/>
                    </a:p>
                    <a:p>
                      <a:pPr algn="l">
                        <a:lnSpc>
                          <a:spcPts val="1100"/>
                        </a:lnSpc>
                        <a:spcBef>
                          <a:spcPts val="0"/>
                        </a:spcBef>
                      </a:pPr>
                      <a:r>
                        <a:rPr lang="en-US" sz="1000" dirty="0"/>
                        <a:t>Cash &amp; Treasuries</a:t>
                      </a:r>
                    </a:p>
                  </a:txBody>
                  <a:tcPr anchor="ctr">
                    <a:solidFill>
                      <a:schemeClr val="bg1">
                        <a:lumMod val="85000"/>
                      </a:schemeClr>
                    </a:solidFill>
                  </a:tcPr>
                </a:tc>
                <a:tc>
                  <a:txBody>
                    <a:bodyPr/>
                    <a:lstStyle/>
                    <a:p>
                      <a:pPr algn="ctr"/>
                      <a:r>
                        <a:rPr lang="en-US" sz="1000" dirty="0"/>
                        <a:t>$60B*</a:t>
                      </a:r>
                    </a:p>
                  </a:txBody>
                  <a:tcPr anchor="ctr">
                    <a:solidFill>
                      <a:schemeClr val="bg1">
                        <a:lumMod val="85000"/>
                      </a:schemeClr>
                    </a:solidFill>
                  </a:tcPr>
                </a:tc>
                <a:extLst>
                  <a:ext uri="{0D108BD9-81ED-4DB2-BD59-A6C34878D82A}">
                    <a16:rowId xmlns:a16="http://schemas.microsoft.com/office/drawing/2014/main" xmlns="" val="10001"/>
                  </a:ext>
                </a:extLst>
              </a:tr>
              <a:tr h="610839">
                <a:tc>
                  <a:txBody>
                    <a:bodyPr/>
                    <a:lstStyle/>
                    <a:p>
                      <a:pPr algn="l">
                        <a:lnSpc>
                          <a:spcPts val="1100"/>
                        </a:lnSpc>
                        <a:spcAft>
                          <a:spcPts val="0"/>
                        </a:spcAft>
                      </a:pPr>
                      <a:r>
                        <a:rPr lang="en-US" sz="1000" b="1" dirty="0"/>
                        <a:t>Level 2A Assets</a:t>
                      </a:r>
                    </a:p>
                    <a:p>
                      <a:pPr algn="l">
                        <a:lnSpc>
                          <a:spcPts val="1100"/>
                        </a:lnSpc>
                      </a:pPr>
                      <a:r>
                        <a:rPr lang="en-US" sz="1000" dirty="0"/>
                        <a:t>Agency Mortgage Backed Securities</a:t>
                      </a:r>
                      <a:br>
                        <a:rPr lang="en-US" sz="1000" dirty="0"/>
                      </a:br>
                      <a:r>
                        <a:rPr lang="en-US" sz="1000" dirty="0"/>
                        <a:t>(can be no more that 40% of total)</a:t>
                      </a:r>
                    </a:p>
                  </a:txBody>
                  <a:tcPr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a:t>$20B*</a:t>
                      </a:r>
                    </a:p>
                  </a:txBody>
                  <a:tcPr anchor="ctr">
                    <a:solidFill>
                      <a:schemeClr val="bg1">
                        <a:lumMod val="95000"/>
                      </a:schemeClr>
                    </a:solidFill>
                  </a:tcPr>
                </a:tc>
                <a:extLst>
                  <a:ext uri="{0D108BD9-81ED-4DB2-BD59-A6C34878D82A}">
                    <a16:rowId xmlns:a16="http://schemas.microsoft.com/office/drawing/2014/main" xmlns="" val="10002"/>
                  </a:ext>
                </a:extLst>
              </a:tr>
              <a:tr h="610839">
                <a:tc>
                  <a:txBody>
                    <a:bodyPr/>
                    <a:lstStyle/>
                    <a:p>
                      <a:pPr algn="l">
                        <a:lnSpc>
                          <a:spcPts val="1100"/>
                        </a:lnSpc>
                        <a:spcAft>
                          <a:spcPts val="0"/>
                        </a:spcAft>
                      </a:pPr>
                      <a:r>
                        <a:rPr lang="en-US" sz="1000" b="1" dirty="0"/>
                        <a:t>Level 2B Assets</a:t>
                      </a:r>
                    </a:p>
                    <a:p>
                      <a:pPr algn="l">
                        <a:lnSpc>
                          <a:spcPts val="1100"/>
                        </a:lnSpc>
                        <a:spcAft>
                          <a:spcPts val="300"/>
                        </a:spcAft>
                      </a:pPr>
                      <a:r>
                        <a:rPr lang="en-US" sz="1000" dirty="0"/>
                        <a:t>Investment Grade Corporate Bonds</a:t>
                      </a:r>
                      <a:br>
                        <a:rPr lang="en-US" sz="1000" dirty="0"/>
                      </a:br>
                      <a:r>
                        <a:rPr lang="en-US" sz="1000" dirty="0"/>
                        <a:t>&amp; Select Common Stock</a:t>
                      </a:r>
                    </a:p>
                  </a:txBody>
                  <a:tcPr anchor="c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a:t>$10B*</a:t>
                      </a:r>
                    </a:p>
                  </a:txBody>
                  <a:tcPr anchor="ctr">
                    <a:solidFill>
                      <a:schemeClr val="bg1">
                        <a:lumMod val="85000"/>
                      </a:schemeClr>
                    </a:solidFill>
                  </a:tcPr>
                </a:tc>
                <a:extLst>
                  <a:ext uri="{0D108BD9-81ED-4DB2-BD59-A6C34878D82A}">
                    <a16:rowId xmlns:a16="http://schemas.microsoft.com/office/drawing/2014/main" xmlns="" val="10003"/>
                  </a:ext>
                </a:extLst>
              </a:tr>
            </a:tbl>
          </a:graphicData>
        </a:graphic>
      </p:graphicFrame>
      <p:graphicFrame>
        <p:nvGraphicFramePr>
          <p:cNvPr id="67" name="Table 66"/>
          <p:cNvGraphicFramePr>
            <a:graphicFrameLocks noGrp="1"/>
          </p:cNvGraphicFramePr>
          <p:nvPr>
            <p:extLst>
              <p:ext uri="{D42A27DB-BD31-4B8C-83A1-F6EECF244321}">
                <p14:modId xmlns:p14="http://schemas.microsoft.com/office/powerpoint/2010/main" val="1398589967"/>
              </p:ext>
            </p:extLst>
          </p:nvPr>
        </p:nvGraphicFramePr>
        <p:xfrm>
          <a:off x="4867181" y="4401336"/>
          <a:ext cx="3566160" cy="1584265"/>
        </p:xfrm>
        <a:graphic>
          <a:graphicData uri="http://schemas.openxmlformats.org/drawingml/2006/table">
            <a:tbl>
              <a:tblPr>
                <a:tableStyleId>{5C22544A-7EE6-4342-B048-85BDC9FD1C3A}</a:tableStyleId>
              </a:tblPr>
              <a:tblGrid>
                <a:gridCol w="2651760">
                  <a:extLst>
                    <a:ext uri="{9D8B030D-6E8A-4147-A177-3AD203B41FA5}">
                      <a16:colId xmlns:a16="http://schemas.microsoft.com/office/drawing/2014/main" xmlns="" val="20000"/>
                    </a:ext>
                  </a:extLst>
                </a:gridCol>
                <a:gridCol w="914400">
                  <a:extLst>
                    <a:ext uri="{9D8B030D-6E8A-4147-A177-3AD203B41FA5}">
                      <a16:colId xmlns:a16="http://schemas.microsoft.com/office/drawing/2014/main" xmlns="" val="20001"/>
                    </a:ext>
                  </a:extLst>
                </a:gridCol>
              </a:tblGrid>
              <a:tr h="316853">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Projected Net Cash Outflows</a:t>
                      </a:r>
                    </a:p>
                  </a:txBody>
                  <a:tcPr>
                    <a:solidFill>
                      <a:schemeClr val="accent2"/>
                    </a:solidFill>
                  </a:tcPr>
                </a:tc>
                <a:tc hMerge="1">
                  <a:txBody>
                    <a:bodyPr/>
                    <a:lstStyle/>
                    <a:p>
                      <a:endParaRPr lang="en-US" sz="1000" dirty="0"/>
                    </a:p>
                  </a:txBody>
                  <a:tcPr/>
                </a:tc>
                <a:extLst>
                  <a:ext uri="{0D108BD9-81ED-4DB2-BD59-A6C34878D82A}">
                    <a16:rowId xmlns:a16="http://schemas.microsoft.com/office/drawing/2014/main" xmlns="" val="10000"/>
                  </a:ext>
                </a:extLst>
              </a:tr>
              <a:tr h="633706">
                <a:tc>
                  <a:txBody>
                    <a:bodyPr/>
                    <a:lstStyle/>
                    <a:p>
                      <a:pPr algn="l">
                        <a:lnSpc>
                          <a:spcPts val="1100"/>
                        </a:lnSpc>
                        <a:spcBef>
                          <a:spcPts val="0"/>
                        </a:spcBef>
                        <a:spcAft>
                          <a:spcPts val="0"/>
                        </a:spcAft>
                      </a:pPr>
                      <a:r>
                        <a:rPr lang="en-US" sz="1000" b="1" dirty="0"/>
                        <a:t>Retail</a:t>
                      </a:r>
                      <a:br>
                        <a:rPr lang="en-US" sz="1000" b="1" dirty="0"/>
                      </a:br>
                      <a:r>
                        <a:rPr lang="en-US" sz="1000" dirty="0"/>
                        <a:t>Consumer</a:t>
                      </a:r>
                      <a:r>
                        <a:rPr lang="en-US" sz="1000" baseline="0" dirty="0"/>
                        <a:t> &amp; Business customer (&lt;=$1.5MM in balances)</a:t>
                      </a:r>
                      <a:endParaRPr lang="en-US" sz="1000" dirty="0"/>
                    </a:p>
                  </a:txBody>
                  <a:tcPr anchor="ctr">
                    <a:solidFill>
                      <a:schemeClr val="bg1">
                        <a:lumMod val="85000"/>
                      </a:schemeClr>
                    </a:solidFill>
                  </a:tcPr>
                </a:tc>
                <a:tc>
                  <a:txBody>
                    <a:bodyPr/>
                    <a:lstStyle/>
                    <a:p>
                      <a:pPr algn="ctr"/>
                      <a:r>
                        <a:rPr lang="en-US" sz="1000" dirty="0"/>
                        <a:t>$60B*</a:t>
                      </a:r>
                    </a:p>
                  </a:txBody>
                  <a:tcPr anchor="ctr">
                    <a:solidFill>
                      <a:schemeClr val="bg1">
                        <a:lumMod val="85000"/>
                      </a:schemeClr>
                    </a:solidFill>
                  </a:tcPr>
                </a:tc>
                <a:extLst>
                  <a:ext uri="{0D108BD9-81ED-4DB2-BD59-A6C34878D82A}">
                    <a16:rowId xmlns:a16="http://schemas.microsoft.com/office/drawing/2014/main" xmlns="" val="10001"/>
                  </a:ext>
                </a:extLst>
              </a:tr>
              <a:tr h="633706">
                <a:tc>
                  <a:txBody>
                    <a:bodyPr/>
                    <a:lstStyle/>
                    <a:p>
                      <a:pPr algn="l">
                        <a:lnSpc>
                          <a:spcPts val="1100"/>
                        </a:lnSpc>
                        <a:spcAft>
                          <a:spcPts val="0"/>
                        </a:spcAft>
                      </a:pPr>
                      <a:r>
                        <a:rPr lang="en-US" sz="1000" b="1" dirty="0"/>
                        <a:t>Wholesale</a:t>
                      </a:r>
                      <a:r>
                        <a:rPr lang="en-US" sz="1000" b="0" baseline="0" dirty="0"/>
                        <a:t> </a:t>
                      </a:r>
                      <a:br>
                        <a:rPr lang="en-US" sz="1000" b="0" baseline="0" dirty="0"/>
                      </a:br>
                      <a:r>
                        <a:rPr lang="en-US" sz="1000" dirty="0"/>
                        <a:t>Business customer</a:t>
                      </a:r>
                      <a:r>
                        <a:rPr lang="en-US" sz="1000" baseline="0" dirty="0"/>
                        <a:t>          </a:t>
                      </a:r>
                      <a:br>
                        <a:rPr lang="en-US" sz="1000" baseline="0" dirty="0"/>
                      </a:br>
                      <a:r>
                        <a:rPr lang="en-US" sz="1000" baseline="0" dirty="0"/>
                        <a:t> (&gt;$1.5MM in balances)</a:t>
                      </a:r>
                      <a:endParaRPr lang="en-US" sz="1000" dirty="0"/>
                    </a:p>
                  </a:txBody>
                  <a:tcPr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a:t>$40B*</a:t>
                      </a:r>
                    </a:p>
                  </a:txBody>
                  <a:tcPr anchor="ctr">
                    <a:solidFill>
                      <a:schemeClr val="bg1">
                        <a:lumMod val="95000"/>
                      </a:schemeClr>
                    </a:solidFill>
                  </a:tcPr>
                </a:tc>
                <a:extLst>
                  <a:ext uri="{0D108BD9-81ED-4DB2-BD59-A6C34878D82A}">
                    <a16:rowId xmlns:a16="http://schemas.microsoft.com/office/drawing/2014/main" xmlns="" val="10002"/>
                  </a:ext>
                </a:extLst>
              </a:tr>
            </a:tbl>
          </a:graphicData>
        </a:graphic>
      </p:graphicFrame>
      <p:sp>
        <p:nvSpPr>
          <p:cNvPr id="2" name="Title 1"/>
          <p:cNvSpPr>
            <a:spLocks noGrp="1"/>
          </p:cNvSpPr>
          <p:nvPr>
            <p:ph type="title"/>
          </p:nvPr>
        </p:nvSpPr>
        <p:spPr>
          <a:xfrm>
            <a:off x="547688" y="320675"/>
            <a:ext cx="8229600" cy="1017950"/>
          </a:xfrm>
        </p:spPr>
        <p:txBody>
          <a:bodyPr/>
          <a:lstStyle/>
          <a:p>
            <a:r>
              <a:rPr lang="en-US" dirty="0"/>
              <a:t>How is the Liquidity Coverage Ratio calculated?</a:t>
            </a:r>
          </a:p>
        </p:txBody>
      </p:sp>
      <p:grpSp>
        <p:nvGrpSpPr>
          <p:cNvPr id="75" name="Group 74"/>
          <p:cNvGrpSpPr/>
          <p:nvPr/>
        </p:nvGrpSpPr>
        <p:grpSpPr>
          <a:xfrm>
            <a:off x="2880899" y="2521843"/>
            <a:ext cx="443842" cy="472887"/>
            <a:chOff x="2848504" y="2570496"/>
            <a:chExt cx="460495" cy="490629"/>
          </a:xfrm>
        </p:grpSpPr>
        <p:cxnSp>
          <p:nvCxnSpPr>
            <p:cNvPr id="45" name="Straight Connector 44"/>
            <p:cNvCxnSpPr/>
            <p:nvPr/>
          </p:nvCxnSpPr>
          <p:spPr>
            <a:xfrm>
              <a:off x="2848504" y="2815810"/>
              <a:ext cx="460495" cy="0"/>
            </a:xfrm>
            <a:prstGeom prst="line">
              <a:avLst/>
            </a:prstGeom>
            <a:ln w="57150" cap="sq">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3007554" y="2570496"/>
              <a:ext cx="142394" cy="1423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200" dirty="0">
                <a:solidFill>
                  <a:schemeClr val="tx1"/>
                </a:solidFill>
              </a:endParaRPr>
            </a:p>
          </p:txBody>
        </p:sp>
        <p:sp>
          <p:nvSpPr>
            <p:cNvPr id="47" name="Oval 46"/>
            <p:cNvSpPr/>
            <p:nvPr/>
          </p:nvSpPr>
          <p:spPr>
            <a:xfrm>
              <a:off x="3007554" y="2918731"/>
              <a:ext cx="142394" cy="1423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200" dirty="0">
                <a:solidFill>
                  <a:schemeClr val="tx1"/>
                </a:solidFill>
              </a:endParaRPr>
            </a:p>
          </p:txBody>
        </p:sp>
      </p:grpSp>
      <p:grpSp>
        <p:nvGrpSpPr>
          <p:cNvPr id="76" name="Group 75"/>
          <p:cNvGrpSpPr/>
          <p:nvPr/>
        </p:nvGrpSpPr>
        <p:grpSpPr>
          <a:xfrm>
            <a:off x="5890616" y="2690316"/>
            <a:ext cx="443842" cy="135941"/>
            <a:chOff x="5824253" y="2639292"/>
            <a:chExt cx="460495" cy="141041"/>
          </a:xfrm>
        </p:grpSpPr>
        <p:cxnSp>
          <p:nvCxnSpPr>
            <p:cNvPr id="63" name="Straight Connector 62"/>
            <p:cNvCxnSpPr/>
            <p:nvPr/>
          </p:nvCxnSpPr>
          <p:spPr>
            <a:xfrm>
              <a:off x="5824253" y="2780333"/>
              <a:ext cx="460495" cy="0"/>
            </a:xfrm>
            <a:prstGeom prst="line">
              <a:avLst/>
            </a:prstGeom>
            <a:ln w="57150" cap="sq">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824253" y="2639292"/>
              <a:ext cx="460495" cy="0"/>
            </a:xfrm>
            <a:prstGeom prst="line">
              <a:avLst/>
            </a:prstGeom>
            <a:ln w="57150" cap="sq">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65" name="Rectangle 64"/>
          <p:cNvSpPr/>
          <p:nvPr/>
        </p:nvSpPr>
        <p:spPr>
          <a:xfrm>
            <a:off x="6519346" y="2355663"/>
            <a:ext cx="2286000" cy="822960"/>
          </a:xfrm>
          <a:prstGeom prst="rect">
            <a:avLst/>
          </a:prstGeom>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45720" rIns="0" bIns="45720" rtlCol="0" anchor="b"/>
          <a:lstStyle/>
          <a:p>
            <a:pPr algn="ctr" fontAlgn="base">
              <a:spcBef>
                <a:spcPts val="600"/>
              </a:spcBef>
              <a:spcAft>
                <a:spcPct val="0"/>
              </a:spcAft>
            </a:pPr>
            <a:r>
              <a:rPr lang="en-US" sz="1400" dirty="0">
                <a:solidFill>
                  <a:schemeClr val="tx1"/>
                </a:solidFill>
              </a:rPr>
              <a:t>Liquidity </a:t>
            </a:r>
            <a:br>
              <a:rPr lang="en-US" sz="1400" dirty="0">
                <a:solidFill>
                  <a:schemeClr val="tx1"/>
                </a:solidFill>
              </a:rPr>
            </a:br>
            <a:r>
              <a:rPr lang="en-US" sz="1400" dirty="0">
                <a:solidFill>
                  <a:schemeClr val="tx1"/>
                </a:solidFill>
              </a:rPr>
              <a:t>Coverage Ratio </a:t>
            </a:r>
          </a:p>
          <a:p>
            <a:pPr algn="ctr" fontAlgn="base">
              <a:spcBef>
                <a:spcPts val="600"/>
              </a:spcBef>
              <a:spcAft>
                <a:spcPct val="0"/>
              </a:spcAft>
            </a:pPr>
            <a:r>
              <a:rPr lang="en-US" sz="1400" b="1" dirty="0">
                <a:solidFill>
                  <a:schemeClr val="tx1"/>
                </a:solidFill>
              </a:rPr>
              <a:t>90%*</a:t>
            </a:r>
          </a:p>
        </p:txBody>
      </p:sp>
      <p:sp>
        <p:nvSpPr>
          <p:cNvPr id="68" name="Rectangle 67"/>
          <p:cNvSpPr/>
          <p:nvPr/>
        </p:nvSpPr>
        <p:spPr>
          <a:xfrm>
            <a:off x="3451018" y="2355663"/>
            <a:ext cx="2286000" cy="822960"/>
          </a:xfrm>
          <a:prstGeom prst="rect">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none" lIns="0" tIns="45720" rIns="0" bIns="45720" rtlCol="0" anchor="b"/>
          <a:lstStyle/>
          <a:p>
            <a:pPr algn="ctr" fontAlgn="base">
              <a:spcBef>
                <a:spcPts val="600"/>
              </a:spcBef>
              <a:spcAft>
                <a:spcPct val="0"/>
              </a:spcAft>
            </a:pPr>
            <a:r>
              <a:rPr lang="en-US" sz="1400" dirty="0">
                <a:solidFill>
                  <a:schemeClr val="tx1"/>
                </a:solidFill>
              </a:rPr>
              <a:t>Projected  </a:t>
            </a:r>
            <a:br>
              <a:rPr lang="en-US" sz="1400" dirty="0">
                <a:solidFill>
                  <a:schemeClr val="tx1"/>
                </a:solidFill>
              </a:rPr>
            </a:br>
            <a:r>
              <a:rPr lang="en-US" sz="1400" dirty="0">
                <a:solidFill>
                  <a:schemeClr val="tx1"/>
                </a:solidFill>
              </a:rPr>
              <a:t>Net Cash Outflows </a:t>
            </a:r>
          </a:p>
          <a:p>
            <a:pPr algn="ctr" fontAlgn="base">
              <a:spcBef>
                <a:spcPts val="600"/>
              </a:spcBef>
              <a:spcAft>
                <a:spcPct val="0"/>
              </a:spcAft>
            </a:pPr>
            <a:r>
              <a:rPr lang="en-US" sz="1400" b="1" dirty="0">
                <a:solidFill>
                  <a:schemeClr val="tx1"/>
                </a:solidFill>
              </a:rPr>
              <a:t>$100B*</a:t>
            </a:r>
          </a:p>
        </p:txBody>
      </p:sp>
      <p:sp>
        <p:nvSpPr>
          <p:cNvPr id="69" name="Rectangle 68"/>
          <p:cNvSpPr/>
          <p:nvPr/>
        </p:nvSpPr>
        <p:spPr>
          <a:xfrm>
            <a:off x="457977" y="2355663"/>
            <a:ext cx="2286000" cy="822960"/>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none" lIns="0" tIns="45720" rIns="0" bIns="45720" rtlCol="0" anchor="b"/>
          <a:lstStyle/>
          <a:p>
            <a:pPr algn="ctr" fontAlgn="base">
              <a:spcBef>
                <a:spcPts val="600"/>
              </a:spcBef>
              <a:spcAft>
                <a:spcPct val="0"/>
              </a:spcAft>
            </a:pPr>
            <a:r>
              <a:rPr lang="en-US" sz="1400" dirty="0">
                <a:solidFill>
                  <a:schemeClr val="tx1"/>
                </a:solidFill>
              </a:rPr>
              <a:t>High Quality</a:t>
            </a:r>
            <a:br>
              <a:rPr lang="en-US" sz="1400" dirty="0">
                <a:solidFill>
                  <a:schemeClr val="tx1"/>
                </a:solidFill>
              </a:rPr>
            </a:br>
            <a:r>
              <a:rPr lang="en-US" sz="1400" dirty="0">
                <a:solidFill>
                  <a:schemeClr val="tx1"/>
                </a:solidFill>
              </a:rPr>
              <a:t>Liquid Assets </a:t>
            </a:r>
          </a:p>
          <a:p>
            <a:pPr algn="ctr" fontAlgn="base">
              <a:spcBef>
                <a:spcPts val="600"/>
              </a:spcBef>
              <a:spcAft>
                <a:spcPct val="0"/>
              </a:spcAft>
            </a:pPr>
            <a:r>
              <a:rPr lang="en-US" sz="1400" b="1" dirty="0">
                <a:solidFill>
                  <a:schemeClr val="tx1"/>
                </a:solidFill>
              </a:rPr>
              <a:t>$90B*</a:t>
            </a:r>
          </a:p>
        </p:txBody>
      </p:sp>
      <p:sp>
        <p:nvSpPr>
          <p:cNvPr id="82" name="TextBox 81"/>
          <p:cNvSpPr txBox="1"/>
          <p:nvPr/>
        </p:nvSpPr>
        <p:spPr>
          <a:xfrm>
            <a:off x="4880372" y="3884029"/>
            <a:ext cx="3497697" cy="510441"/>
          </a:xfrm>
          <a:prstGeom prst="rect">
            <a:avLst/>
          </a:prstGeom>
          <a:solidFill>
            <a:schemeClr val="bg1"/>
          </a:solidFill>
        </p:spPr>
        <p:txBody>
          <a:bodyPr vert="horz" wrap="square" lIns="45720" tIns="45720" rIns="45720" bIns="45720" rtlCol="0" anchor="ctr" anchorCtr="0">
            <a:noAutofit/>
          </a:bodyPr>
          <a:lstStyle/>
          <a:p>
            <a:pPr algn="ctr" fontAlgn="base">
              <a:spcBef>
                <a:spcPts val="600"/>
              </a:spcBef>
              <a:spcAft>
                <a:spcPct val="0"/>
              </a:spcAft>
            </a:pPr>
            <a:r>
              <a:rPr lang="en-US" sz="1200" i="1" dirty="0">
                <a:latin typeface="+mn-lt"/>
                <a:ea typeface="MS PGothic"/>
              </a:rPr>
              <a:t>Different types of deposits have different run-off assumptions. </a:t>
            </a:r>
          </a:p>
        </p:txBody>
      </p:sp>
      <p:sp>
        <p:nvSpPr>
          <p:cNvPr id="87" name="TextBox 86"/>
          <p:cNvSpPr txBox="1"/>
          <p:nvPr/>
        </p:nvSpPr>
        <p:spPr>
          <a:xfrm>
            <a:off x="457977" y="3191611"/>
            <a:ext cx="2286000" cy="365760"/>
          </a:xfrm>
          <a:prstGeom prst="rect">
            <a:avLst/>
          </a:prstGeom>
          <a:ln w="12700">
            <a:solidFill>
              <a:schemeClr val="accent3"/>
            </a:solidFill>
          </a:ln>
        </p:spPr>
        <p:txBody>
          <a:bodyPr vert="horz" wrap="square" lIns="91440" tIns="45720" rIns="91440" bIns="45720" rtlCol="0" anchor="ctr" anchorCtr="0">
            <a:noAutofit/>
          </a:bodyPr>
          <a:lstStyle/>
          <a:p>
            <a:pPr algn="ctr" fontAlgn="base">
              <a:spcBef>
                <a:spcPts val="600"/>
              </a:spcBef>
              <a:spcAft>
                <a:spcPct val="0"/>
              </a:spcAft>
            </a:pPr>
            <a:r>
              <a:rPr lang="en-US" sz="1200" i="1" dirty="0">
                <a:latin typeface="+mn-lt"/>
                <a:ea typeface="MS PGothic"/>
              </a:rPr>
              <a:t>Numerator</a:t>
            </a:r>
          </a:p>
        </p:txBody>
      </p:sp>
      <p:sp>
        <p:nvSpPr>
          <p:cNvPr id="91" name="Rectangle 90"/>
          <p:cNvSpPr/>
          <p:nvPr/>
        </p:nvSpPr>
        <p:spPr>
          <a:xfrm>
            <a:off x="457977" y="1370270"/>
            <a:ext cx="8347375" cy="6771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rIns="91440" bIns="91440" rtlCol="0" anchor="ctr">
            <a:spAutoFit/>
          </a:bodyPr>
          <a:lstStyle/>
          <a:p>
            <a:pPr algn="ctr" fontAlgn="base">
              <a:spcBef>
                <a:spcPts val="300"/>
              </a:spcBef>
              <a:spcAft>
                <a:spcPct val="0"/>
              </a:spcAft>
            </a:pPr>
            <a:r>
              <a:rPr lang="en-US" sz="1600" dirty="0">
                <a:solidFill>
                  <a:prstClr val="white"/>
                </a:solidFill>
              </a:rPr>
              <a:t>The intent of the LCR is to ensure that banks remain liquid in a period of stress by requiring banks to hold HQLA against customer deposits</a:t>
            </a:r>
            <a:r>
              <a:rPr lang="en-US" sz="1200" dirty="0">
                <a:solidFill>
                  <a:prstClr val="white"/>
                </a:solidFill>
              </a:rPr>
              <a:t> </a:t>
            </a:r>
          </a:p>
        </p:txBody>
      </p:sp>
      <p:sp>
        <p:nvSpPr>
          <p:cNvPr id="66" name="TextBox 65"/>
          <p:cNvSpPr txBox="1"/>
          <p:nvPr/>
        </p:nvSpPr>
        <p:spPr>
          <a:xfrm>
            <a:off x="134819" y="3884029"/>
            <a:ext cx="4193671" cy="510440"/>
          </a:xfrm>
          <a:prstGeom prst="rect">
            <a:avLst/>
          </a:prstGeom>
          <a:solidFill>
            <a:schemeClr val="bg1"/>
          </a:solidFill>
        </p:spPr>
        <p:txBody>
          <a:bodyPr vert="horz" wrap="square" lIns="45720" tIns="45720" rIns="45720" bIns="45720" rtlCol="0" anchor="ctr" anchorCtr="0">
            <a:noAutofit/>
          </a:bodyPr>
          <a:lstStyle/>
          <a:p>
            <a:pPr algn="ctr" fontAlgn="base">
              <a:spcBef>
                <a:spcPts val="600"/>
              </a:spcBef>
              <a:spcAft>
                <a:spcPct val="0"/>
              </a:spcAft>
            </a:pPr>
            <a:r>
              <a:rPr lang="en-US" sz="1200" i="1" dirty="0">
                <a:latin typeface="+mn-lt"/>
                <a:ea typeface="MS PGothic"/>
              </a:rPr>
              <a:t>The bank should have enough high quality liquid assets to cover projected net cash outflows. </a:t>
            </a:r>
          </a:p>
        </p:txBody>
      </p:sp>
      <p:sp>
        <p:nvSpPr>
          <p:cNvPr id="81" name="TextBox 80"/>
          <p:cNvSpPr txBox="1"/>
          <p:nvPr/>
        </p:nvSpPr>
        <p:spPr>
          <a:xfrm>
            <a:off x="6519346" y="3191611"/>
            <a:ext cx="2286007" cy="365760"/>
          </a:xfrm>
          <a:prstGeom prst="rect">
            <a:avLst/>
          </a:prstGeom>
          <a:ln w="12700">
            <a:solidFill>
              <a:schemeClr val="accent1"/>
            </a:solidFill>
          </a:ln>
        </p:spPr>
        <p:txBody>
          <a:bodyPr vert="horz" wrap="none" lIns="0" tIns="0" rIns="0" bIns="0" rtlCol="0" anchor="ctr" anchorCtr="0">
            <a:noAutofit/>
          </a:bodyPr>
          <a:lstStyle/>
          <a:p>
            <a:pPr algn="ctr" fontAlgn="base">
              <a:spcBef>
                <a:spcPts val="600"/>
              </a:spcBef>
              <a:spcAft>
                <a:spcPct val="0"/>
              </a:spcAft>
            </a:pPr>
            <a:r>
              <a:rPr lang="en-US" sz="1200" i="1" dirty="0">
                <a:latin typeface="+mn-lt"/>
                <a:ea typeface="MS PGothic"/>
              </a:rPr>
              <a:t>100%  by Jan 2017</a:t>
            </a:r>
          </a:p>
        </p:txBody>
      </p:sp>
      <p:sp>
        <p:nvSpPr>
          <p:cNvPr id="42" name="TextBox 41"/>
          <p:cNvSpPr txBox="1"/>
          <p:nvPr/>
        </p:nvSpPr>
        <p:spPr>
          <a:xfrm>
            <a:off x="3452499" y="3191611"/>
            <a:ext cx="2284519" cy="365760"/>
          </a:xfrm>
          <a:prstGeom prst="rect">
            <a:avLst/>
          </a:prstGeom>
          <a:ln w="12700">
            <a:solidFill>
              <a:schemeClr val="accent2"/>
            </a:solidFill>
          </a:ln>
        </p:spPr>
        <p:txBody>
          <a:bodyPr vert="horz" wrap="square" lIns="91440" tIns="45720" rIns="91440" bIns="45720" rtlCol="0" anchor="ctr" anchorCtr="0">
            <a:noAutofit/>
          </a:bodyPr>
          <a:lstStyle/>
          <a:p>
            <a:pPr algn="ctr" fontAlgn="base">
              <a:spcBef>
                <a:spcPts val="600"/>
              </a:spcBef>
              <a:spcAft>
                <a:spcPct val="0"/>
              </a:spcAft>
            </a:pPr>
            <a:r>
              <a:rPr lang="en-US" sz="1200" i="1" dirty="0">
                <a:latin typeface="+mn-lt"/>
                <a:ea typeface="MS PGothic"/>
              </a:rPr>
              <a:t>Denominator</a:t>
            </a:r>
          </a:p>
        </p:txBody>
      </p:sp>
      <p:sp>
        <p:nvSpPr>
          <p:cNvPr id="5" name="TextBox 4"/>
          <p:cNvSpPr txBox="1"/>
          <p:nvPr/>
        </p:nvSpPr>
        <p:spPr>
          <a:xfrm>
            <a:off x="0" y="6539272"/>
            <a:ext cx="8677133" cy="332375"/>
          </a:xfrm>
          <a:prstGeom prst="rect">
            <a:avLst/>
          </a:prstGeom>
        </p:spPr>
        <p:txBody>
          <a:bodyPr vert="horz" wrap="square" lIns="457200" tIns="0" rIns="91440" bIns="91440" rtlCol="0">
            <a:noAutofit/>
          </a:bodyPr>
          <a:lstStyle/>
          <a:p>
            <a:pPr fontAlgn="base">
              <a:spcBef>
                <a:spcPts val="600"/>
              </a:spcBef>
              <a:spcAft>
                <a:spcPct val="0"/>
              </a:spcAft>
            </a:pPr>
            <a:r>
              <a:rPr lang="en-US" sz="1000" dirty="0">
                <a:solidFill>
                  <a:prstClr val="black"/>
                </a:solidFill>
                <a:ea typeface="MS PGothic"/>
              </a:rPr>
              <a:t>*Numbers are for illustration purpose only</a:t>
            </a:r>
          </a:p>
        </p:txBody>
      </p:sp>
      <p:grpSp>
        <p:nvGrpSpPr>
          <p:cNvPr id="98" name="Group 97"/>
          <p:cNvGrpSpPr/>
          <p:nvPr/>
        </p:nvGrpSpPr>
        <p:grpSpPr>
          <a:xfrm>
            <a:off x="4593100" y="3884923"/>
            <a:ext cx="263318" cy="2108728"/>
            <a:chOff x="4594759" y="3557371"/>
            <a:chExt cx="263318" cy="2108728"/>
          </a:xfrm>
        </p:grpSpPr>
        <p:cxnSp>
          <p:nvCxnSpPr>
            <p:cNvPr id="13" name="Elbow Connector 12"/>
            <p:cNvCxnSpPr>
              <a:endCxn id="42" idx="2"/>
            </p:cNvCxnSpPr>
            <p:nvPr/>
          </p:nvCxnSpPr>
          <p:spPr>
            <a:xfrm rot="10800000">
              <a:off x="4594759" y="3557371"/>
              <a:ext cx="263318" cy="1458184"/>
            </a:xfrm>
            <a:prstGeom prst="bentConnector2">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Elbow Connector 15"/>
            <p:cNvCxnSpPr>
              <a:endCxn id="42" idx="2"/>
            </p:cNvCxnSpPr>
            <p:nvPr/>
          </p:nvCxnSpPr>
          <p:spPr>
            <a:xfrm rot="10800000">
              <a:off x="4594759" y="3557371"/>
              <a:ext cx="263318" cy="2108728"/>
            </a:xfrm>
            <a:prstGeom prst="bentConnector2">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grpSp>
        <p:nvGrpSpPr>
          <p:cNvPr id="97" name="Group 96"/>
          <p:cNvGrpSpPr/>
          <p:nvPr/>
        </p:nvGrpSpPr>
        <p:grpSpPr>
          <a:xfrm>
            <a:off x="1599318" y="3884923"/>
            <a:ext cx="2759601" cy="2333952"/>
            <a:chOff x="1600977" y="3557371"/>
            <a:chExt cx="2759601" cy="2333952"/>
          </a:xfrm>
        </p:grpSpPr>
        <p:cxnSp>
          <p:nvCxnSpPr>
            <p:cNvPr id="25" name="Elbow Connector 24"/>
            <p:cNvCxnSpPr>
              <a:endCxn id="87" idx="2"/>
            </p:cNvCxnSpPr>
            <p:nvPr/>
          </p:nvCxnSpPr>
          <p:spPr>
            <a:xfrm flipH="1" flipV="1">
              <a:off x="1600977" y="3557371"/>
              <a:ext cx="2423454" cy="1451467"/>
            </a:xfrm>
            <a:prstGeom prst="bentConnector4">
              <a:avLst>
                <a:gd name="adj1" fmla="val -13799"/>
                <a:gd name="adj2" fmla="val 84292"/>
              </a:avLst>
            </a:prstGeom>
            <a:ln>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5400000" flipH="1" flipV="1">
              <a:off x="3869303" y="4838073"/>
              <a:ext cx="648062" cy="334488"/>
            </a:xfrm>
            <a:prstGeom prst="bentConnector3">
              <a:avLst>
                <a:gd name="adj1" fmla="val 249"/>
              </a:avLst>
            </a:prstGeom>
            <a:ln>
              <a:solidFill>
                <a:schemeClr val="accent3"/>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Elbow Connector 32"/>
            <p:cNvCxnSpPr/>
            <p:nvPr/>
          </p:nvCxnSpPr>
          <p:spPr>
            <a:xfrm rot="5400000" flipH="1" flipV="1">
              <a:off x="3912346" y="5443091"/>
              <a:ext cx="561976" cy="334488"/>
            </a:xfrm>
            <a:prstGeom prst="bentConnector3">
              <a:avLst>
                <a:gd name="adj1" fmla="val 622"/>
              </a:avLst>
            </a:prstGeom>
            <a:ln>
              <a:solidFill>
                <a:schemeClr val="accent3"/>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364309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Reporting, Standards, etc. </a:t>
            </a:r>
          </a:p>
        </p:txBody>
      </p:sp>
      <p:sp>
        <p:nvSpPr>
          <p:cNvPr id="3" name="Content Placeholder 2"/>
          <p:cNvSpPr>
            <a:spLocks noGrp="1"/>
          </p:cNvSpPr>
          <p:nvPr>
            <p:ph idx="1"/>
          </p:nvPr>
        </p:nvSpPr>
        <p:spPr/>
        <p:txBody>
          <a:bodyPr/>
          <a:lstStyle/>
          <a:p>
            <a:r>
              <a:rPr lang="en-US" dirty="0"/>
              <a:t>Differences in home/host liquidity requirements, when consolidated, liquidity parameters should be applied are those in the home jurisdiction to all legal entities being consolidated, except for treatment of retail/SME deposits should follow host country requirements. </a:t>
            </a:r>
          </a:p>
        </p:txBody>
      </p:sp>
    </p:spTree>
    <p:extLst>
      <p:ext uri="{BB962C8B-B14F-4D97-AF65-F5344CB8AC3E}">
        <p14:creationId xmlns:p14="http://schemas.microsoft.com/office/powerpoint/2010/main" val="15463092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Timeframes	</a:t>
            </a:r>
          </a:p>
        </p:txBody>
      </p:sp>
      <p:sp>
        <p:nvSpPr>
          <p:cNvPr id="3" name="Content Placeholder 2"/>
          <p:cNvSpPr>
            <a:spLocks noGrp="1"/>
          </p:cNvSpPr>
          <p:nvPr>
            <p:ph idx="1"/>
          </p:nvPr>
        </p:nvSpPr>
        <p:spPr/>
        <p:txBody>
          <a:bodyPr>
            <a:normAutofit fontScale="85000" lnSpcReduction="20000"/>
          </a:bodyPr>
          <a:lstStyle/>
          <a:p>
            <a:r>
              <a:rPr lang="en-US" dirty="0"/>
              <a:t>QIS should be conducted using data from year-end 2010 and mid-year 2011 using components for both the LCR and NSFR. </a:t>
            </a:r>
          </a:p>
          <a:p>
            <a:r>
              <a:rPr lang="en-US" dirty="0"/>
              <a:t>Reporting to NBM throughout the observation period, expected to start on January 1, 2012 for the two standards, including overall percentages and information on the components. </a:t>
            </a:r>
          </a:p>
          <a:p>
            <a:r>
              <a:rPr lang="en-US" dirty="0"/>
              <a:t>Basel Committee is prepared to make revisions if necessary – LCR by mid-2013 and NSFR by mid-2016.</a:t>
            </a:r>
          </a:p>
          <a:p>
            <a:r>
              <a:rPr lang="en-US" dirty="0"/>
              <a:t>The LCR will be introduced on January 1, 2015 and the NSFR on January 1, 2018. </a:t>
            </a:r>
          </a:p>
        </p:txBody>
      </p:sp>
    </p:spTree>
    <p:extLst>
      <p:ext uri="{BB962C8B-B14F-4D97-AF65-F5344CB8AC3E}">
        <p14:creationId xmlns:p14="http://schemas.microsoft.com/office/powerpoint/2010/main" val="30387678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70000" lnSpcReduction="20000"/>
          </a:bodyPr>
          <a:lstStyle/>
          <a:p>
            <a:r>
              <a:rPr lang="en-US" dirty="0"/>
              <a:t>Stable funding – the portion of those types and amounts of equity and liability financing expected to be reliable sources of funds over a one-year horizon under conditions of extended stress. </a:t>
            </a:r>
          </a:p>
          <a:p>
            <a:r>
              <a:rPr lang="en-US" dirty="0"/>
              <a:t>Available Stable Funding – defined as the total amount of a bank’s </a:t>
            </a:r>
          </a:p>
          <a:p>
            <a:pPr lvl="1"/>
            <a:r>
              <a:rPr lang="en-US" dirty="0"/>
              <a:t>Capital;</a:t>
            </a:r>
          </a:p>
          <a:p>
            <a:pPr lvl="1"/>
            <a:r>
              <a:rPr lang="en-US" dirty="0"/>
              <a:t>Preferred stock with maturity of equal to or greater than one year;</a:t>
            </a:r>
          </a:p>
          <a:p>
            <a:pPr lvl="1"/>
            <a:r>
              <a:rPr lang="en-US" dirty="0"/>
              <a:t>Liabilities with effective maturities of one-year or more;</a:t>
            </a:r>
          </a:p>
          <a:p>
            <a:pPr lvl="1"/>
            <a:r>
              <a:rPr lang="en-US" dirty="0"/>
              <a:t>That portion of non-maturity deposits and/or term deposits with maturities of less than one year that would be expected to stay with the institution for an extended period in an idiosyncratic stress event; and, </a:t>
            </a:r>
          </a:p>
          <a:p>
            <a:pPr lvl="1"/>
            <a:r>
              <a:rPr lang="en-US" dirty="0"/>
              <a:t>The portion of wholesale funding with maturities of less than a year that is expected to stay with the institution for an extended period in an idiosyncratic stress event. </a:t>
            </a:r>
          </a:p>
          <a:p>
            <a:pPr lvl="1"/>
            <a:r>
              <a:rPr lang="en-US" dirty="0"/>
              <a:t>Includes stable and less stable retail and SME deposits.</a:t>
            </a:r>
          </a:p>
        </p:txBody>
      </p:sp>
    </p:spTree>
    <p:extLst>
      <p:ext uri="{BB962C8B-B14F-4D97-AF65-F5344CB8AC3E}">
        <p14:creationId xmlns:p14="http://schemas.microsoft.com/office/powerpoint/2010/main" val="39247627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Components of Available Stable Funding and Associated ASF Factors </a:t>
            </a:r>
          </a:p>
        </p:txBody>
      </p:sp>
      <p:graphicFrame>
        <p:nvGraphicFramePr>
          <p:cNvPr id="4" name="Content Placeholder 3"/>
          <p:cNvGraphicFramePr>
            <a:graphicFrameLocks noGrp="1"/>
          </p:cNvGraphicFramePr>
          <p:nvPr>
            <p:ph idx="1"/>
          </p:nvPr>
        </p:nvGraphicFramePr>
        <p:xfrm>
          <a:off x="457200" y="1600200"/>
          <a:ext cx="8229600" cy="43027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0840">
                <a:tc>
                  <a:txBody>
                    <a:bodyPr/>
                    <a:lstStyle/>
                    <a:p>
                      <a:r>
                        <a:rPr lang="en-US" dirty="0"/>
                        <a:t>ASF Factor</a:t>
                      </a:r>
                    </a:p>
                  </a:txBody>
                  <a:tcPr/>
                </a:tc>
                <a:tc>
                  <a:txBody>
                    <a:bodyPr/>
                    <a:lstStyle/>
                    <a:p>
                      <a:r>
                        <a:rPr lang="en-US" dirty="0"/>
                        <a:t>Components of ASF Category</a:t>
                      </a:r>
                    </a:p>
                  </a:txBody>
                  <a:tcPr/>
                </a:tc>
                <a:extLst>
                  <a:ext uri="{0D108BD9-81ED-4DB2-BD59-A6C34878D82A}">
                    <a16:rowId xmlns:a16="http://schemas.microsoft.com/office/drawing/2014/main" xmlns="" val="10000"/>
                  </a:ext>
                </a:extLst>
              </a:tr>
              <a:tr h="370840">
                <a:tc>
                  <a:txBody>
                    <a:bodyPr/>
                    <a:lstStyle/>
                    <a:p>
                      <a:r>
                        <a:rPr lang="en-US" dirty="0"/>
                        <a:t>100%</a:t>
                      </a:r>
                    </a:p>
                  </a:txBody>
                  <a:tcPr/>
                </a:tc>
                <a:tc>
                  <a:txBody>
                    <a:bodyPr/>
                    <a:lstStyle/>
                    <a:p>
                      <a:pPr>
                        <a:buFont typeface="Arial" pitchFamily="34" charset="0"/>
                        <a:buChar char="•"/>
                      </a:pPr>
                      <a:r>
                        <a:rPr lang="en-US" dirty="0"/>
                        <a:t>The total amount of capital, including</a:t>
                      </a:r>
                      <a:r>
                        <a:rPr lang="en-US" baseline="0" dirty="0"/>
                        <a:t> both Tier 1 and Tier 2 as defined in existing global capital standards issued by the Basel Committee.</a:t>
                      </a:r>
                    </a:p>
                    <a:p>
                      <a:pPr>
                        <a:buFont typeface="Arial" pitchFamily="34" charset="0"/>
                        <a:buChar char="•"/>
                      </a:pPr>
                      <a:r>
                        <a:rPr lang="en-US" baseline="0" dirty="0"/>
                        <a:t>The total amount of any preferred stock not included in Tier 2 that has an effective remaining maturity of one year or greater taking into account any explicit or embedded options that would reduce the expected maturity to less than one year.</a:t>
                      </a:r>
                    </a:p>
                    <a:p>
                      <a:pPr>
                        <a:buFont typeface="Arial" pitchFamily="34" charset="0"/>
                        <a:buChar char="•"/>
                      </a:pPr>
                      <a:r>
                        <a:rPr lang="en-US" baseline="0" dirty="0"/>
                        <a:t>The total amount of secured and unsecured borrowing and liabilities with effective remaining maturities of one year or more. </a:t>
                      </a:r>
                      <a:endParaRPr lang="en-US"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070502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ASF, cont. </a:t>
            </a:r>
          </a:p>
        </p:txBody>
      </p:sp>
      <p:graphicFrame>
        <p:nvGraphicFramePr>
          <p:cNvPr id="4" name="Content Placeholder 3"/>
          <p:cNvGraphicFramePr>
            <a:graphicFrameLocks noGrp="1"/>
          </p:cNvGraphicFramePr>
          <p:nvPr>
            <p:ph idx="1"/>
          </p:nvPr>
        </p:nvGraphicFramePr>
        <p:xfrm>
          <a:off x="457200" y="1600200"/>
          <a:ext cx="8229600" cy="448564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0840">
                <a:tc>
                  <a:txBody>
                    <a:bodyPr/>
                    <a:lstStyle/>
                    <a:p>
                      <a:r>
                        <a:rPr lang="en-US" dirty="0"/>
                        <a:t>90%</a:t>
                      </a:r>
                    </a:p>
                  </a:txBody>
                  <a:tcPr/>
                </a:tc>
                <a:tc>
                  <a:txBody>
                    <a:bodyPr/>
                    <a:lstStyle/>
                    <a:p>
                      <a:pPr>
                        <a:buFont typeface="Arial" pitchFamily="34" charset="0"/>
                        <a:buChar char="•"/>
                      </a:pPr>
                      <a:r>
                        <a:rPr lang="en-US" dirty="0"/>
                        <a:t>Stable demand</a:t>
                      </a:r>
                      <a:r>
                        <a:rPr lang="en-US" baseline="0" dirty="0"/>
                        <a:t> deposits with no maturity and/or term deposits with residual maturities of one year or greater (retail customers and SMEs)</a:t>
                      </a:r>
                      <a:endParaRPr lang="en-US" dirty="0"/>
                    </a:p>
                  </a:txBody>
                  <a:tcPr/>
                </a:tc>
                <a:extLst>
                  <a:ext uri="{0D108BD9-81ED-4DB2-BD59-A6C34878D82A}">
                    <a16:rowId xmlns:a16="http://schemas.microsoft.com/office/drawing/2014/main" xmlns="" val="10000"/>
                  </a:ext>
                </a:extLst>
              </a:tr>
              <a:tr h="370840">
                <a:tc>
                  <a:txBody>
                    <a:bodyPr/>
                    <a:lstStyle/>
                    <a:p>
                      <a:r>
                        <a:rPr lang="en-US" dirty="0"/>
                        <a:t>80%</a:t>
                      </a:r>
                    </a:p>
                  </a:txBody>
                  <a:tcPr/>
                </a:tc>
                <a:tc>
                  <a:txBody>
                    <a:bodyPr/>
                    <a:lstStyle/>
                    <a:p>
                      <a:r>
                        <a:rPr lang="en-US" dirty="0"/>
                        <a:t>“Less stable” demand</a:t>
                      </a:r>
                      <a:r>
                        <a:rPr lang="en-US" baseline="0" dirty="0"/>
                        <a:t> deposits and/or term deposits with residual maturities of less than one year (retail customers and SMEs)</a:t>
                      </a:r>
                      <a:endParaRPr lang="en-US" dirty="0"/>
                    </a:p>
                  </a:txBody>
                  <a:tcPr/>
                </a:tc>
                <a:extLst>
                  <a:ext uri="{0D108BD9-81ED-4DB2-BD59-A6C34878D82A}">
                    <a16:rowId xmlns:a16="http://schemas.microsoft.com/office/drawing/2014/main" xmlns="" val="10001"/>
                  </a:ext>
                </a:extLst>
              </a:tr>
              <a:tr h="370840">
                <a:tc>
                  <a:txBody>
                    <a:bodyPr/>
                    <a:lstStyle/>
                    <a:p>
                      <a:r>
                        <a:rPr lang="en-US" dirty="0"/>
                        <a:t>50%</a:t>
                      </a:r>
                    </a:p>
                  </a:txBody>
                  <a:tcPr/>
                </a:tc>
                <a:tc>
                  <a:txBody>
                    <a:bodyPr/>
                    <a:lstStyle/>
                    <a:p>
                      <a:r>
                        <a:rPr lang="en-US" dirty="0"/>
                        <a:t>Unsecured</a:t>
                      </a:r>
                      <a:r>
                        <a:rPr lang="en-US" baseline="0" dirty="0"/>
                        <a:t> wholesale funding, non-maturity deposits and/or term deposits with a residual maturity less than one year (non-financial </a:t>
                      </a:r>
                      <a:r>
                        <a:rPr lang="en-US" baseline="0" dirty="0" err="1"/>
                        <a:t>corporates</a:t>
                      </a:r>
                      <a:r>
                        <a:rPr lang="en-US" baseline="0" dirty="0"/>
                        <a:t>, sovereigns, central banks, MDBs, and PSEs.</a:t>
                      </a:r>
                      <a:endParaRPr lang="en-US" dirty="0"/>
                    </a:p>
                  </a:txBody>
                  <a:tcPr/>
                </a:tc>
                <a:extLst>
                  <a:ext uri="{0D108BD9-81ED-4DB2-BD59-A6C34878D82A}">
                    <a16:rowId xmlns:a16="http://schemas.microsoft.com/office/drawing/2014/main" xmlns="" val="10002"/>
                  </a:ext>
                </a:extLst>
              </a:tr>
              <a:tr h="370840">
                <a:tc>
                  <a:txBody>
                    <a:bodyPr/>
                    <a:lstStyle/>
                    <a:p>
                      <a:r>
                        <a:rPr lang="en-US" dirty="0"/>
                        <a:t>0%</a:t>
                      </a:r>
                    </a:p>
                  </a:txBody>
                  <a:tcPr/>
                </a:tc>
                <a:tc>
                  <a:txBody>
                    <a:bodyPr/>
                    <a:lstStyle/>
                    <a:p>
                      <a:r>
                        <a:rPr lang="en-US" dirty="0"/>
                        <a:t>All other liabilities </a:t>
                      </a: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9764015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of RSF for Assets and OBS Exposures</a:t>
            </a:r>
          </a:p>
        </p:txBody>
      </p:sp>
      <p:sp>
        <p:nvSpPr>
          <p:cNvPr id="3" name="Content Placeholder 2"/>
          <p:cNvSpPr>
            <a:spLocks noGrp="1"/>
          </p:cNvSpPr>
          <p:nvPr>
            <p:ph idx="1"/>
          </p:nvPr>
        </p:nvSpPr>
        <p:spPr/>
        <p:txBody>
          <a:bodyPr>
            <a:normAutofit fontScale="77500" lnSpcReduction="20000"/>
          </a:bodyPr>
          <a:lstStyle/>
          <a:p>
            <a:r>
              <a:rPr lang="en-US" dirty="0"/>
              <a:t>The amount of stable funding required by supervisors is to be measured using supervisory assumptions on the broad characteristics of the liquidity risk profiles of an institution’s assets, off-balance sheet exposures and other selected activities.  </a:t>
            </a:r>
          </a:p>
          <a:p>
            <a:r>
              <a:rPr lang="en-US" dirty="0"/>
              <a:t>The required amount of stable funding is calculated as the sum of the value of assets held and funded by the institution, multiplied by a specific required stable funding factor (RSF) factor assigned to each particular asset type, added to the amount of OBS activity (or potential liquidity exposure) multiplied by its associated RSF factor. </a:t>
            </a:r>
          </a:p>
          <a:p>
            <a:r>
              <a:rPr lang="en-US" dirty="0"/>
              <a:t>Encumbered assets are not considered to be available for funding, unless there is a less than one year remaining on the encumbrance period.  </a:t>
            </a:r>
          </a:p>
        </p:txBody>
      </p:sp>
    </p:spTree>
    <p:extLst>
      <p:ext uri="{BB962C8B-B14F-4D97-AF65-F5344CB8AC3E}">
        <p14:creationId xmlns:p14="http://schemas.microsoft.com/office/powerpoint/2010/main" val="25293209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Stable Funding </a:t>
            </a:r>
          </a:p>
        </p:txBody>
      </p:sp>
      <p:graphicFrame>
        <p:nvGraphicFramePr>
          <p:cNvPr id="7" name="Content Placeholder 6"/>
          <p:cNvGraphicFramePr>
            <a:graphicFrameLocks noGrp="1"/>
          </p:cNvGraphicFramePr>
          <p:nvPr>
            <p:ph idx="1"/>
          </p:nvPr>
        </p:nvGraphicFramePr>
        <p:xfrm>
          <a:off x="457200" y="1600200"/>
          <a:ext cx="8229600" cy="495808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0840">
                <a:tc>
                  <a:txBody>
                    <a:bodyPr/>
                    <a:lstStyle/>
                    <a:p>
                      <a:r>
                        <a:rPr lang="en-US" sz="1200" dirty="0"/>
                        <a:t>Components</a:t>
                      </a:r>
                      <a:r>
                        <a:rPr lang="en-US" sz="1200" baseline="0" dirty="0"/>
                        <a:t> of RSF</a:t>
                      </a:r>
                      <a:endParaRPr lang="en-US" sz="1200" dirty="0"/>
                    </a:p>
                  </a:txBody>
                  <a:tcPr/>
                </a:tc>
                <a:tc>
                  <a:txBody>
                    <a:bodyPr/>
                    <a:lstStyle/>
                    <a:p>
                      <a:r>
                        <a:rPr lang="en-US" sz="1200" dirty="0"/>
                        <a:t>RSF</a:t>
                      </a:r>
                      <a:r>
                        <a:rPr lang="en-US" sz="1200" baseline="0" dirty="0"/>
                        <a:t> Factor</a:t>
                      </a:r>
                      <a:endParaRPr lang="en-US" sz="1200" dirty="0"/>
                    </a:p>
                  </a:txBody>
                  <a:tcPr/>
                </a:tc>
                <a:extLst>
                  <a:ext uri="{0D108BD9-81ED-4DB2-BD59-A6C34878D82A}">
                    <a16:rowId xmlns:a16="http://schemas.microsoft.com/office/drawing/2014/main" xmlns="" val="10000"/>
                  </a:ext>
                </a:extLst>
              </a:tr>
              <a:tr h="370840">
                <a:tc>
                  <a:txBody>
                    <a:bodyPr/>
                    <a:lstStyle/>
                    <a:p>
                      <a:r>
                        <a:rPr lang="en-US" sz="1200" dirty="0"/>
                        <a:t>Cash and</a:t>
                      </a:r>
                      <a:r>
                        <a:rPr lang="en-US" sz="1200" baseline="0" dirty="0"/>
                        <a:t> unencumbered assets with a maturity of less than one year</a:t>
                      </a:r>
                      <a:endParaRPr lang="en-US" sz="1200" dirty="0"/>
                    </a:p>
                  </a:txBody>
                  <a:tcPr/>
                </a:tc>
                <a:tc>
                  <a:txBody>
                    <a:bodyPr/>
                    <a:lstStyle/>
                    <a:p>
                      <a:r>
                        <a:rPr lang="en-US" sz="1200" dirty="0"/>
                        <a:t>0%</a:t>
                      </a:r>
                    </a:p>
                  </a:txBody>
                  <a:tcPr/>
                </a:tc>
                <a:extLst>
                  <a:ext uri="{0D108BD9-81ED-4DB2-BD59-A6C34878D82A}">
                    <a16:rowId xmlns:a16="http://schemas.microsoft.com/office/drawing/2014/main" xmlns="" val="10001"/>
                  </a:ext>
                </a:extLst>
              </a:tr>
              <a:tr h="370840">
                <a:tc>
                  <a:txBody>
                    <a:bodyPr/>
                    <a:lstStyle/>
                    <a:p>
                      <a:r>
                        <a:rPr lang="en-US" sz="1200" dirty="0"/>
                        <a:t>Claims</a:t>
                      </a:r>
                      <a:r>
                        <a:rPr lang="en-US" sz="1200" baseline="0" dirty="0"/>
                        <a:t> on sovereigns, central banks, MDBs with risk-weight under Basel II </a:t>
                      </a:r>
                      <a:endParaRPr lang="en-US" sz="1200" dirty="0"/>
                    </a:p>
                  </a:txBody>
                  <a:tcPr/>
                </a:tc>
                <a:tc>
                  <a:txBody>
                    <a:bodyPr/>
                    <a:lstStyle/>
                    <a:p>
                      <a:r>
                        <a:rPr lang="en-US" sz="1200" dirty="0"/>
                        <a:t>5%</a:t>
                      </a:r>
                    </a:p>
                  </a:txBody>
                  <a:tcPr/>
                </a:tc>
                <a:extLst>
                  <a:ext uri="{0D108BD9-81ED-4DB2-BD59-A6C34878D82A}">
                    <a16:rowId xmlns:a16="http://schemas.microsoft.com/office/drawing/2014/main" xmlns="" val="10002"/>
                  </a:ext>
                </a:extLst>
              </a:tr>
              <a:tr h="370840">
                <a:tc>
                  <a:txBody>
                    <a:bodyPr/>
                    <a:lstStyle/>
                    <a:p>
                      <a:r>
                        <a:rPr lang="en-US" sz="1200" dirty="0"/>
                        <a:t>Corporate</a:t>
                      </a:r>
                      <a:r>
                        <a:rPr lang="en-US" sz="1200" baseline="0" dirty="0"/>
                        <a:t> or covered bonds rated AA- or better; claims on sovereigns, central banks, MDBs with 20% RW under Basel II standardized approach</a:t>
                      </a:r>
                    </a:p>
                  </a:txBody>
                  <a:tcPr/>
                </a:tc>
                <a:tc>
                  <a:txBody>
                    <a:bodyPr/>
                    <a:lstStyle/>
                    <a:p>
                      <a:r>
                        <a:rPr lang="en-US" sz="1200" dirty="0"/>
                        <a:t>20%</a:t>
                      </a:r>
                    </a:p>
                  </a:txBody>
                  <a:tcPr/>
                </a:tc>
                <a:extLst>
                  <a:ext uri="{0D108BD9-81ED-4DB2-BD59-A6C34878D82A}">
                    <a16:rowId xmlns:a16="http://schemas.microsoft.com/office/drawing/2014/main" xmlns="" val="10003"/>
                  </a:ext>
                </a:extLst>
              </a:tr>
              <a:tr h="370840">
                <a:tc>
                  <a:txBody>
                    <a:bodyPr/>
                    <a:lstStyle/>
                    <a:p>
                      <a:r>
                        <a:rPr lang="en-US" sz="1200" dirty="0"/>
                        <a:t>Gold, equities, and other corporate</a:t>
                      </a:r>
                      <a:r>
                        <a:rPr lang="en-US" sz="1200" baseline="0" dirty="0"/>
                        <a:t> and covered bonds (A+ to A-) with maturities over 1 year; other loans to non-financial corporate clients, sovereigns, centrals banks, PSEs with maturity less than one year</a:t>
                      </a:r>
                      <a:endParaRPr lang="en-US" sz="1200" dirty="0"/>
                    </a:p>
                  </a:txBody>
                  <a:tcPr/>
                </a:tc>
                <a:tc>
                  <a:txBody>
                    <a:bodyPr/>
                    <a:lstStyle/>
                    <a:p>
                      <a:r>
                        <a:rPr lang="en-US" sz="1200" dirty="0"/>
                        <a:t>50%</a:t>
                      </a:r>
                    </a:p>
                  </a:txBody>
                  <a:tcPr/>
                </a:tc>
                <a:extLst>
                  <a:ext uri="{0D108BD9-81ED-4DB2-BD59-A6C34878D82A}">
                    <a16:rowId xmlns:a16="http://schemas.microsoft.com/office/drawing/2014/main" xmlns="" val="10004"/>
                  </a:ext>
                </a:extLst>
              </a:tr>
              <a:tr h="370840">
                <a:tc>
                  <a:txBody>
                    <a:bodyPr/>
                    <a:lstStyle/>
                    <a:p>
                      <a:r>
                        <a:rPr lang="en-US" sz="1200" dirty="0"/>
                        <a:t>Residential Mortgages</a:t>
                      </a:r>
                    </a:p>
                  </a:txBody>
                  <a:tcPr/>
                </a:tc>
                <a:tc>
                  <a:txBody>
                    <a:bodyPr/>
                    <a:lstStyle/>
                    <a:p>
                      <a:r>
                        <a:rPr lang="en-US" sz="1200" dirty="0"/>
                        <a:t>65%</a:t>
                      </a:r>
                    </a:p>
                  </a:txBody>
                  <a:tcPr/>
                </a:tc>
                <a:extLst>
                  <a:ext uri="{0D108BD9-81ED-4DB2-BD59-A6C34878D82A}">
                    <a16:rowId xmlns:a16="http://schemas.microsoft.com/office/drawing/2014/main" xmlns="" val="10005"/>
                  </a:ext>
                </a:extLst>
              </a:tr>
              <a:tr h="370840">
                <a:tc>
                  <a:txBody>
                    <a:bodyPr/>
                    <a:lstStyle/>
                    <a:p>
                      <a:r>
                        <a:rPr lang="en-US" sz="1200" dirty="0"/>
                        <a:t>Other retail</a:t>
                      </a:r>
                      <a:r>
                        <a:rPr lang="en-US" sz="1200" baseline="0" dirty="0"/>
                        <a:t> and SME loans with maturities less than one year</a:t>
                      </a:r>
                      <a:endParaRPr lang="en-US" sz="1200" dirty="0"/>
                    </a:p>
                  </a:txBody>
                  <a:tcPr/>
                </a:tc>
                <a:tc>
                  <a:txBody>
                    <a:bodyPr/>
                    <a:lstStyle/>
                    <a:p>
                      <a:r>
                        <a:rPr lang="en-US" sz="1200" dirty="0"/>
                        <a:t>85%</a:t>
                      </a:r>
                    </a:p>
                  </a:txBody>
                  <a:tcPr/>
                </a:tc>
                <a:extLst>
                  <a:ext uri="{0D108BD9-81ED-4DB2-BD59-A6C34878D82A}">
                    <a16:rowId xmlns:a16="http://schemas.microsoft.com/office/drawing/2014/main" xmlns="" val="10006"/>
                  </a:ext>
                </a:extLst>
              </a:tr>
              <a:tr h="370840">
                <a:tc>
                  <a:txBody>
                    <a:bodyPr/>
                    <a:lstStyle/>
                    <a:p>
                      <a:r>
                        <a:rPr lang="en-US" sz="1200" dirty="0"/>
                        <a:t>All other Assets</a:t>
                      </a:r>
                    </a:p>
                  </a:txBody>
                  <a:tcPr/>
                </a:tc>
                <a:tc>
                  <a:txBody>
                    <a:bodyPr/>
                    <a:lstStyle/>
                    <a:p>
                      <a:r>
                        <a:rPr lang="en-US" sz="1200" dirty="0"/>
                        <a:t>100%</a:t>
                      </a:r>
                    </a:p>
                  </a:txBody>
                  <a:tcPr/>
                </a:tc>
                <a:extLst>
                  <a:ext uri="{0D108BD9-81ED-4DB2-BD59-A6C34878D82A}">
                    <a16:rowId xmlns:a16="http://schemas.microsoft.com/office/drawing/2014/main" xmlns="" val="10007"/>
                  </a:ext>
                </a:extLst>
              </a:tr>
              <a:tr h="370840">
                <a:tc>
                  <a:txBody>
                    <a:bodyPr/>
                    <a:lstStyle/>
                    <a:p>
                      <a:r>
                        <a:rPr lang="en-US" sz="1200" dirty="0"/>
                        <a:t>Conditionally</a:t>
                      </a:r>
                      <a:r>
                        <a:rPr lang="en-US" sz="1200" baseline="0" dirty="0"/>
                        <a:t> revocable and irrevocable credit and liquidity facilities to any client. </a:t>
                      </a:r>
                      <a:endParaRPr lang="en-US" sz="1200" dirty="0"/>
                    </a:p>
                  </a:txBody>
                  <a:tcPr/>
                </a:tc>
                <a:tc>
                  <a:txBody>
                    <a:bodyPr/>
                    <a:lstStyle/>
                    <a:p>
                      <a:r>
                        <a:rPr lang="en-US" sz="1200" dirty="0"/>
                        <a:t>5% of the currently</a:t>
                      </a:r>
                      <a:r>
                        <a:rPr lang="en-US" sz="1200" baseline="0" dirty="0"/>
                        <a:t> undrawn portion.</a:t>
                      </a:r>
                      <a:endParaRPr lang="en-US" sz="1200" dirty="0"/>
                    </a:p>
                  </a:txBody>
                  <a:tcPr/>
                </a:tc>
                <a:extLst>
                  <a:ext uri="{0D108BD9-81ED-4DB2-BD59-A6C34878D82A}">
                    <a16:rowId xmlns:a16="http://schemas.microsoft.com/office/drawing/2014/main" xmlns="" val="10008"/>
                  </a:ext>
                </a:extLst>
              </a:tr>
              <a:tr h="370840">
                <a:tc>
                  <a:txBody>
                    <a:bodyPr/>
                    <a:lstStyle/>
                    <a:p>
                      <a:r>
                        <a:rPr lang="en-US" sz="1200" dirty="0"/>
                        <a:t>Other Contingent Liabilities, including revocable</a:t>
                      </a:r>
                      <a:r>
                        <a:rPr lang="en-US" sz="1200" baseline="0" dirty="0"/>
                        <a:t> obligations, L/Cs, guarantees, other trade finance instruments, and non-contractual obligations. </a:t>
                      </a:r>
                      <a:endParaRPr lang="en-US" sz="1200" dirty="0"/>
                    </a:p>
                  </a:txBody>
                  <a:tcPr/>
                </a:tc>
                <a:tc>
                  <a:txBody>
                    <a:bodyPr/>
                    <a:lstStyle/>
                    <a:p>
                      <a:r>
                        <a:rPr lang="en-US" sz="1200" dirty="0"/>
                        <a:t>National supervisors to specify RSF factors based on national circumstances</a:t>
                      </a:r>
                    </a:p>
                  </a:txBody>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39290460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Tools</a:t>
            </a:r>
          </a:p>
        </p:txBody>
      </p:sp>
      <p:sp>
        <p:nvSpPr>
          <p:cNvPr id="3" name="Content Placeholder 2"/>
          <p:cNvSpPr>
            <a:spLocks noGrp="1"/>
          </p:cNvSpPr>
          <p:nvPr>
            <p:ph idx="1"/>
          </p:nvPr>
        </p:nvSpPr>
        <p:spPr/>
        <p:txBody>
          <a:bodyPr/>
          <a:lstStyle/>
          <a:p>
            <a:r>
              <a:rPr lang="en-US" dirty="0"/>
              <a:t>These additional metrics help a supervisor monitor liquidity risk at a bank.  </a:t>
            </a:r>
          </a:p>
          <a:p>
            <a:pPr lvl="1"/>
            <a:r>
              <a:rPr lang="en-US" dirty="0"/>
              <a:t>Contractual maturity mismatch</a:t>
            </a:r>
          </a:p>
          <a:p>
            <a:pPr lvl="1"/>
            <a:r>
              <a:rPr lang="en-US" dirty="0"/>
              <a:t>Concentration of Funding</a:t>
            </a:r>
          </a:p>
          <a:p>
            <a:pPr lvl="1"/>
            <a:r>
              <a:rPr lang="en-US" dirty="0"/>
              <a:t>Available unencumbered assets</a:t>
            </a:r>
          </a:p>
          <a:p>
            <a:pPr lvl="1"/>
            <a:r>
              <a:rPr lang="en-US" dirty="0"/>
              <a:t>LCR by significant currency </a:t>
            </a:r>
          </a:p>
          <a:p>
            <a:pPr lvl="1"/>
            <a:r>
              <a:rPr lang="en-US" dirty="0"/>
              <a:t>Market-related monitoring tools</a:t>
            </a:r>
          </a:p>
          <a:p>
            <a:pPr lvl="1">
              <a:buNone/>
            </a:pPr>
            <a:endParaRPr lang="en-US" dirty="0"/>
          </a:p>
        </p:txBody>
      </p:sp>
    </p:spTree>
    <p:extLst>
      <p:ext uri="{BB962C8B-B14F-4D97-AF65-F5344CB8AC3E}">
        <p14:creationId xmlns:p14="http://schemas.microsoft.com/office/powerpoint/2010/main" val="26198556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Maturity Mismatch</a:t>
            </a:r>
          </a:p>
        </p:txBody>
      </p:sp>
      <p:sp>
        <p:nvSpPr>
          <p:cNvPr id="3" name="Content Placeholder 2"/>
          <p:cNvSpPr>
            <a:spLocks noGrp="1"/>
          </p:cNvSpPr>
          <p:nvPr>
            <p:ph idx="1"/>
          </p:nvPr>
        </p:nvSpPr>
        <p:spPr/>
        <p:txBody>
          <a:bodyPr>
            <a:normAutofit fontScale="70000" lnSpcReduction="20000"/>
          </a:bodyPr>
          <a:lstStyle/>
          <a:p>
            <a:r>
              <a:rPr lang="en-US" dirty="0"/>
              <a:t>Identifies the gaps between the contractual inflows and outflows of liquidity during time bands.  </a:t>
            </a:r>
          </a:p>
          <a:p>
            <a:r>
              <a:rPr lang="en-US" dirty="0"/>
              <a:t>At a minimum, should collect data on all categories outlined in the LCR. Some additional data such as NPLs should be reported separately, as well as capital. </a:t>
            </a:r>
          </a:p>
          <a:p>
            <a:r>
              <a:rPr lang="en-US" dirty="0"/>
              <a:t>These indicate how much a bank would potentially need to raise in each of these time bands if all outflows occurred at the earliest possible date.  Banks should be expected to identify how to cover gaps. </a:t>
            </a:r>
          </a:p>
          <a:p>
            <a:r>
              <a:rPr lang="en-US" dirty="0"/>
              <a:t>Supervisors will determine specific template. </a:t>
            </a:r>
          </a:p>
          <a:p>
            <a:r>
              <a:rPr lang="en-US" dirty="0"/>
              <a:t>Instruments with no maturity should be reported separately.</a:t>
            </a:r>
          </a:p>
          <a:p>
            <a:r>
              <a:rPr lang="en-US" dirty="0"/>
              <a:t>Assumptions</a:t>
            </a:r>
          </a:p>
          <a:p>
            <a:pPr lvl="1"/>
            <a:r>
              <a:rPr lang="en-US" dirty="0"/>
              <a:t>No roll over of liabilities is expected to take place. </a:t>
            </a:r>
          </a:p>
          <a:p>
            <a:pPr lvl="1"/>
            <a:r>
              <a:rPr lang="en-US" dirty="0"/>
              <a:t>Other assumptions as well. </a:t>
            </a:r>
          </a:p>
        </p:txBody>
      </p:sp>
    </p:spTree>
    <p:extLst>
      <p:ext uri="{BB962C8B-B14F-4D97-AF65-F5344CB8AC3E}">
        <p14:creationId xmlns:p14="http://schemas.microsoft.com/office/powerpoint/2010/main" val="29168963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Concentration of Funding</a:t>
            </a:r>
          </a:p>
        </p:txBody>
      </p:sp>
      <p:sp>
        <p:nvSpPr>
          <p:cNvPr id="3" name="Content Placeholder 2"/>
          <p:cNvSpPr>
            <a:spLocks noGrp="1"/>
          </p:cNvSpPr>
          <p:nvPr>
            <p:ph idx="1"/>
          </p:nvPr>
        </p:nvSpPr>
        <p:spPr/>
        <p:txBody>
          <a:bodyPr/>
          <a:lstStyle/>
          <a:p>
            <a:r>
              <a:rPr lang="en-US" dirty="0"/>
              <a:t>This metric is meant to identify those sources of wholesale funding that are of such significance that withdrawal of this funding could trigger liquidity problems. </a:t>
            </a:r>
          </a:p>
          <a:p>
            <a:r>
              <a:rPr lang="en-US" sz="2000" dirty="0"/>
              <a:t>Funding liabilities sourced from each significant community/Bank’s Balance Sheet Total</a:t>
            </a:r>
          </a:p>
          <a:p>
            <a:r>
              <a:rPr lang="en-US" sz="2000" dirty="0"/>
              <a:t>Funding liabilities sourced from each significant product or instrument/Bank’s Balance Sheet Total </a:t>
            </a:r>
          </a:p>
          <a:p>
            <a:r>
              <a:rPr lang="en-US" sz="2000" dirty="0"/>
              <a:t>List of asset and liability amounts by significant currency </a:t>
            </a:r>
          </a:p>
          <a:p>
            <a:r>
              <a:rPr lang="en-US" sz="2000" dirty="0"/>
              <a:t>For first two, should look at absolute percentage and percentage change</a:t>
            </a:r>
          </a:p>
          <a:p>
            <a:pPr>
              <a:buNone/>
            </a:pPr>
            <a:endParaRPr lang="en-US" sz="2000" dirty="0"/>
          </a:p>
        </p:txBody>
      </p:sp>
    </p:spTree>
    <p:extLst>
      <p:ext uri="{BB962C8B-B14F-4D97-AF65-F5344CB8AC3E}">
        <p14:creationId xmlns:p14="http://schemas.microsoft.com/office/powerpoint/2010/main" val="4251463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the LCR Standard</a:t>
            </a:r>
          </a:p>
        </p:txBody>
      </p:sp>
      <p:sp>
        <p:nvSpPr>
          <p:cNvPr id="3" name="Content Placeholder 2"/>
          <p:cNvSpPr>
            <a:spLocks noGrp="1"/>
          </p:cNvSpPr>
          <p:nvPr>
            <p:ph idx="1"/>
          </p:nvPr>
        </p:nvSpPr>
        <p:spPr/>
        <p:txBody>
          <a:bodyPr>
            <a:normAutofit/>
          </a:bodyPr>
          <a:lstStyle/>
          <a:p>
            <a:endParaRPr lang="en-US" dirty="0"/>
          </a:p>
          <a:p>
            <a:pPr algn="ctr">
              <a:buNone/>
            </a:pPr>
            <a:r>
              <a:rPr lang="en-US" sz="2200" u="sng" dirty="0"/>
              <a:t>Stock of High Quality Liquid Assets                     </a:t>
            </a:r>
          </a:p>
          <a:p>
            <a:pPr algn="ctr">
              <a:buNone/>
            </a:pPr>
            <a:r>
              <a:rPr lang="en-US" sz="2200" dirty="0"/>
              <a:t>Total Net Cash Outflows Over the Next 30 days</a:t>
            </a:r>
          </a:p>
          <a:p>
            <a:pPr>
              <a:buNone/>
            </a:pPr>
            <a:endParaRPr lang="en-US" sz="2200" dirty="0"/>
          </a:p>
          <a:p>
            <a:r>
              <a:rPr lang="en-US" sz="2200" dirty="0"/>
              <a:t>Must be greater than or equal to 100%</a:t>
            </a:r>
          </a:p>
          <a:p>
            <a:r>
              <a:rPr lang="en-US" sz="2200" dirty="0"/>
              <a:t>Must be met continuously</a:t>
            </a:r>
          </a:p>
          <a:p>
            <a:r>
              <a:rPr lang="en-US" sz="2200" dirty="0"/>
              <a:t>Timing of cash inflows and outflows may lead to mismatches and liquidity problems within the 30 day time period, so the bank and supervisors are expected to be aware of any potential mismatches within this period</a:t>
            </a:r>
          </a:p>
          <a:p>
            <a:endParaRPr lang="en-US" dirty="0"/>
          </a:p>
        </p:txBody>
      </p:sp>
    </p:spTree>
    <p:extLst>
      <p:ext uri="{BB962C8B-B14F-4D97-AF65-F5344CB8AC3E}">
        <p14:creationId xmlns:p14="http://schemas.microsoft.com/office/powerpoint/2010/main" val="28845460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Concentration of Funding, cont.</a:t>
            </a:r>
          </a:p>
        </p:txBody>
      </p:sp>
      <p:sp>
        <p:nvSpPr>
          <p:cNvPr id="3" name="Content Placeholder 2"/>
          <p:cNvSpPr>
            <a:spLocks noGrp="1"/>
          </p:cNvSpPr>
          <p:nvPr>
            <p:ph idx="1"/>
          </p:nvPr>
        </p:nvSpPr>
        <p:spPr/>
        <p:txBody>
          <a:bodyPr>
            <a:normAutofit fontScale="85000" lnSpcReduction="10000"/>
          </a:bodyPr>
          <a:lstStyle/>
          <a:p>
            <a:r>
              <a:rPr lang="en-US" dirty="0"/>
              <a:t>Significant Counterparty – defined as a single counterparty or group of connected or affiliated counterparties, accounting in aggregate for more than 1% of the bank’s total balance sheet.</a:t>
            </a:r>
          </a:p>
          <a:p>
            <a:r>
              <a:rPr lang="en-US" dirty="0"/>
              <a:t>Significant Instrument/product – defined as a single instrument/product or group of similar instruments/products that in aggregate amount to more than 1% of the bank’s total balance sheet.  </a:t>
            </a:r>
          </a:p>
          <a:p>
            <a:r>
              <a:rPr lang="en-US" dirty="0"/>
              <a:t>Significant currencies – defined as those aggregate liabilities denominated in that currency amount to 5% or more of the bank’s total liabilities. </a:t>
            </a:r>
          </a:p>
          <a:p>
            <a:pPr>
              <a:buNone/>
            </a:pPr>
            <a:endParaRPr lang="en-US" dirty="0"/>
          </a:p>
        </p:txBody>
      </p:sp>
    </p:spTree>
    <p:extLst>
      <p:ext uri="{BB962C8B-B14F-4D97-AF65-F5344CB8AC3E}">
        <p14:creationId xmlns:p14="http://schemas.microsoft.com/office/powerpoint/2010/main" val="239410799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Available Unencumbered Assets</a:t>
            </a:r>
          </a:p>
        </p:txBody>
      </p:sp>
      <p:sp>
        <p:nvSpPr>
          <p:cNvPr id="3" name="Content Placeholder 2"/>
          <p:cNvSpPr>
            <a:spLocks noGrp="1"/>
          </p:cNvSpPr>
          <p:nvPr>
            <p:ph idx="1"/>
          </p:nvPr>
        </p:nvSpPr>
        <p:spPr/>
        <p:txBody>
          <a:bodyPr/>
          <a:lstStyle/>
          <a:p>
            <a:r>
              <a:rPr lang="en-US" dirty="0"/>
              <a:t>Defined as available unencumbered assets that are marketable as collateral in secondary markets and/or eligible for central bank facilities.</a:t>
            </a:r>
          </a:p>
          <a:p>
            <a:r>
              <a:rPr lang="en-US" dirty="0"/>
              <a:t>Bank’s should repot that amount of these on a periodic basis.  </a:t>
            </a:r>
          </a:p>
        </p:txBody>
      </p:sp>
    </p:spTree>
    <p:extLst>
      <p:ext uri="{BB962C8B-B14F-4D97-AF65-F5344CB8AC3E}">
        <p14:creationId xmlns:p14="http://schemas.microsoft.com/office/powerpoint/2010/main" val="31297640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LCR by Significant Currency</a:t>
            </a:r>
          </a:p>
        </p:txBody>
      </p:sp>
      <p:sp>
        <p:nvSpPr>
          <p:cNvPr id="3" name="Content Placeholder 2"/>
          <p:cNvSpPr>
            <a:spLocks noGrp="1"/>
          </p:cNvSpPr>
          <p:nvPr>
            <p:ph idx="1"/>
          </p:nvPr>
        </p:nvSpPr>
        <p:spPr/>
        <p:txBody>
          <a:bodyPr>
            <a:normAutofit fontScale="77500" lnSpcReduction="20000"/>
          </a:bodyPr>
          <a:lstStyle/>
          <a:p>
            <a:r>
              <a:rPr lang="en-US" dirty="0"/>
              <a:t>FX LCR = Stock of high quality liquid assets in each significant currency/Total net Cash Outflows over a 30-day time period in each significant currency.</a:t>
            </a:r>
          </a:p>
          <a:p>
            <a:r>
              <a:rPr lang="en-US" dirty="0"/>
              <a:t>Should be net of any FX hedges. </a:t>
            </a:r>
          </a:p>
          <a:p>
            <a:r>
              <a:rPr lang="en-US" dirty="0"/>
              <a:t>Should mirror those high quality liquid assets definition.</a:t>
            </a:r>
          </a:p>
          <a:p>
            <a:r>
              <a:rPr lang="en-US" dirty="0"/>
              <a:t>Currency is considered “significant” if the aggregate liabilities denominated in that currency amount to 5% or more of the bank’s total liabilities. </a:t>
            </a:r>
          </a:p>
          <a:p>
            <a:r>
              <a:rPr lang="en-US" dirty="0"/>
              <a:t>No defined threshold.  </a:t>
            </a:r>
          </a:p>
          <a:p>
            <a:r>
              <a:rPr lang="en-US" dirty="0"/>
              <a:t>Meant to allow the bank and supervisor to see potential currency mismatch issues that could arise in times of stress. </a:t>
            </a:r>
          </a:p>
        </p:txBody>
      </p:sp>
    </p:spTree>
    <p:extLst>
      <p:ext uri="{BB962C8B-B14F-4D97-AF65-F5344CB8AC3E}">
        <p14:creationId xmlns:p14="http://schemas.microsoft.com/office/powerpoint/2010/main" val="8545410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 Related Monitoring Tools </a:t>
            </a:r>
          </a:p>
        </p:txBody>
      </p:sp>
      <p:sp>
        <p:nvSpPr>
          <p:cNvPr id="3" name="Content Placeholder 2"/>
          <p:cNvSpPr>
            <a:spLocks noGrp="1"/>
          </p:cNvSpPr>
          <p:nvPr>
            <p:ph idx="1"/>
          </p:nvPr>
        </p:nvSpPr>
        <p:spPr/>
        <p:txBody>
          <a:bodyPr>
            <a:normAutofit fontScale="92500" lnSpcReduction="20000"/>
          </a:bodyPr>
          <a:lstStyle/>
          <a:p>
            <a:r>
              <a:rPr lang="en-US" dirty="0"/>
              <a:t>High frequency market data with little or no time lag can be used as earl warning indicators in monitoring potential liquidity difficulties at banks. </a:t>
            </a:r>
          </a:p>
          <a:p>
            <a:r>
              <a:rPr lang="en-US" dirty="0"/>
              <a:t>Supervisors can use:</a:t>
            </a:r>
          </a:p>
          <a:p>
            <a:pPr lvl="1"/>
            <a:r>
              <a:rPr lang="en-US" dirty="0"/>
              <a:t>Market-wide information </a:t>
            </a:r>
          </a:p>
          <a:p>
            <a:pPr lvl="2"/>
            <a:r>
              <a:rPr lang="en-US" dirty="0"/>
              <a:t>Equity prices, debt markets, FX markets, commodities markets </a:t>
            </a:r>
          </a:p>
          <a:p>
            <a:pPr lvl="1"/>
            <a:r>
              <a:rPr lang="en-US" dirty="0"/>
              <a:t>Information on the financial sector</a:t>
            </a:r>
          </a:p>
          <a:p>
            <a:pPr lvl="2"/>
            <a:r>
              <a:rPr lang="en-US" dirty="0"/>
              <a:t>Such as equity and debt market information for the financial sector broadly</a:t>
            </a:r>
          </a:p>
          <a:p>
            <a:pPr lvl="1"/>
            <a:r>
              <a:rPr lang="en-US" dirty="0"/>
              <a:t>Bank Specific Information </a:t>
            </a:r>
          </a:p>
          <a:p>
            <a:pPr lvl="2"/>
            <a:r>
              <a:rPr lang="en-US" dirty="0"/>
              <a:t>Such as equity prices of a bank, money-market trading prices, spreads, price/yield of various lengths of funding</a:t>
            </a:r>
          </a:p>
        </p:txBody>
      </p:sp>
    </p:spTree>
    <p:extLst>
      <p:ext uri="{BB962C8B-B14F-4D97-AF65-F5344CB8AC3E}">
        <p14:creationId xmlns:p14="http://schemas.microsoft.com/office/powerpoint/2010/main" val="1206664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Reporting, Standards, etc. </a:t>
            </a:r>
          </a:p>
        </p:txBody>
      </p:sp>
      <p:sp>
        <p:nvSpPr>
          <p:cNvPr id="3" name="Content Placeholder 2"/>
          <p:cNvSpPr>
            <a:spLocks noGrp="1"/>
          </p:cNvSpPr>
          <p:nvPr>
            <p:ph idx="1"/>
          </p:nvPr>
        </p:nvSpPr>
        <p:spPr/>
        <p:txBody>
          <a:bodyPr/>
          <a:lstStyle/>
          <a:p>
            <a:r>
              <a:rPr lang="en-US" dirty="0"/>
              <a:t>Differences in home/host liquidity requirements, when consolidated, liquidity parameters should be applied are those in the home jurisdiction to all legal entities being consolidated, except for treatment of retail/SME deposits should follow host country requirements. </a:t>
            </a:r>
          </a:p>
        </p:txBody>
      </p:sp>
    </p:spTree>
    <p:extLst>
      <p:ext uri="{BB962C8B-B14F-4D97-AF65-F5344CB8AC3E}">
        <p14:creationId xmlns:p14="http://schemas.microsoft.com/office/powerpoint/2010/main" val="13933449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Timeframes	</a:t>
            </a:r>
          </a:p>
        </p:txBody>
      </p:sp>
      <p:sp>
        <p:nvSpPr>
          <p:cNvPr id="3" name="Content Placeholder 2"/>
          <p:cNvSpPr>
            <a:spLocks noGrp="1"/>
          </p:cNvSpPr>
          <p:nvPr>
            <p:ph idx="1"/>
          </p:nvPr>
        </p:nvSpPr>
        <p:spPr/>
        <p:txBody>
          <a:bodyPr>
            <a:normAutofit fontScale="85000" lnSpcReduction="20000"/>
          </a:bodyPr>
          <a:lstStyle/>
          <a:p>
            <a:r>
              <a:rPr lang="en-US" dirty="0"/>
              <a:t>QIS should be conducted using data from year-end 2010 and mid-year 2011 using components for both the LCR and NSFR. </a:t>
            </a:r>
          </a:p>
          <a:p>
            <a:r>
              <a:rPr lang="en-US" dirty="0"/>
              <a:t>Reporting to NBM throughout the observation period, expected to start on January 1, 2012 for the two standards, including overall percentages and information on the components. </a:t>
            </a:r>
          </a:p>
          <a:p>
            <a:r>
              <a:rPr lang="en-US" dirty="0"/>
              <a:t>Basel Committee is prepared to make revisions if necessary – LCR by mid-2013 and NSFR by mid-2016.</a:t>
            </a:r>
          </a:p>
          <a:p>
            <a:r>
              <a:rPr lang="en-US" dirty="0"/>
              <a:t>The LCR will be introduced on January 1, 2015 and the NSFR on January 1, 2018. </a:t>
            </a:r>
          </a:p>
        </p:txBody>
      </p:sp>
    </p:spTree>
    <p:extLst>
      <p:ext uri="{BB962C8B-B14F-4D97-AF65-F5344CB8AC3E}">
        <p14:creationId xmlns:p14="http://schemas.microsoft.com/office/powerpoint/2010/main" val="19241274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Introduction</a:t>
            </a:r>
          </a:p>
        </p:txBody>
      </p:sp>
      <p:sp>
        <p:nvSpPr>
          <p:cNvPr id="6147" name="Rectangle 3"/>
          <p:cNvSpPr>
            <a:spLocks noGrp="1" noChangeArrowheads="1"/>
          </p:cNvSpPr>
          <p:nvPr>
            <p:ph type="body" idx="1"/>
          </p:nvPr>
        </p:nvSpPr>
        <p:spPr/>
        <p:txBody>
          <a:bodyPr/>
          <a:lstStyle/>
          <a:p>
            <a:r>
              <a:rPr lang="en-US"/>
              <a:t>Introduce the subject of the presentation.</a:t>
            </a:r>
          </a:p>
          <a:p>
            <a:r>
              <a:rPr lang="en-US"/>
              <a:t>State how presentation will benefit audience.</a:t>
            </a:r>
          </a:p>
          <a:p>
            <a:r>
              <a:rPr lang="en-US"/>
              <a:t>State presenter’s level of expertise in subject.</a:t>
            </a:r>
          </a:p>
          <a:p>
            <a:r>
              <a:rPr lang="en-US"/>
              <a:t>Tip: Click and scroll in the notes pane below to see more instructions, or to add your own speaker notes.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Training Outline</a:t>
            </a:r>
          </a:p>
        </p:txBody>
      </p:sp>
      <p:sp>
        <p:nvSpPr>
          <p:cNvPr id="30723" name="Rectangle 3"/>
          <p:cNvSpPr>
            <a:spLocks noGrp="1" noChangeArrowheads="1"/>
          </p:cNvSpPr>
          <p:nvPr>
            <p:ph type="body" idx="1"/>
          </p:nvPr>
        </p:nvSpPr>
        <p:spPr>
          <a:xfrm>
            <a:off x="457200" y="1719263"/>
            <a:ext cx="8229600" cy="4302125"/>
          </a:xfrm>
        </p:spPr>
        <p:txBody>
          <a:bodyPr/>
          <a:lstStyle/>
          <a:p>
            <a:r>
              <a:rPr lang="en-US"/>
              <a:t>Lesson 1: Name</a:t>
            </a:r>
          </a:p>
          <a:p>
            <a:pPr lvl="1"/>
            <a:r>
              <a:rPr lang="en-US"/>
              <a:t>Provide brief description, if desired.</a:t>
            </a:r>
          </a:p>
          <a:p>
            <a:r>
              <a:rPr lang="en-US"/>
              <a:t>Lesson 2: Name</a:t>
            </a:r>
          </a:p>
          <a:p>
            <a:pPr lvl="1"/>
            <a:r>
              <a:rPr lang="en-US"/>
              <a:t>Provide brief description, if desired.</a:t>
            </a:r>
          </a:p>
          <a:p>
            <a:r>
              <a:rPr lang="en-US"/>
              <a:t>Lesson 3: Name</a:t>
            </a:r>
          </a:p>
          <a:p>
            <a:pPr lvl="1"/>
            <a:r>
              <a:rPr lang="en-US"/>
              <a:t>Provide brief description, if desired.</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Lesson 1: Objectives</a:t>
            </a:r>
          </a:p>
        </p:txBody>
      </p:sp>
      <p:sp>
        <p:nvSpPr>
          <p:cNvPr id="20483" name="Rectangle 3"/>
          <p:cNvSpPr>
            <a:spLocks noGrp="1" noChangeArrowheads="1"/>
          </p:cNvSpPr>
          <p:nvPr>
            <p:ph type="body" idx="1"/>
          </p:nvPr>
        </p:nvSpPr>
        <p:spPr/>
        <p:txBody>
          <a:bodyPr/>
          <a:lstStyle/>
          <a:p>
            <a:r>
              <a:rPr lang="en-US"/>
              <a:t>List the intended outcomes for this training session.</a:t>
            </a:r>
          </a:p>
          <a:p>
            <a:r>
              <a:rPr lang="en-US"/>
              <a:t>Each objective should be concise, should contain a verb, and should have a measurable result.</a:t>
            </a:r>
          </a:p>
          <a:p>
            <a:r>
              <a:rPr lang="en-US"/>
              <a:t>Tip: Click and scroll in the notes pane below to see examples, or to add your own speaker notes.</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Lesson 1: Content</a:t>
            </a:r>
          </a:p>
        </p:txBody>
      </p:sp>
      <p:sp>
        <p:nvSpPr>
          <p:cNvPr id="31750" name="Rectangle 6"/>
          <p:cNvSpPr>
            <a:spLocks noGrp="1" noChangeArrowheads="1"/>
          </p:cNvSpPr>
          <p:nvPr>
            <p:ph type="body" sz="half" idx="1"/>
          </p:nvPr>
        </p:nvSpPr>
        <p:spPr/>
        <p:txBody>
          <a:bodyPr/>
          <a:lstStyle/>
          <a:p>
            <a:r>
              <a:rPr lang="en-US" sz="2600"/>
              <a:t>Add text here. </a:t>
            </a:r>
          </a:p>
          <a:p>
            <a:r>
              <a:rPr lang="en-US" sz="2600"/>
              <a:t>To add a picture, chart, or other content in the right column, click the appropriate icon.</a:t>
            </a:r>
          </a:p>
          <a:p>
            <a:r>
              <a:rPr lang="en-US" sz="2600"/>
              <a:t>To add a slide, click </a:t>
            </a:r>
            <a:r>
              <a:rPr lang="en-US" sz="2600" b="1"/>
              <a:t>New Slide</a:t>
            </a:r>
            <a:r>
              <a:rPr lang="en-US" sz="2600"/>
              <a:t> on the </a:t>
            </a:r>
            <a:r>
              <a:rPr lang="en-US" sz="2600" b="1"/>
              <a:t>Insert</a:t>
            </a:r>
            <a:r>
              <a:rPr lang="en-US" sz="2600"/>
              <a:t> menu, or press CTRL+M.</a:t>
            </a:r>
          </a:p>
        </p:txBody>
      </p:sp>
      <p:sp>
        <p:nvSpPr>
          <p:cNvPr id="31751" name="Rectangle 7"/>
          <p:cNvSpPr>
            <a:spLocks noGrp="1" noChangeArrowheads="1"/>
          </p:cNvSpPr>
          <p:nvPr>
            <p:ph sz="half" idx="2"/>
          </p:nvPr>
        </p:nvSpPr>
        <p:spPr/>
        <p:txBody>
          <a:bodyPr/>
          <a:lstStyle/>
          <a:p>
            <a:endParaRPr lang="en-US" sz="2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versus non-operational deposits</a:t>
            </a:r>
          </a:p>
        </p:txBody>
      </p:sp>
      <p:sp>
        <p:nvSpPr>
          <p:cNvPr id="3" name="Content Placeholder 2"/>
          <p:cNvSpPr>
            <a:spLocks noGrp="1"/>
          </p:cNvSpPr>
          <p:nvPr>
            <p:ph idx="1"/>
          </p:nvPr>
        </p:nvSpPr>
        <p:spPr>
          <a:xfrm>
            <a:off x="526473" y="1700808"/>
            <a:ext cx="8229600" cy="4320480"/>
          </a:xfrm>
        </p:spPr>
        <p:txBody>
          <a:bodyPr>
            <a:noAutofit/>
          </a:bodyPr>
          <a:lstStyle/>
          <a:p>
            <a:r>
              <a:rPr lang="en-US" sz="1800" dirty="0"/>
              <a:t>All depository institutions will evaluate their portfolio to determine whether a deposit is deemed </a:t>
            </a:r>
            <a:r>
              <a:rPr lang="en-US" sz="1800" b="1" dirty="0">
                <a:solidFill>
                  <a:srgbClr val="00698C"/>
                </a:solidFill>
              </a:rPr>
              <a:t>Operational or Non-Operational</a:t>
            </a:r>
          </a:p>
          <a:p>
            <a:r>
              <a:rPr lang="en-US" sz="1800" dirty="0"/>
              <a:t>Operational deposits provide added value to the overall organization</a:t>
            </a:r>
          </a:p>
          <a:p>
            <a:pPr lvl="1"/>
            <a:r>
              <a:rPr lang="en-US" sz="1600" dirty="0"/>
              <a:t>Defined as “fully transactional; sticky money”</a:t>
            </a:r>
          </a:p>
          <a:p>
            <a:pPr lvl="1"/>
            <a:r>
              <a:rPr lang="en-US" sz="1600" dirty="0"/>
              <a:t>Used to fund customers key operating activities</a:t>
            </a:r>
          </a:p>
          <a:p>
            <a:r>
              <a:rPr lang="en-US" sz="1800" dirty="0"/>
              <a:t>Non-operational deposits require banks to hold more HQLA</a:t>
            </a:r>
          </a:p>
          <a:p>
            <a:pPr lvl="1"/>
            <a:r>
              <a:rPr lang="en-US" sz="1600" dirty="0"/>
              <a:t>Higher runoff factors than operational balances; greater likelihood of being drawn down in a period of financial crisis</a:t>
            </a:r>
          </a:p>
          <a:p>
            <a:r>
              <a:rPr lang="en-US" sz="1800" dirty="0"/>
              <a:t>Deposits must pass a series of tests in order to be deemed </a:t>
            </a:r>
            <a:r>
              <a:rPr lang="en-US" sz="1800" b="1" dirty="0">
                <a:solidFill>
                  <a:srgbClr val="00698C"/>
                </a:solidFill>
              </a:rPr>
              <a:t>Operational</a:t>
            </a:r>
            <a:r>
              <a:rPr lang="en-US" sz="1800" dirty="0"/>
              <a:t>*</a:t>
            </a:r>
          </a:p>
          <a:p>
            <a:pPr lvl="1"/>
            <a:r>
              <a:rPr lang="en-US" sz="1600" dirty="0"/>
              <a:t>Switching cost test:  ease of which to exit cash management services in 30-days</a:t>
            </a:r>
          </a:p>
          <a:p>
            <a:pPr lvl="1"/>
            <a:r>
              <a:rPr lang="en-US" sz="1600" dirty="0"/>
              <a:t>Market rate test:  alignment of customer rates with the “market”</a:t>
            </a:r>
          </a:p>
          <a:p>
            <a:pPr lvl="1"/>
            <a:r>
              <a:rPr lang="en-US" sz="1600" dirty="0"/>
              <a:t>Operational services test:  number of cash management products tied to a deposit </a:t>
            </a:r>
          </a:p>
        </p:txBody>
      </p:sp>
      <p:sp>
        <p:nvSpPr>
          <p:cNvPr id="5" name="TextBox 4"/>
          <p:cNvSpPr txBox="1"/>
          <p:nvPr/>
        </p:nvSpPr>
        <p:spPr>
          <a:xfrm>
            <a:off x="0" y="6515100"/>
            <a:ext cx="6705600" cy="342900"/>
          </a:xfrm>
          <a:prstGeom prst="rect">
            <a:avLst/>
          </a:prstGeom>
        </p:spPr>
        <p:txBody>
          <a:bodyPr vert="horz" wrap="square" lIns="457200" tIns="0" rIns="91440" bIns="91440" rtlCol="0">
            <a:noAutofit/>
          </a:bodyPr>
          <a:lstStyle/>
          <a:p>
            <a:pPr marL="342900" indent="-342900" algn="l" defTabSz="914400" rtl="0" eaLnBrk="1" latinLnBrk="0" hangingPunct="1">
              <a:spcBef>
                <a:spcPts val="800"/>
              </a:spcBef>
            </a:pPr>
            <a:r>
              <a:rPr lang="en-US" sz="1000" kern="1200" dirty="0">
                <a:solidFill>
                  <a:schemeClr val="tx1"/>
                </a:solidFill>
                <a:latin typeface="Verdana" pitchFamily="34" charset="0"/>
                <a:ea typeface="+mn-ea"/>
                <a:cs typeface="+mn-cs"/>
              </a:rPr>
              <a:t>*All FI’s have created their own tests based on the regulation; there is no one size fits all </a:t>
            </a:r>
          </a:p>
        </p:txBody>
      </p:sp>
    </p:spTree>
    <p:extLst>
      <p:ext uri="{BB962C8B-B14F-4D97-AF65-F5344CB8AC3E}">
        <p14:creationId xmlns:p14="http://schemas.microsoft.com/office/powerpoint/2010/main" val="58440711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Lesson 1: Wrap-up</a:t>
            </a:r>
          </a:p>
        </p:txBody>
      </p:sp>
      <p:sp>
        <p:nvSpPr>
          <p:cNvPr id="38915" name="Rectangle 3"/>
          <p:cNvSpPr>
            <a:spLocks noGrp="1" noChangeArrowheads="1"/>
          </p:cNvSpPr>
          <p:nvPr>
            <p:ph type="body" idx="1"/>
          </p:nvPr>
        </p:nvSpPr>
        <p:spPr/>
        <p:txBody>
          <a:bodyPr/>
          <a:lstStyle/>
          <a:p>
            <a:r>
              <a:rPr lang="en-US"/>
              <a:t>Summarize important points.</a:t>
            </a:r>
          </a:p>
          <a:p>
            <a:r>
              <a:rPr lang="en-US"/>
              <a:t>Allow time for questions.</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Lesson 2: Objectives</a:t>
            </a:r>
          </a:p>
        </p:txBody>
      </p:sp>
      <p:sp>
        <p:nvSpPr>
          <p:cNvPr id="43011" name="Rectangle 3"/>
          <p:cNvSpPr>
            <a:spLocks noGrp="1" noChangeArrowheads="1"/>
          </p:cNvSpPr>
          <p:nvPr>
            <p:ph type="body" idx="1"/>
          </p:nvPr>
        </p:nvSpPr>
        <p:spPr/>
        <p:txBody>
          <a:bodyPr/>
          <a:lstStyle/>
          <a:p>
            <a:r>
              <a:rPr lang="en-US"/>
              <a:t>List the intended outcomes for this training session.</a:t>
            </a:r>
          </a:p>
          <a:p>
            <a:r>
              <a:rPr lang="en-US"/>
              <a:t>Each objective should be concise, should contain a verb, and should have a measurable result.</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Lesson 2: Content</a:t>
            </a:r>
          </a:p>
        </p:txBody>
      </p:sp>
      <p:sp>
        <p:nvSpPr>
          <p:cNvPr id="35843" name="Rectangle 3"/>
          <p:cNvSpPr>
            <a:spLocks noGrp="1" noChangeArrowheads="1"/>
          </p:cNvSpPr>
          <p:nvPr>
            <p:ph type="body" sz="half" idx="1"/>
          </p:nvPr>
        </p:nvSpPr>
        <p:spPr/>
        <p:txBody>
          <a:bodyPr/>
          <a:lstStyle/>
          <a:p>
            <a:r>
              <a:rPr lang="en-US" sz="2600"/>
              <a:t>Add text here. </a:t>
            </a:r>
          </a:p>
          <a:p>
            <a:r>
              <a:rPr lang="en-US" sz="2600"/>
              <a:t>To add a picture, chart, or other content in the right column, click the appropriate icon.</a:t>
            </a:r>
          </a:p>
          <a:p>
            <a:r>
              <a:rPr lang="en-US" sz="2600"/>
              <a:t>To add a slide, click </a:t>
            </a:r>
            <a:r>
              <a:rPr lang="en-US" sz="2600" b="1"/>
              <a:t>New Slide</a:t>
            </a:r>
            <a:r>
              <a:rPr lang="en-US" sz="2600"/>
              <a:t> on the </a:t>
            </a:r>
            <a:r>
              <a:rPr lang="en-US" sz="2600" b="1"/>
              <a:t>Insert</a:t>
            </a:r>
            <a:r>
              <a:rPr lang="en-US" sz="2600"/>
              <a:t> menu, or press CTRL+M.</a:t>
            </a:r>
          </a:p>
        </p:txBody>
      </p:sp>
      <p:sp>
        <p:nvSpPr>
          <p:cNvPr id="35844" name="Rectangle 4"/>
          <p:cNvSpPr>
            <a:spLocks noGrp="1" noChangeArrowheads="1"/>
          </p:cNvSpPr>
          <p:nvPr>
            <p:ph sz="half" idx="2"/>
          </p:nvPr>
        </p:nvSpPr>
        <p:spPr/>
        <p:txBody>
          <a:bodyPr/>
          <a:lstStyle/>
          <a:p>
            <a:endParaRPr lang="en-US" sz="22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Lesson 2: Wrap-up</a:t>
            </a:r>
          </a:p>
        </p:txBody>
      </p:sp>
      <p:sp>
        <p:nvSpPr>
          <p:cNvPr id="39939" name="Rectangle 3"/>
          <p:cNvSpPr>
            <a:spLocks noGrp="1" noChangeArrowheads="1"/>
          </p:cNvSpPr>
          <p:nvPr>
            <p:ph type="body" idx="1"/>
          </p:nvPr>
        </p:nvSpPr>
        <p:spPr/>
        <p:txBody>
          <a:bodyPr/>
          <a:lstStyle/>
          <a:p>
            <a:r>
              <a:rPr lang="en-US"/>
              <a:t>Summarize important points.</a:t>
            </a:r>
          </a:p>
          <a:p>
            <a:r>
              <a:rPr lang="en-US"/>
              <a:t>Allow time for questions.</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Lesson 3: Objectives</a:t>
            </a:r>
          </a:p>
        </p:txBody>
      </p:sp>
      <p:sp>
        <p:nvSpPr>
          <p:cNvPr id="44035" name="Rectangle 3"/>
          <p:cNvSpPr>
            <a:spLocks noGrp="1" noChangeArrowheads="1"/>
          </p:cNvSpPr>
          <p:nvPr>
            <p:ph type="body" idx="1"/>
          </p:nvPr>
        </p:nvSpPr>
        <p:spPr/>
        <p:txBody>
          <a:bodyPr/>
          <a:lstStyle/>
          <a:p>
            <a:r>
              <a:rPr lang="en-US"/>
              <a:t>List the intended outcomes for this training session.</a:t>
            </a:r>
          </a:p>
          <a:p>
            <a:r>
              <a:rPr lang="en-US"/>
              <a:t>Each objective should be concise, should contain a verb, and should have a measurable result.</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Lesson 3: Content</a:t>
            </a:r>
          </a:p>
        </p:txBody>
      </p:sp>
      <p:sp>
        <p:nvSpPr>
          <p:cNvPr id="36867" name="Rectangle 3"/>
          <p:cNvSpPr>
            <a:spLocks noGrp="1" noChangeArrowheads="1"/>
          </p:cNvSpPr>
          <p:nvPr>
            <p:ph type="body" sz="half" idx="1"/>
          </p:nvPr>
        </p:nvSpPr>
        <p:spPr/>
        <p:txBody>
          <a:bodyPr/>
          <a:lstStyle/>
          <a:p>
            <a:r>
              <a:rPr lang="en-US" sz="2600"/>
              <a:t>Add text here. </a:t>
            </a:r>
          </a:p>
          <a:p>
            <a:r>
              <a:rPr lang="en-US" sz="2600"/>
              <a:t>To add a picture, chart, or other content in the right column, click the appropriate icon.</a:t>
            </a:r>
          </a:p>
          <a:p>
            <a:r>
              <a:rPr lang="en-US" sz="2600"/>
              <a:t>To add a slide, click </a:t>
            </a:r>
            <a:r>
              <a:rPr lang="en-US" sz="2600" b="1"/>
              <a:t>New Slide</a:t>
            </a:r>
            <a:r>
              <a:rPr lang="en-US" sz="2600"/>
              <a:t> on the </a:t>
            </a:r>
            <a:r>
              <a:rPr lang="en-US" sz="2600" b="1"/>
              <a:t>Insert</a:t>
            </a:r>
            <a:r>
              <a:rPr lang="en-US" sz="2600"/>
              <a:t> menu, or press CTRL+M.</a:t>
            </a:r>
          </a:p>
        </p:txBody>
      </p:sp>
      <p:sp>
        <p:nvSpPr>
          <p:cNvPr id="36868" name="Rectangle 4"/>
          <p:cNvSpPr>
            <a:spLocks noGrp="1" noChangeArrowheads="1"/>
          </p:cNvSpPr>
          <p:nvPr>
            <p:ph sz="half" idx="2"/>
          </p:nvPr>
        </p:nvSpPr>
        <p:spPr/>
        <p:txBody>
          <a:bodyPr/>
          <a:lstStyle/>
          <a:p>
            <a:endParaRPr lang="en-US" sz="22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Lesson 3: Wrap-up</a:t>
            </a:r>
          </a:p>
        </p:txBody>
      </p:sp>
      <p:sp>
        <p:nvSpPr>
          <p:cNvPr id="40963" name="Rectangle 3"/>
          <p:cNvSpPr>
            <a:spLocks noGrp="1" noChangeArrowheads="1"/>
          </p:cNvSpPr>
          <p:nvPr>
            <p:ph type="body" idx="1"/>
          </p:nvPr>
        </p:nvSpPr>
        <p:spPr/>
        <p:txBody>
          <a:bodyPr/>
          <a:lstStyle/>
          <a:p>
            <a:r>
              <a:rPr lang="en-US"/>
              <a:t>Summarize important points.</a:t>
            </a:r>
          </a:p>
          <a:p>
            <a:r>
              <a:rPr lang="en-US"/>
              <a:t>Allow time for questions.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Summary of Training</a:t>
            </a:r>
          </a:p>
        </p:txBody>
      </p:sp>
      <p:sp>
        <p:nvSpPr>
          <p:cNvPr id="37891" name="Rectangle 3"/>
          <p:cNvSpPr>
            <a:spLocks noGrp="1" noChangeArrowheads="1"/>
          </p:cNvSpPr>
          <p:nvPr>
            <p:ph type="body" idx="1"/>
          </p:nvPr>
        </p:nvSpPr>
        <p:spPr/>
        <p:txBody>
          <a:bodyPr/>
          <a:lstStyle/>
          <a:p>
            <a:r>
              <a:rPr lang="en-US"/>
              <a:t>List important points from each lesson.</a:t>
            </a:r>
          </a:p>
          <a:p>
            <a:r>
              <a:rPr lang="en-US"/>
              <a:t>Provide resources for more information on subject.</a:t>
            </a:r>
          </a:p>
          <a:p>
            <a:pPr lvl="1"/>
            <a:r>
              <a:rPr lang="en-US"/>
              <a:t>List resources on this slide.</a:t>
            </a:r>
          </a:p>
          <a:p>
            <a:pPr lvl="1"/>
            <a:r>
              <a:rPr lang="en-US"/>
              <a:t>Provide handouts with additional resource material.</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Assessment and Evaluation</a:t>
            </a:r>
          </a:p>
        </p:txBody>
      </p:sp>
      <p:sp>
        <p:nvSpPr>
          <p:cNvPr id="41987" name="Rectangle 3"/>
          <p:cNvSpPr>
            <a:spLocks noGrp="1" noChangeArrowheads="1"/>
          </p:cNvSpPr>
          <p:nvPr>
            <p:ph type="body" idx="1"/>
          </p:nvPr>
        </p:nvSpPr>
        <p:spPr/>
        <p:txBody>
          <a:bodyPr/>
          <a:lstStyle/>
          <a:p>
            <a:r>
              <a:rPr lang="en-US"/>
              <a:t>Prepare a quiz or challenge to assess how much information participants learned.</a:t>
            </a:r>
          </a:p>
          <a:p>
            <a:r>
              <a:rPr lang="en-US"/>
              <a:t>Survey participants to see if they found the training beneficial.</a:t>
            </a:r>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a:t>Deposit Outflow Factors</a:t>
            </a:r>
            <a:endParaRPr lang="en-US" altLang="en-US" dirty="0"/>
          </a:p>
        </p:txBody>
      </p:sp>
      <p:sp>
        <p:nvSpPr>
          <p:cNvPr id="2" name="TextBox 1"/>
          <p:cNvSpPr txBox="1"/>
          <p:nvPr/>
        </p:nvSpPr>
        <p:spPr>
          <a:xfrm>
            <a:off x="459635" y="1042718"/>
            <a:ext cx="8347375" cy="677108"/>
          </a:xfrm>
          <a:prstGeom prst="rect">
            <a:avLst/>
          </a:prstGeom>
          <a:solidFill>
            <a:schemeClr val="accent1"/>
          </a:solidFill>
        </p:spPr>
        <p:txBody>
          <a:bodyPr vert="horz" wrap="square" lIns="91440" tIns="91440" rIns="91440" bIns="91440" rtlCol="0" anchor="ctr" anchorCtr="0">
            <a:normAutofit/>
          </a:bodyPr>
          <a:lstStyle/>
          <a:p>
            <a:pPr algn="ctr" defTabSz="914400" rtl="0" eaLnBrk="1" latinLnBrk="0" hangingPunct="1">
              <a:spcBef>
                <a:spcPts val="800"/>
              </a:spcBef>
            </a:pPr>
            <a:r>
              <a:rPr lang="en-US" sz="1600" kern="1200" dirty="0">
                <a:solidFill>
                  <a:schemeClr val="bg1"/>
                </a:solidFill>
                <a:latin typeface="Verdana" pitchFamily="34" charset="0"/>
                <a:ea typeface="+mn-ea"/>
                <a:cs typeface="+mn-cs"/>
              </a:rPr>
              <a:t>Expected cash outflow is determined by multiplying balances levels by the outflow factor.  Customer type or Counterparty determines the rate applied.</a:t>
            </a:r>
          </a:p>
        </p:txBody>
      </p:sp>
      <p:sp>
        <p:nvSpPr>
          <p:cNvPr id="13" name="TextBox 12"/>
          <p:cNvSpPr txBox="1"/>
          <p:nvPr/>
        </p:nvSpPr>
        <p:spPr>
          <a:xfrm>
            <a:off x="0" y="6515100"/>
            <a:ext cx="6705600" cy="342900"/>
          </a:xfrm>
          <a:prstGeom prst="rect">
            <a:avLst/>
          </a:prstGeom>
        </p:spPr>
        <p:txBody>
          <a:bodyPr vert="horz" wrap="square" lIns="457200" tIns="0" rIns="91440" bIns="91440" rtlCol="0">
            <a:noAutofit/>
          </a:bodyPr>
          <a:lstStyle/>
          <a:p>
            <a:pPr marL="342900" indent="-342900" algn="l" defTabSz="914400" rtl="0" eaLnBrk="1" latinLnBrk="0" hangingPunct="1">
              <a:spcBef>
                <a:spcPts val="800"/>
              </a:spcBef>
            </a:pPr>
            <a:r>
              <a:rPr lang="en-US" sz="800" kern="1200" dirty="0">
                <a:solidFill>
                  <a:schemeClr val="tx1"/>
                </a:solidFill>
                <a:latin typeface="Verdana" pitchFamily="34" charset="0"/>
                <a:ea typeface="+mn-ea"/>
                <a:cs typeface="+mn-cs"/>
              </a:rPr>
              <a:t>Source: OCC, Federal Reserve Board, FDIC</a:t>
            </a:r>
          </a:p>
        </p:txBody>
      </p:sp>
      <p:graphicFrame>
        <p:nvGraphicFramePr>
          <p:cNvPr id="4" name="Object 3"/>
          <p:cNvGraphicFramePr>
            <a:graphicFrameLocks noChangeAspect="1"/>
          </p:cNvGraphicFramePr>
          <p:nvPr>
            <p:extLst/>
          </p:nvPr>
        </p:nvGraphicFramePr>
        <p:xfrm>
          <a:off x="446727" y="1866900"/>
          <a:ext cx="8364538" cy="4322763"/>
        </p:xfrm>
        <a:graphic>
          <a:graphicData uri="http://schemas.openxmlformats.org/presentationml/2006/ole">
            <mc:AlternateContent xmlns:mc="http://schemas.openxmlformats.org/markup-compatibility/2006">
              <mc:Choice xmlns:v="urn:schemas-microsoft-com:vml" Requires="v">
                <p:oleObj spid="_x0000_s1032" name="Worksheet" r:id="rId4" imgW="5419677" imgH="2800440" progId="Excel.Sheet.12">
                  <p:embed/>
                </p:oleObj>
              </mc:Choice>
              <mc:Fallback>
                <p:oleObj name="Worksheet" r:id="rId4" imgW="5419677" imgH="2800440" progId="Excel.Sheet.12">
                  <p:embed/>
                  <p:pic>
                    <p:nvPicPr>
                      <p:cNvPr id="4" name="Object 3"/>
                      <p:cNvPicPr>
                        <a:picLocks noChangeAspect="1" noChangeArrowheads="1"/>
                      </p:cNvPicPr>
                      <p:nvPr/>
                    </p:nvPicPr>
                    <p:blipFill>
                      <a:blip r:embed="rId5"/>
                      <a:srcRect/>
                      <a:stretch>
                        <a:fillRect/>
                      </a:stretch>
                    </p:blipFill>
                    <p:spPr bwMode="auto">
                      <a:xfrm>
                        <a:off x="446727" y="1866900"/>
                        <a:ext cx="8364538" cy="432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64702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Unfunded commitments attract an LCR outflow (and cost)</a:t>
            </a:r>
            <a:endParaRPr lang="en-US" dirty="0"/>
          </a:p>
        </p:txBody>
      </p:sp>
      <p:sp>
        <p:nvSpPr>
          <p:cNvPr id="7" name="Content Placeholder 6"/>
          <p:cNvSpPr>
            <a:spLocks noGrp="1"/>
          </p:cNvSpPr>
          <p:nvPr>
            <p:ph idx="1"/>
          </p:nvPr>
        </p:nvSpPr>
        <p:spPr>
          <a:xfrm>
            <a:off x="547730" y="1992572"/>
            <a:ext cx="8229600" cy="4701699"/>
          </a:xfrm>
        </p:spPr>
        <p:txBody>
          <a:bodyPr>
            <a:noAutofit/>
          </a:bodyPr>
          <a:lstStyle/>
          <a:p>
            <a:r>
              <a:rPr lang="en-US" sz="1600" b="1" dirty="0"/>
              <a:t>Unfunded credit facilities:</a:t>
            </a:r>
          </a:p>
          <a:p>
            <a:pPr lvl="1"/>
            <a:r>
              <a:rPr lang="en-US" sz="1400" dirty="0"/>
              <a:t>Availability under general working capital facilities (e.g., revolving credit lines) </a:t>
            </a:r>
          </a:p>
          <a:p>
            <a:r>
              <a:rPr lang="en-US" sz="1600" b="1" dirty="0"/>
              <a:t>Liquidity facilities:</a:t>
            </a:r>
          </a:p>
          <a:p>
            <a:pPr lvl="1">
              <a:buClr>
                <a:schemeClr val="tx1"/>
              </a:buClr>
            </a:pPr>
            <a:r>
              <a:rPr lang="en-US" sz="1400" dirty="0">
                <a:solidFill>
                  <a:srgbClr val="00698C"/>
                </a:solidFill>
              </a:rPr>
              <a:t>Commercial paper (CP) backup facilities</a:t>
            </a:r>
            <a:r>
              <a:rPr lang="en-US" sz="1400" dirty="0">
                <a:solidFill>
                  <a:schemeClr val="accent3"/>
                </a:solidFill>
              </a:rPr>
              <a:t> </a:t>
            </a:r>
            <a:r>
              <a:rPr lang="en-US" sz="1400" dirty="0"/>
              <a:t>– Assumes CP issuers lose access to short-term CP funds and have to turn to Bank liquidity facilities</a:t>
            </a:r>
          </a:p>
          <a:p>
            <a:pPr lvl="1">
              <a:buClr>
                <a:schemeClr val="tx1"/>
              </a:buClr>
            </a:pPr>
            <a:r>
              <a:rPr lang="en-US" sz="1400" dirty="0">
                <a:solidFill>
                  <a:srgbClr val="00698C"/>
                </a:solidFill>
              </a:rPr>
              <a:t>Variable rate demand obligations (VRDOs)</a:t>
            </a:r>
          </a:p>
          <a:p>
            <a:pPr lvl="2"/>
            <a:r>
              <a:rPr lang="en-US" sz="1200" dirty="0"/>
              <a:t>Standby bond purchase agreements - Put feature allows the investor to put the obligation back to the issuer/financial intermediary</a:t>
            </a:r>
          </a:p>
          <a:p>
            <a:pPr lvl="2"/>
            <a:r>
              <a:rPr lang="en-US" sz="1200" dirty="0"/>
              <a:t>Direct Pay LCs – liquidity facility that can be drawn on to pay bondholders if the underlying issuer is unable to fulfill its obligation</a:t>
            </a:r>
          </a:p>
          <a:p>
            <a:r>
              <a:rPr lang="en-US" sz="1600" b="1" dirty="0"/>
              <a:t>Facilities not currently receiving a run-off %:</a:t>
            </a:r>
          </a:p>
          <a:p>
            <a:pPr lvl="1"/>
            <a:r>
              <a:rPr lang="en-US" sz="1400" dirty="0"/>
              <a:t>Standby Performance &amp; Financial LCs</a:t>
            </a:r>
          </a:p>
          <a:p>
            <a:pPr lvl="1"/>
            <a:r>
              <a:rPr lang="en-US" sz="1400" dirty="0"/>
              <a:t>Trade LCs</a:t>
            </a:r>
          </a:p>
          <a:p>
            <a:pPr lvl="1"/>
            <a:r>
              <a:rPr lang="en-US" sz="1400" dirty="0"/>
              <a:t>Fully funded loans</a:t>
            </a:r>
          </a:p>
        </p:txBody>
      </p:sp>
      <p:sp>
        <p:nvSpPr>
          <p:cNvPr id="5" name="Rectangle 4"/>
          <p:cNvSpPr/>
          <p:nvPr/>
        </p:nvSpPr>
        <p:spPr>
          <a:xfrm>
            <a:off x="519284" y="1537993"/>
            <a:ext cx="6617517" cy="400110"/>
          </a:xfrm>
          <a:prstGeom prst="rect">
            <a:avLst/>
          </a:prstGeom>
        </p:spPr>
        <p:txBody>
          <a:bodyPr wrap="none">
            <a:spAutoFit/>
          </a:bodyPr>
          <a:lstStyle/>
          <a:p>
            <a:r>
              <a:rPr lang="en-US" sz="2000" b="1" dirty="0">
                <a:solidFill>
                  <a:srgbClr val="00698C"/>
                </a:solidFill>
                <a:latin typeface="Verdana" panose="020B0604030504040204" pitchFamily="34" charset="0"/>
                <a:ea typeface="Verdana" panose="020B0604030504040204" pitchFamily="34" charset="0"/>
                <a:cs typeface="Verdana" panose="020B0604030504040204" pitchFamily="34" charset="0"/>
              </a:rPr>
              <a:t>What credit products are currently in scope?</a:t>
            </a:r>
          </a:p>
        </p:txBody>
      </p:sp>
    </p:spTree>
    <p:extLst>
      <p:ext uri="{BB962C8B-B14F-4D97-AF65-F5344CB8AC3E}">
        <p14:creationId xmlns:p14="http://schemas.microsoft.com/office/powerpoint/2010/main" val="4036073863"/>
      </p:ext>
    </p:extLst>
  </p:cSld>
  <p:clrMapOvr>
    <a:masterClrMapping/>
  </p:clrMapOvr>
</p:sld>
</file>

<file path=ppt/theme/theme1.xml><?xml version="1.0" encoding="utf-8"?>
<a:theme xmlns:a="http://schemas.openxmlformats.org/drawingml/2006/main" name="06088808">
  <a:themeElements>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1_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1_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1_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1_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1_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1_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1_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1_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1_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6291BE7-26FF-4D3F-8918-EB7A1615814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Training presentation</Template>
  <TotalTime>52</TotalTime>
  <Words>6199</Words>
  <Application>Microsoft Office PowerPoint</Application>
  <PresentationFormat>On-screen Show (4:3)</PresentationFormat>
  <Paragraphs>534</Paragraphs>
  <Slides>78</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78</vt:i4>
      </vt:variant>
    </vt:vector>
  </HeadingPairs>
  <TitlesOfParts>
    <vt:vector size="84" baseType="lpstr">
      <vt:lpstr>MS PGothic</vt:lpstr>
      <vt:lpstr>Arial</vt:lpstr>
      <vt:lpstr>Verdana</vt:lpstr>
      <vt:lpstr>Wingdings</vt:lpstr>
      <vt:lpstr>06088808</vt:lpstr>
      <vt:lpstr>Worksheet</vt:lpstr>
      <vt:lpstr>Liquidity Risk Management  (Under Basel III)</vt:lpstr>
      <vt:lpstr>Liquidity Coverage Ratio (LCR) BASEL III Overview</vt:lpstr>
      <vt:lpstr>BASEL III /Liquidity Coverage Ratio</vt:lpstr>
      <vt:lpstr>BASEL III /Liquidity Coverage Ratio</vt:lpstr>
      <vt:lpstr>How is the Liquidity Coverage Ratio calculated?</vt:lpstr>
      <vt:lpstr>Definition of the LCR Standard</vt:lpstr>
      <vt:lpstr>Operational versus non-operational deposits</vt:lpstr>
      <vt:lpstr>Deposit Outflow Factors</vt:lpstr>
      <vt:lpstr>Unfunded commitments attract an LCR outflow (and cost)</vt:lpstr>
      <vt:lpstr>LCR – Customer impacts</vt:lpstr>
      <vt:lpstr>LCR – What can customers expect?</vt:lpstr>
      <vt:lpstr>LCR Has 2 Components</vt:lpstr>
      <vt:lpstr>Stock of High Quality Liquid Assets</vt:lpstr>
      <vt:lpstr>Characteristics of High-Quality Liquid Assets</vt:lpstr>
      <vt:lpstr>General Test for Inclusion</vt:lpstr>
      <vt:lpstr>Operational Requirements</vt:lpstr>
      <vt:lpstr>Operational Requirements, cont.</vt:lpstr>
      <vt:lpstr>Operational Requirements, cont.</vt:lpstr>
      <vt:lpstr>Definition of High-Quality Liquid Asset</vt:lpstr>
      <vt:lpstr>Level 1 Assets</vt:lpstr>
      <vt:lpstr>Level 2 Assets</vt:lpstr>
      <vt:lpstr>Level 2 Assets, cont. </vt:lpstr>
      <vt:lpstr>Level 2 Assets, cont.</vt:lpstr>
      <vt:lpstr>Testing of Additional Criteria</vt:lpstr>
      <vt:lpstr>Special Treatment for Jurisdictions with Insufficient Liquid Assets</vt:lpstr>
      <vt:lpstr>Total Net Cash Outflows</vt:lpstr>
      <vt:lpstr>Cash Outflows</vt:lpstr>
      <vt:lpstr>Cash Outflows, cont.</vt:lpstr>
      <vt:lpstr>Cash Outflows, cont. </vt:lpstr>
      <vt:lpstr>Cash Outflows, cont. </vt:lpstr>
      <vt:lpstr>Cash Inflows</vt:lpstr>
      <vt:lpstr>Cash Inflows, cont. </vt:lpstr>
      <vt:lpstr>Cash Inflows, cont. </vt:lpstr>
      <vt:lpstr>Summary of Weights for Cash Inflows</vt:lpstr>
      <vt:lpstr>Summary of Weights for Cash Inflows, cont. </vt:lpstr>
      <vt:lpstr>Net Stable Funding Ratio (NSFR)</vt:lpstr>
      <vt:lpstr>Net Stable Funding Ratio</vt:lpstr>
      <vt:lpstr>Definitions</vt:lpstr>
      <vt:lpstr>Components of Available Stable Funding and Associated ASF Factors </vt:lpstr>
      <vt:lpstr>ASF, cont. </vt:lpstr>
      <vt:lpstr>Definition of RSF for Assets and OBS Exposures</vt:lpstr>
      <vt:lpstr>Required Stable Funding </vt:lpstr>
      <vt:lpstr>Monitoring Tools</vt:lpstr>
      <vt:lpstr>Contractual Maturity Mismatch</vt:lpstr>
      <vt:lpstr>Concentration of Funding</vt:lpstr>
      <vt:lpstr>Concentration of Funding, cont.</vt:lpstr>
      <vt:lpstr>Available Unencumbered Assets</vt:lpstr>
      <vt:lpstr>LCR by Significant Currency</vt:lpstr>
      <vt:lpstr>Market Related Monitoring Tools </vt:lpstr>
      <vt:lpstr>Reporting, Standards, etc. </vt:lpstr>
      <vt:lpstr>Timeframes </vt:lpstr>
      <vt:lpstr>Definitions</vt:lpstr>
      <vt:lpstr>Components of Available Stable Funding and Associated ASF Factors </vt:lpstr>
      <vt:lpstr>ASF, cont. </vt:lpstr>
      <vt:lpstr>Definition of RSF for Assets and OBS Exposures</vt:lpstr>
      <vt:lpstr>Required Stable Funding </vt:lpstr>
      <vt:lpstr>Monitoring Tools</vt:lpstr>
      <vt:lpstr>Contractual Maturity Mismatch</vt:lpstr>
      <vt:lpstr>Concentration of Funding</vt:lpstr>
      <vt:lpstr>Concentration of Funding, cont.</vt:lpstr>
      <vt:lpstr>Available Unencumbered Assets</vt:lpstr>
      <vt:lpstr>LCR by Significant Currency</vt:lpstr>
      <vt:lpstr>Market Related Monitoring Tools </vt:lpstr>
      <vt:lpstr>Reporting, Standards, etc. </vt:lpstr>
      <vt:lpstr>Timeframes </vt:lpstr>
      <vt:lpstr>Introduction</vt:lpstr>
      <vt:lpstr>Training Outline</vt:lpstr>
      <vt:lpstr>Lesson 1: Objectives</vt:lpstr>
      <vt:lpstr>Lesson 1: Content</vt:lpstr>
      <vt:lpstr>Lesson 1: Wrap-up</vt:lpstr>
      <vt:lpstr>Lesson 2: Objectives</vt:lpstr>
      <vt:lpstr>Lesson 2: Content</vt:lpstr>
      <vt:lpstr>Lesson 2: Wrap-up</vt:lpstr>
      <vt:lpstr>Lesson 3: Objectives</vt:lpstr>
      <vt:lpstr>Lesson 3: Content</vt:lpstr>
      <vt:lpstr>Lesson 3: Wrap-up</vt:lpstr>
      <vt:lpstr>Summary of Training</vt:lpstr>
      <vt:lpstr>Assessment and Evaluation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Training Presentation</dc:title>
  <dc:creator>Armanto Witjaksono</dc:creator>
  <cp:keywords/>
  <cp:lastModifiedBy>Microsoft Account</cp:lastModifiedBy>
  <cp:revision>7</cp:revision>
  <dcterms:created xsi:type="dcterms:W3CDTF">2016-08-13T10:47:34Z</dcterms:created>
  <dcterms:modified xsi:type="dcterms:W3CDTF">2016-08-17T03:41:48Z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TC060888081033</vt:lpwstr>
  </property>
</Properties>
</file>