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89" r:id="rId6"/>
    <p:sldId id="260" r:id="rId7"/>
    <p:sldId id="297" r:id="rId8"/>
    <p:sldId id="290" r:id="rId9"/>
    <p:sldId id="296" r:id="rId10"/>
    <p:sldId id="291" r:id="rId11"/>
    <p:sldId id="292" r:id="rId12"/>
    <p:sldId id="293" r:id="rId13"/>
    <p:sldId id="294" r:id="rId14"/>
    <p:sldId id="295" r:id="rId15"/>
    <p:sldId id="264" r:id="rId16"/>
    <p:sldId id="265" r:id="rId17"/>
    <p:sldId id="266" r:id="rId18"/>
    <p:sldId id="269" r:id="rId19"/>
    <p:sldId id="270" r:id="rId20"/>
    <p:sldId id="271" r:id="rId21"/>
    <p:sldId id="274" r:id="rId22"/>
    <p:sldId id="272" r:id="rId23"/>
    <p:sldId id="273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EC9C26-3339-4685-A521-31277CFA66A2}" type="doc">
      <dgm:prSet loTypeId="urn:microsoft.com/office/officeart/2005/8/layout/vList5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572DF44-4E92-4A55-AD08-86E84902553E}">
      <dgm:prSet phldrT="[Text]"/>
      <dgm:spPr/>
      <dgm:t>
        <a:bodyPr/>
        <a:lstStyle/>
        <a:p>
          <a:r>
            <a:rPr lang="en-US" dirty="0" smtClean="0"/>
            <a:t>PENERAPAN KEPATUHAN</a:t>
          </a:r>
          <a:endParaRPr lang="en-US" dirty="0"/>
        </a:p>
      </dgm:t>
    </dgm:pt>
    <dgm:pt modelId="{A6EAF8E1-7FEC-4B24-BE85-9D8B8C427AF0}" type="parTrans" cxnId="{1591BE7F-83D0-4B13-B53B-43F22700D400}">
      <dgm:prSet/>
      <dgm:spPr/>
      <dgm:t>
        <a:bodyPr/>
        <a:lstStyle/>
        <a:p>
          <a:endParaRPr lang="en-US"/>
        </a:p>
      </dgm:t>
    </dgm:pt>
    <dgm:pt modelId="{9871F592-7892-45FC-83B7-4D82D47C90BC}" type="sibTrans" cxnId="{1591BE7F-83D0-4B13-B53B-43F22700D400}">
      <dgm:prSet/>
      <dgm:spPr/>
      <dgm:t>
        <a:bodyPr/>
        <a:lstStyle/>
        <a:p>
          <a:endParaRPr lang="en-US"/>
        </a:p>
      </dgm:t>
    </dgm:pt>
    <dgm:pt modelId="{5C292E5C-AC4C-429E-A515-9E7E333948CD}">
      <dgm:prSet phldrT="[Text]"/>
      <dgm:spPr/>
      <dgm:t>
        <a:bodyPr/>
        <a:lstStyle/>
        <a:p>
          <a:r>
            <a:rPr lang="en-US" dirty="0" smtClean="0"/>
            <a:t>KELEMBAGAAN KOPERASI</a:t>
          </a:r>
          <a:endParaRPr lang="en-US" dirty="0"/>
        </a:p>
      </dgm:t>
    </dgm:pt>
    <dgm:pt modelId="{B4178750-6074-4191-A545-1003548BA576}" type="parTrans" cxnId="{F6A4F394-2325-4390-95EE-5AD683317327}">
      <dgm:prSet/>
      <dgm:spPr/>
      <dgm:t>
        <a:bodyPr/>
        <a:lstStyle/>
        <a:p>
          <a:endParaRPr lang="en-US"/>
        </a:p>
      </dgm:t>
    </dgm:pt>
    <dgm:pt modelId="{B5BD6660-35A1-404A-898B-A2D3D5DD43C3}" type="sibTrans" cxnId="{F6A4F394-2325-4390-95EE-5AD683317327}">
      <dgm:prSet/>
      <dgm:spPr/>
      <dgm:t>
        <a:bodyPr/>
        <a:lstStyle/>
        <a:p>
          <a:endParaRPr lang="en-US"/>
        </a:p>
      </dgm:t>
    </dgm:pt>
    <dgm:pt modelId="{F4B2DB44-3ACD-4BFD-85D1-1C274F25F339}">
      <dgm:prSet phldrT="[Text]" custT="1"/>
      <dgm:spPr/>
      <dgm:t>
        <a:bodyPr/>
        <a:lstStyle/>
        <a:p>
          <a:r>
            <a:rPr lang="en-US" sz="1600" dirty="0" err="1" smtClean="0"/>
            <a:t>Kelengkapan</a:t>
          </a:r>
          <a:r>
            <a:rPr lang="en-US" sz="1600" dirty="0" smtClean="0"/>
            <a:t> </a:t>
          </a:r>
          <a:r>
            <a:rPr lang="en-US" sz="1600" dirty="0" err="1" smtClean="0"/>
            <a:t>legalitas</a:t>
          </a:r>
          <a:r>
            <a:rPr lang="en-US" sz="1600" dirty="0" smtClean="0"/>
            <a:t> </a:t>
          </a:r>
          <a:r>
            <a:rPr lang="en-US" sz="1600" dirty="0" err="1" smtClean="0"/>
            <a:t>koperasi</a:t>
          </a:r>
          <a:endParaRPr lang="en-US" sz="1600" dirty="0"/>
        </a:p>
      </dgm:t>
    </dgm:pt>
    <dgm:pt modelId="{79E53395-5330-4A2B-A281-D2773726E9E3}" type="parTrans" cxnId="{EC60B3A8-3E6A-4B5B-A198-C6EBA1DB4AD6}">
      <dgm:prSet/>
      <dgm:spPr/>
      <dgm:t>
        <a:bodyPr/>
        <a:lstStyle/>
        <a:p>
          <a:endParaRPr lang="en-US"/>
        </a:p>
      </dgm:t>
    </dgm:pt>
    <dgm:pt modelId="{CEDE4761-A8ED-4F7C-A214-AE7D6874DF78}" type="sibTrans" cxnId="{EC60B3A8-3E6A-4B5B-A198-C6EBA1DB4AD6}">
      <dgm:prSet/>
      <dgm:spPr/>
      <dgm:t>
        <a:bodyPr/>
        <a:lstStyle/>
        <a:p>
          <a:endParaRPr lang="en-US"/>
        </a:p>
      </dgm:t>
    </dgm:pt>
    <dgm:pt modelId="{9C6A714C-ACEF-4D8E-A959-9EA5D301DF2D}">
      <dgm:prSet phldrT="[Text]" custT="1"/>
      <dgm:spPr/>
      <dgm:t>
        <a:bodyPr/>
        <a:lstStyle/>
        <a:p>
          <a:r>
            <a:rPr lang="en-US" sz="1500" dirty="0" err="1" smtClean="0"/>
            <a:t>Sanksi</a:t>
          </a:r>
          <a:r>
            <a:rPr lang="en-US" sz="1500" dirty="0" smtClean="0"/>
            <a:t> </a:t>
          </a:r>
          <a:r>
            <a:rPr lang="en-US" sz="1500" dirty="0" err="1" smtClean="0"/>
            <a:t>administrasi</a:t>
          </a:r>
          <a:r>
            <a:rPr lang="en-US" sz="1500" dirty="0" smtClean="0"/>
            <a:t>: </a:t>
          </a:r>
          <a:r>
            <a:rPr lang="en-US" sz="1500" dirty="0" err="1" smtClean="0"/>
            <a:t>Pelimpahan</a:t>
          </a:r>
          <a:r>
            <a:rPr lang="en-US" sz="1500" dirty="0" smtClean="0"/>
            <a:t> </a:t>
          </a:r>
          <a:r>
            <a:rPr lang="en-US" sz="1500" dirty="0" err="1" smtClean="0"/>
            <a:t>perkara</a:t>
          </a:r>
          <a:r>
            <a:rPr lang="en-US" sz="1500" dirty="0" smtClean="0"/>
            <a:t>, </a:t>
          </a:r>
          <a:r>
            <a:rPr lang="en-US" sz="1500" dirty="0" err="1" smtClean="0"/>
            <a:t>Pemantauan</a:t>
          </a:r>
          <a:r>
            <a:rPr lang="en-US" sz="1500" dirty="0" smtClean="0"/>
            <a:t> </a:t>
          </a:r>
          <a:r>
            <a:rPr lang="en-US" sz="1500" dirty="0" err="1" smtClean="0"/>
            <a:t>pelaksanaan</a:t>
          </a:r>
          <a:r>
            <a:rPr lang="en-US" sz="1500" dirty="0" smtClean="0"/>
            <a:t> </a:t>
          </a:r>
          <a:r>
            <a:rPr lang="en-US" sz="1500" dirty="0" err="1" smtClean="0"/>
            <a:t>sanksi</a:t>
          </a:r>
          <a:endParaRPr lang="en-US" sz="1500" dirty="0"/>
        </a:p>
      </dgm:t>
    </dgm:pt>
    <dgm:pt modelId="{D66C869E-A8C3-41A6-915F-162BA8C77135}" type="parTrans" cxnId="{65E5E49B-E66C-42CA-9ABE-39BD7B2064F2}">
      <dgm:prSet/>
      <dgm:spPr/>
      <dgm:t>
        <a:bodyPr/>
        <a:lstStyle/>
        <a:p>
          <a:endParaRPr lang="en-US"/>
        </a:p>
      </dgm:t>
    </dgm:pt>
    <dgm:pt modelId="{58C353AC-0C48-4718-A8CC-38042BBAEB71}" type="sibTrans" cxnId="{65E5E49B-E66C-42CA-9ABE-39BD7B2064F2}">
      <dgm:prSet/>
      <dgm:spPr/>
      <dgm:t>
        <a:bodyPr/>
        <a:lstStyle/>
        <a:p>
          <a:endParaRPr lang="en-US"/>
        </a:p>
      </dgm:t>
    </dgm:pt>
    <dgm:pt modelId="{307892DF-479B-4330-9937-868E62512917}">
      <dgm:prSet phldrT="[Text]"/>
      <dgm:spPr/>
      <dgm:t>
        <a:bodyPr/>
        <a:lstStyle/>
        <a:p>
          <a:r>
            <a:rPr lang="en-US" dirty="0" smtClean="0"/>
            <a:t>USAHA SIMPAN PINJAM</a:t>
          </a:r>
          <a:endParaRPr lang="en-US" dirty="0"/>
        </a:p>
      </dgm:t>
    </dgm:pt>
    <dgm:pt modelId="{7EFEA55C-6C97-406F-A2E0-AC4A59024112}" type="parTrans" cxnId="{E80F530A-6C6E-4545-B83C-C9883DCEFF53}">
      <dgm:prSet/>
      <dgm:spPr/>
      <dgm:t>
        <a:bodyPr/>
        <a:lstStyle/>
        <a:p>
          <a:endParaRPr lang="en-US"/>
        </a:p>
      </dgm:t>
    </dgm:pt>
    <dgm:pt modelId="{3C82296B-1A0D-4544-A953-27357C7A7F7A}" type="sibTrans" cxnId="{E80F530A-6C6E-4545-B83C-C9883DCEFF53}">
      <dgm:prSet/>
      <dgm:spPr/>
      <dgm:t>
        <a:bodyPr/>
        <a:lstStyle/>
        <a:p>
          <a:endParaRPr lang="en-US"/>
        </a:p>
      </dgm:t>
    </dgm:pt>
    <dgm:pt modelId="{BDBB4414-F9BE-4AE4-84CF-F4689672E65A}">
      <dgm:prSet phldrT="[Text]" custT="1"/>
      <dgm:spPr/>
      <dgm:t>
        <a:bodyPr/>
        <a:lstStyle/>
        <a:p>
          <a:r>
            <a:rPr lang="en-US" sz="1400" dirty="0" err="1" smtClean="0"/>
            <a:t>Penilaian</a:t>
          </a:r>
          <a:r>
            <a:rPr lang="en-US" sz="1400" dirty="0" smtClean="0"/>
            <a:t> </a:t>
          </a:r>
          <a:r>
            <a:rPr lang="en-US" sz="1400" dirty="0" err="1" smtClean="0"/>
            <a:t>terhadap</a:t>
          </a:r>
          <a:r>
            <a:rPr lang="en-US" sz="1400" dirty="0" smtClean="0"/>
            <a:t> </a:t>
          </a:r>
          <a:r>
            <a:rPr lang="en-US" sz="1400" dirty="0" err="1" smtClean="0"/>
            <a:t>Aspek</a:t>
          </a:r>
          <a:r>
            <a:rPr lang="en-US" sz="1400" dirty="0" smtClean="0"/>
            <a:t>: </a:t>
          </a:r>
          <a:r>
            <a:rPr lang="en-US" sz="1400" dirty="0" err="1" smtClean="0"/>
            <a:t>Permodalan</a:t>
          </a:r>
          <a:r>
            <a:rPr lang="en-US" sz="1400" dirty="0" smtClean="0"/>
            <a:t>, </a:t>
          </a:r>
          <a:r>
            <a:rPr lang="en-US" sz="1400" dirty="0" err="1" smtClean="0"/>
            <a:t>Kualitas</a:t>
          </a:r>
          <a:r>
            <a:rPr lang="en-US" sz="1400" dirty="0" smtClean="0"/>
            <a:t> </a:t>
          </a:r>
          <a:r>
            <a:rPr lang="en-US" sz="1400" dirty="0" err="1" smtClean="0"/>
            <a:t>aktiva</a:t>
          </a:r>
          <a:r>
            <a:rPr lang="en-US" sz="1400" dirty="0" smtClean="0"/>
            <a:t> </a:t>
          </a:r>
          <a:r>
            <a:rPr lang="en-US" sz="1400" dirty="0" err="1" smtClean="0"/>
            <a:t>produktif</a:t>
          </a:r>
          <a:r>
            <a:rPr lang="en-US" sz="1400" dirty="0" smtClean="0"/>
            <a:t>, </a:t>
          </a:r>
          <a:r>
            <a:rPr lang="en-US" sz="1400" dirty="0" err="1" smtClean="0"/>
            <a:t>Manajemen</a:t>
          </a:r>
          <a:r>
            <a:rPr lang="en-US" sz="1400" dirty="0" smtClean="0"/>
            <a:t>, </a:t>
          </a:r>
          <a:r>
            <a:rPr lang="en-US" sz="1400" dirty="0" err="1" smtClean="0"/>
            <a:t>Efisiensi</a:t>
          </a:r>
          <a:r>
            <a:rPr lang="en-US" sz="1400" dirty="0" smtClean="0"/>
            <a:t>, </a:t>
          </a:r>
          <a:r>
            <a:rPr lang="en-US" sz="1400" dirty="0" err="1" smtClean="0"/>
            <a:t>Likuiditas</a:t>
          </a:r>
          <a:r>
            <a:rPr lang="en-US" sz="1400" dirty="0" smtClean="0"/>
            <a:t>; </a:t>
          </a:r>
          <a:r>
            <a:rPr lang="en-US" sz="1400" dirty="0" err="1" smtClean="0"/>
            <a:t>Jatidiri</a:t>
          </a:r>
          <a:r>
            <a:rPr lang="en-US" sz="1400" dirty="0" smtClean="0"/>
            <a:t> </a:t>
          </a:r>
          <a:r>
            <a:rPr lang="en-US" sz="1400" dirty="0" err="1" smtClean="0"/>
            <a:t>Koperasi</a:t>
          </a:r>
          <a:r>
            <a:rPr lang="en-US" sz="1400" dirty="0" smtClean="0"/>
            <a:t>; </a:t>
          </a:r>
          <a:r>
            <a:rPr lang="en-US" sz="1400" dirty="0" err="1" smtClean="0"/>
            <a:t>Pertumbuhaan</a:t>
          </a:r>
          <a:r>
            <a:rPr lang="en-US" sz="1400" dirty="0" smtClean="0"/>
            <a:t> </a:t>
          </a:r>
          <a:r>
            <a:rPr lang="en-US" sz="1400" dirty="0" err="1" smtClean="0"/>
            <a:t>dan</a:t>
          </a:r>
          <a:r>
            <a:rPr lang="en-US" sz="1400" dirty="0" smtClean="0"/>
            <a:t> </a:t>
          </a:r>
          <a:r>
            <a:rPr lang="en-US" sz="1400" dirty="0" err="1" smtClean="0"/>
            <a:t>kemaandirian</a:t>
          </a:r>
          <a:r>
            <a:rPr lang="en-US" sz="1400" dirty="0" smtClean="0"/>
            <a:t> </a:t>
          </a:r>
          <a:r>
            <a:rPr lang="en-US" sz="1400" dirty="0" err="1" smtClean="0"/>
            <a:t>serta</a:t>
          </a:r>
          <a:r>
            <a:rPr lang="en-US" sz="1400" dirty="0" smtClean="0"/>
            <a:t> </a:t>
          </a:r>
          <a:r>
            <a:rPr lang="en-US" sz="1400" dirty="0" err="1" smtClean="0"/>
            <a:t>kepatuhan</a:t>
          </a:r>
          <a:r>
            <a:rPr lang="en-US" sz="1400" dirty="0" smtClean="0"/>
            <a:t> </a:t>
          </a:r>
          <a:r>
            <a:rPr lang="en-US" sz="1400" dirty="0" err="1" smtClean="0"/>
            <a:t>terhadap</a:t>
          </a:r>
          <a:r>
            <a:rPr lang="en-US" sz="1400" dirty="0" smtClean="0"/>
            <a:t> </a:t>
          </a:r>
          <a:r>
            <a:rPr lang="en-US" sz="1400" dirty="0" err="1" smtClean="0"/>
            <a:t>prinsip</a:t>
          </a:r>
          <a:r>
            <a:rPr lang="en-US" sz="1400" dirty="0" smtClean="0"/>
            <a:t> </a:t>
          </a:r>
          <a:r>
            <a:rPr lang="en-US" sz="1400" dirty="0" err="1" smtClean="0"/>
            <a:t>syariah</a:t>
          </a:r>
          <a:r>
            <a:rPr lang="en-US" sz="1400" dirty="0" smtClean="0"/>
            <a:t> </a:t>
          </a:r>
          <a:r>
            <a:rPr lang="en-US" sz="1400" dirty="0" err="1" smtClean="0"/>
            <a:t>untuk</a:t>
          </a:r>
          <a:r>
            <a:rPr lang="en-US" sz="1400" dirty="0" smtClean="0"/>
            <a:t> </a:t>
          </a:r>
          <a:r>
            <a:rPr lang="en-US" sz="1400" dirty="0" err="1" smtClean="0"/>
            <a:t>usaha</a:t>
          </a:r>
          <a:r>
            <a:rPr lang="en-US" sz="1400" dirty="0" smtClean="0"/>
            <a:t> </a:t>
          </a:r>
          <a:r>
            <a:rPr lang="en-US" sz="1400" dirty="0" err="1" smtClean="0"/>
            <a:t>simpan</a:t>
          </a:r>
          <a:r>
            <a:rPr lang="en-US" sz="1400" dirty="0" smtClean="0"/>
            <a:t> </a:t>
          </a:r>
          <a:r>
            <a:rPr lang="en-US" sz="1400" dirty="0" err="1" smtClean="0"/>
            <a:t>pinjam</a:t>
          </a:r>
          <a:r>
            <a:rPr lang="en-US" sz="1400" dirty="0" smtClean="0"/>
            <a:t>  pole </a:t>
          </a:r>
          <a:r>
            <a:rPr lang="en-US" sz="1400" dirty="0" err="1" smtClean="0"/>
            <a:t>syariah</a:t>
          </a:r>
          <a:endParaRPr lang="en-US" sz="1400" dirty="0"/>
        </a:p>
      </dgm:t>
    </dgm:pt>
    <dgm:pt modelId="{83E19C33-499C-4E43-ABB8-1E68F816AC80}" type="parTrans" cxnId="{5F504223-F03E-4B26-B75D-6A0F3F0FDBC5}">
      <dgm:prSet/>
      <dgm:spPr/>
      <dgm:t>
        <a:bodyPr/>
        <a:lstStyle/>
        <a:p>
          <a:endParaRPr lang="en-US"/>
        </a:p>
      </dgm:t>
    </dgm:pt>
    <dgm:pt modelId="{30C58ED8-B8CE-436D-8787-676DBB4A1083}" type="sibTrans" cxnId="{5F504223-F03E-4B26-B75D-6A0F3F0FDBC5}">
      <dgm:prSet/>
      <dgm:spPr/>
      <dgm:t>
        <a:bodyPr/>
        <a:lstStyle/>
        <a:p>
          <a:endParaRPr lang="en-US"/>
        </a:p>
      </dgm:t>
    </dgm:pt>
    <dgm:pt modelId="{A705F84A-8646-4E66-90F7-9673F8036BB3}">
      <dgm:prSet phldrT="[Text]"/>
      <dgm:spPr/>
      <dgm:t>
        <a:bodyPr/>
        <a:lstStyle/>
        <a:p>
          <a:r>
            <a:rPr lang="en-US" dirty="0" smtClean="0"/>
            <a:t>PENERAPAN SANKSI</a:t>
          </a:r>
          <a:endParaRPr lang="en-US" dirty="0"/>
        </a:p>
      </dgm:t>
    </dgm:pt>
    <dgm:pt modelId="{62D36475-4717-475F-B4D3-3B67D8C8A74A}" type="parTrans" cxnId="{F7D70349-0589-4C19-844F-C28718DE3157}">
      <dgm:prSet/>
      <dgm:spPr/>
      <dgm:t>
        <a:bodyPr/>
        <a:lstStyle/>
        <a:p>
          <a:endParaRPr lang="en-US"/>
        </a:p>
      </dgm:t>
    </dgm:pt>
    <dgm:pt modelId="{37A39E08-F724-4824-B2ED-1F5FB7AB4A3C}" type="sibTrans" cxnId="{F7D70349-0589-4C19-844F-C28718DE3157}">
      <dgm:prSet/>
      <dgm:spPr/>
      <dgm:t>
        <a:bodyPr/>
        <a:lstStyle/>
        <a:p>
          <a:endParaRPr lang="en-US"/>
        </a:p>
      </dgm:t>
    </dgm:pt>
    <dgm:pt modelId="{9F6D3949-5856-436D-8838-4AF71C181B1F}">
      <dgm:prSet phldrT="[Text]" custT="1"/>
      <dgm:spPr/>
      <dgm:t>
        <a:bodyPr/>
        <a:lstStyle/>
        <a:p>
          <a:r>
            <a:rPr lang="en-US" sz="1600" dirty="0" err="1" smtClean="0"/>
            <a:t>Penghimpunan</a:t>
          </a:r>
          <a:r>
            <a:rPr lang="en-US" sz="1600" dirty="0" smtClean="0"/>
            <a:t> </a:t>
          </a:r>
          <a:r>
            <a:rPr lang="en-US" sz="1600" dirty="0" err="1" smtClean="0"/>
            <a:t>dana</a:t>
          </a:r>
          <a:endParaRPr lang="en-US" sz="1600" dirty="0"/>
        </a:p>
      </dgm:t>
    </dgm:pt>
    <dgm:pt modelId="{377732A9-497C-4A73-9DB2-974ABA963661}" type="parTrans" cxnId="{5D03C907-CE1B-4EE0-BA07-E8C6848CCBF9}">
      <dgm:prSet/>
      <dgm:spPr/>
      <dgm:t>
        <a:bodyPr/>
        <a:lstStyle/>
        <a:p>
          <a:endParaRPr lang="en-US"/>
        </a:p>
      </dgm:t>
    </dgm:pt>
    <dgm:pt modelId="{1083F668-53BC-4FBF-87ED-17C2BBF77428}" type="sibTrans" cxnId="{5D03C907-CE1B-4EE0-BA07-E8C6848CCBF9}">
      <dgm:prSet/>
      <dgm:spPr/>
      <dgm:t>
        <a:bodyPr/>
        <a:lstStyle/>
        <a:p>
          <a:endParaRPr lang="en-US"/>
        </a:p>
      </dgm:t>
    </dgm:pt>
    <dgm:pt modelId="{2BDE285C-0FC8-4AE6-B9B8-34B03898DD74}">
      <dgm:prSet phldrT="[Text]"/>
      <dgm:spPr/>
      <dgm:t>
        <a:bodyPr/>
        <a:lstStyle/>
        <a:p>
          <a:r>
            <a:rPr lang="en-US" dirty="0" smtClean="0"/>
            <a:t>PENILAIAN KESEHATAN USAHA SIMPAN PINJAM</a:t>
          </a:r>
          <a:endParaRPr lang="en-US" dirty="0"/>
        </a:p>
      </dgm:t>
    </dgm:pt>
    <dgm:pt modelId="{05CFAD8F-487A-400D-91CD-D278272332D2}" type="parTrans" cxnId="{BFB8897D-127D-49AD-B321-572450C0B10A}">
      <dgm:prSet/>
      <dgm:spPr/>
      <dgm:t>
        <a:bodyPr/>
        <a:lstStyle/>
        <a:p>
          <a:endParaRPr lang="en-US"/>
        </a:p>
      </dgm:t>
    </dgm:pt>
    <dgm:pt modelId="{8FC87CC7-9E88-4E68-87D0-5C6FBD581096}" type="sibTrans" cxnId="{BFB8897D-127D-49AD-B321-572450C0B10A}">
      <dgm:prSet/>
      <dgm:spPr/>
      <dgm:t>
        <a:bodyPr/>
        <a:lstStyle/>
        <a:p>
          <a:endParaRPr lang="en-US"/>
        </a:p>
      </dgm:t>
    </dgm:pt>
    <dgm:pt modelId="{8D59DA68-2BE6-483D-9802-6BAF577BE5D1}">
      <dgm:prSet phldrT="[Text]" custT="1"/>
      <dgm:spPr/>
      <dgm:t>
        <a:bodyPr/>
        <a:lstStyle/>
        <a:p>
          <a:r>
            <a:rPr lang="en-US" sz="1600" dirty="0" err="1" smtClean="0"/>
            <a:t>Kepatuhan</a:t>
          </a:r>
          <a:r>
            <a:rPr lang="en-US" sz="1600" dirty="0" smtClean="0"/>
            <a:t> Legal</a:t>
          </a:r>
          <a:endParaRPr lang="en-US" sz="1600" dirty="0"/>
        </a:p>
      </dgm:t>
    </dgm:pt>
    <dgm:pt modelId="{192479F2-36EF-48C3-9A72-02B0445A2251}" type="sibTrans" cxnId="{AA889F9E-4B73-4436-BFF1-D9C8FAFE85EA}">
      <dgm:prSet/>
      <dgm:spPr/>
      <dgm:t>
        <a:bodyPr/>
        <a:lstStyle/>
        <a:p>
          <a:endParaRPr lang="en-US"/>
        </a:p>
      </dgm:t>
    </dgm:pt>
    <dgm:pt modelId="{7AB32EC7-62B7-417B-8ACA-59380B549626}" type="parTrans" cxnId="{AA889F9E-4B73-4436-BFF1-D9C8FAFE85EA}">
      <dgm:prSet/>
      <dgm:spPr/>
      <dgm:t>
        <a:bodyPr/>
        <a:lstStyle/>
        <a:p>
          <a:endParaRPr lang="en-US"/>
        </a:p>
      </dgm:t>
    </dgm:pt>
    <dgm:pt modelId="{F049F6D7-C48C-4D84-8626-AE66F3E672ED}">
      <dgm:prSet phldrT="[Text]" custT="1"/>
      <dgm:spPr/>
      <dgm:t>
        <a:bodyPr/>
        <a:lstStyle/>
        <a:p>
          <a:r>
            <a:rPr lang="en-US" sz="1600" dirty="0" err="1" smtClean="0"/>
            <a:t>Kepatuhan</a:t>
          </a:r>
          <a:r>
            <a:rPr lang="en-US" sz="1600" dirty="0" smtClean="0"/>
            <a:t> </a:t>
          </a:r>
          <a:r>
            <a:rPr lang="en-US" sz="1600" dirty="0" err="1" smtClean="0"/>
            <a:t>usaha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keuaangan</a:t>
          </a:r>
          <a:endParaRPr lang="en-US" sz="1600" dirty="0"/>
        </a:p>
      </dgm:t>
    </dgm:pt>
    <dgm:pt modelId="{6E5D6789-084F-4FCC-AD55-93DF0FA1EDBC}" type="parTrans" cxnId="{082A53C8-BB30-4FB3-9AA1-E0FC5F92534D}">
      <dgm:prSet/>
      <dgm:spPr/>
      <dgm:t>
        <a:bodyPr/>
        <a:lstStyle/>
        <a:p>
          <a:endParaRPr lang="en-US"/>
        </a:p>
      </dgm:t>
    </dgm:pt>
    <dgm:pt modelId="{AF6DFBA6-37F9-4729-A17C-00BE579E11C1}" type="sibTrans" cxnId="{082A53C8-BB30-4FB3-9AA1-E0FC5F92534D}">
      <dgm:prSet/>
      <dgm:spPr/>
      <dgm:t>
        <a:bodyPr/>
        <a:lstStyle/>
        <a:p>
          <a:endParaRPr lang="en-US"/>
        </a:p>
      </dgm:t>
    </dgm:pt>
    <dgm:pt modelId="{C76FBE7F-230E-4537-B94B-D96BE9D710A4}">
      <dgm:prSet phldrT="[Text]" custT="1"/>
      <dgm:spPr/>
      <dgm:t>
        <a:bodyPr/>
        <a:lstStyle/>
        <a:p>
          <a:r>
            <a:rPr lang="en-US" sz="1600" dirty="0" err="1" smtClean="0"/>
            <a:t>Kepatuhan</a:t>
          </a:r>
          <a:r>
            <a:rPr lang="en-US" sz="1600" dirty="0" smtClean="0"/>
            <a:t> </a:t>
          </a:r>
          <a:r>
            <a:rPr lang="en-US" sz="1600" dirty="0" err="1" smtClean="0"/>
            <a:t>transaksi</a:t>
          </a:r>
          <a:endParaRPr lang="en-US" sz="1600" dirty="0"/>
        </a:p>
      </dgm:t>
    </dgm:pt>
    <dgm:pt modelId="{E29FF2A6-D012-4028-B1A0-23A8E5EE2314}" type="parTrans" cxnId="{C71E6CC4-39FA-468D-BDF2-2E4AEE31F82B}">
      <dgm:prSet/>
      <dgm:spPr/>
      <dgm:t>
        <a:bodyPr/>
        <a:lstStyle/>
        <a:p>
          <a:endParaRPr lang="en-US"/>
        </a:p>
      </dgm:t>
    </dgm:pt>
    <dgm:pt modelId="{CD052A9E-7DD1-482F-987E-6481D1B2AD41}" type="sibTrans" cxnId="{C71E6CC4-39FA-468D-BDF2-2E4AEE31F82B}">
      <dgm:prSet/>
      <dgm:spPr/>
      <dgm:t>
        <a:bodyPr/>
        <a:lstStyle/>
        <a:p>
          <a:endParaRPr lang="en-US"/>
        </a:p>
      </dgm:t>
    </dgm:pt>
    <dgm:pt modelId="{B58E5A93-999C-474C-8EB9-865B8B65742E}">
      <dgm:prSet phldrT="[Text]" custT="1"/>
      <dgm:spPr/>
      <dgm:t>
        <a:bodyPr/>
        <a:lstStyle/>
        <a:p>
          <a:r>
            <a:rPr lang="en-US" sz="1600" dirty="0" err="1" smtClean="0"/>
            <a:t>Kelengkapan</a:t>
          </a:r>
          <a:r>
            <a:rPr lang="en-US" sz="1600" dirty="0" smtClean="0"/>
            <a:t> </a:t>
          </a:r>
          <a:r>
            <a:rPr lang="en-US" sz="1600" dirty="0" err="1" smtClean="0"/>
            <a:t>organisasi</a:t>
          </a:r>
          <a:r>
            <a:rPr lang="en-US" sz="1600" dirty="0" smtClean="0"/>
            <a:t> </a:t>
          </a:r>
          <a:r>
            <a:rPr lang="en-US" sz="1600" dirty="0" err="1" smtClean="0"/>
            <a:t>koperasi</a:t>
          </a:r>
          <a:endParaRPr lang="en-US" sz="1600" dirty="0"/>
        </a:p>
      </dgm:t>
    </dgm:pt>
    <dgm:pt modelId="{6AD0748C-533F-4654-9948-6419CEE74B6B}" type="parTrans" cxnId="{D71CB577-587A-43EE-B0CF-B2CE97793D7A}">
      <dgm:prSet/>
      <dgm:spPr/>
      <dgm:t>
        <a:bodyPr/>
        <a:lstStyle/>
        <a:p>
          <a:endParaRPr lang="en-US"/>
        </a:p>
      </dgm:t>
    </dgm:pt>
    <dgm:pt modelId="{121C0192-FB53-4101-AFA4-BF05D0C2894D}" type="sibTrans" cxnId="{D71CB577-587A-43EE-B0CF-B2CE97793D7A}">
      <dgm:prSet/>
      <dgm:spPr/>
      <dgm:t>
        <a:bodyPr/>
        <a:lstStyle/>
        <a:p>
          <a:endParaRPr lang="en-US"/>
        </a:p>
      </dgm:t>
    </dgm:pt>
    <dgm:pt modelId="{5AD34566-F405-4298-9692-8E2F507E456E}">
      <dgm:prSet phldrT="[Text]" custT="1"/>
      <dgm:spPr/>
      <dgm:t>
        <a:bodyPr/>
        <a:lstStyle/>
        <a:p>
          <a:r>
            <a:rPr lang="en-US" sz="1600" dirty="0" err="1" smtClean="0"/>
            <a:t>Mengontrol</a:t>
          </a:r>
          <a:r>
            <a:rPr lang="en-US" sz="1600" dirty="0" smtClean="0"/>
            <a:t> </a:t>
          </a:r>
          <a:r>
            <a:rPr lang="en-US" sz="1600" dirty="0" err="1" smtClean="0"/>
            <a:t>keseimbangan</a:t>
          </a:r>
          <a:r>
            <a:rPr lang="en-US" sz="1600" dirty="0" smtClean="0"/>
            <a:t> </a:t>
          </a:r>
          <a:r>
            <a:rPr lang="en-US" sz="1600" dirty="0" err="1" smtClean="0"/>
            <a:t>dana</a:t>
          </a:r>
          <a:endParaRPr lang="en-US" sz="1600" dirty="0"/>
        </a:p>
      </dgm:t>
    </dgm:pt>
    <dgm:pt modelId="{634C674C-52EF-43AC-A989-5D9AAC423BEF}" type="parTrans" cxnId="{AB93139E-106D-4D88-B9A3-7B868A8F24BC}">
      <dgm:prSet/>
      <dgm:spPr/>
      <dgm:t>
        <a:bodyPr/>
        <a:lstStyle/>
        <a:p>
          <a:endParaRPr lang="en-US"/>
        </a:p>
      </dgm:t>
    </dgm:pt>
    <dgm:pt modelId="{8C5B5A93-8D6F-4045-9D0B-443AA869158A}" type="sibTrans" cxnId="{AB93139E-106D-4D88-B9A3-7B868A8F24BC}">
      <dgm:prSet/>
      <dgm:spPr/>
      <dgm:t>
        <a:bodyPr/>
        <a:lstStyle/>
        <a:p>
          <a:endParaRPr lang="en-US"/>
        </a:p>
      </dgm:t>
    </dgm:pt>
    <dgm:pt modelId="{9BC6AE4A-425B-4E61-933C-2C6C8AA81652}">
      <dgm:prSet phldrT="[Text]" custT="1"/>
      <dgm:spPr/>
      <dgm:t>
        <a:bodyPr/>
        <a:lstStyle/>
        <a:p>
          <a:r>
            <a:rPr lang="en-US" sz="1600" dirty="0" err="1" smtClean="0"/>
            <a:t>Penyaluran</a:t>
          </a:r>
          <a:r>
            <a:rPr lang="en-US" sz="1600" dirty="0" smtClean="0"/>
            <a:t> </a:t>
          </a:r>
          <a:r>
            <a:rPr lang="en-US" sz="1600" dirty="0" err="1" smtClean="0"/>
            <a:t>dana</a:t>
          </a:r>
          <a:endParaRPr lang="en-US" sz="1600" dirty="0"/>
        </a:p>
      </dgm:t>
    </dgm:pt>
    <dgm:pt modelId="{679ECC28-EA55-4E5A-89F3-BBE6E0C13A83}" type="parTrans" cxnId="{C34AB890-3A55-4CC2-A6F8-2F3CBAF75E5E}">
      <dgm:prSet/>
      <dgm:spPr/>
      <dgm:t>
        <a:bodyPr/>
        <a:lstStyle/>
        <a:p>
          <a:endParaRPr lang="en-US"/>
        </a:p>
      </dgm:t>
    </dgm:pt>
    <dgm:pt modelId="{FF7CCB94-1934-4A65-A0EA-E455D98666D2}" type="sibTrans" cxnId="{C34AB890-3A55-4CC2-A6F8-2F3CBAF75E5E}">
      <dgm:prSet/>
      <dgm:spPr/>
      <dgm:t>
        <a:bodyPr/>
        <a:lstStyle/>
        <a:p>
          <a:endParaRPr lang="en-US"/>
        </a:p>
      </dgm:t>
    </dgm:pt>
    <dgm:pt modelId="{A62F6ECC-D309-45EA-9B6C-DB9D4C501F00}">
      <dgm:prSet phldrT="[Text]" custT="1"/>
      <dgm:spPr/>
      <dgm:t>
        <a:bodyPr/>
        <a:lstStyle/>
        <a:p>
          <a:r>
            <a:rPr lang="en-US" sz="1500" dirty="0" err="1" smtClean="0"/>
            <a:t>Pemantauan</a:t>
          </a:r>
          <a:r>
            <a:rPr lang="en-US" sz="1500" dirty="0" smtClean="0"/>
            <a:t> </a:t>
          </a:r>
          <a:r>
            <a:rPr lang="en-US" sz="1500" dirty="0" err="1" smtClean="0"/>
            <a:t>keputusan</a:t>
          </a:r>
          <a:r>
            <a:rPr lang="en-US" sz="1500" dirty="0" smtClean="0"/>
            <a:t> </a:t>
          </a:r>
          <a:r>
            <a:rPr lang="en-US" sz="1500" dirty="0" err="1" smtClean="0"/>
            <a:t>hasil</a:t>
          </a:r>
          <a:r>
            <a:rPr lang="en-US" sz="1500" dirty="0" smtClean="0"/>
            <a:t> </a:t>
          </a:r>
          <a:r>
            <a:rPr lang="en-US" sz="1500" dirty="0" err="1" smtClean="0"/>
            <a:t>pelimpahan</a:t>
          </a:r>
          <a:r>
            <a:rPr lang="en-US" sz="1500" dirty="0" smtClean="0"/>
            <a:t> </a:t>
          </a:r>
          <a:r>
            <a:rPr lang="en-US" sz="1500" dirty="0" err="1" smtClean="0"/>
            <a:t>perkara</a:t>
          </a:r>
          <a:r>
            <a:rPr lang="en-US" sz="1500" dirty="0" smtClean="0"/>
            <a:t>, </a:t>
          </a:r>
          <a:r>
            <a:rPr lang="en-US" sz="1500" dirty="0" err="1" smtClean="0"/>
            <a:t>Rehabilitasi</a:t>
          </a:r>
          <a:r>
            <a:rPr lang="en-US" sz="1500" dirty="0" smtClean="0"/>
            <a:t> </a:t>
          </a:r>
          <a:r>
            <a:rPr lang="en-US" sz="1500" dirty="0" err="1" smtClean="0"/>
            <a:t>kelembagaan</a:t>
          </a:r>
          <a:r>
            <a:rPr lang="en-US" sz="1500" dirty="0" smtClean="0"/>
            <a:t>, </a:t>
          </a:r>
          <a:r>
            <a:rPr lang="en-US" sz="1500" dirty="0" err="1" smtClean="0"/>
            <a:t>Rehabilitasi</a:t>
          </a:r>
          <a:r>
            <a:rPr lang="en-US" sz="1500" dirty="0" smtClean="0"/>
            <a:t> </a:t>
          </a:r>
          <a:r>
            <a:rPr lang="en-US" sz="1500" dirty="0" err="1" smtClean="0"/>
            <a:t>usaha</a:t>
          </a:r>
          <a:endParaRPr lang="en-US" sz="1500" dirty="0"/>
        </a:p>
      </dgm:t>
    </dgm:pt>
    <dgm:pt modelId="{F5F2342C-CF8C-4CB6-AAE8-D1802F790C51}" type="parTrans" cxnId="{F4416E04-4B31-4216-A73C-89608AEC4F21}">
      <dgm:prSet/>
      <dgm:spPr/>
      <dgm:t>
        <a:bodyPr/>
        <a:lstStyle/>
        <a:p>
          <a:endParaRPr lang="en-US"/>
        </a:p>
      </dgm:t>
    </dgm:pt>
    <dgm:pt modelId="{E0EF763F-32BB-4ADC-BB3A-54AA399BF288}" type="sibTrans" cxnId="{F4416E04-4B31-4216-A73C-89608AEC4F21}">
      <dgm:prSet/>
      <dgm:spPr/>
      <dgm:t>
        <a:bodyPr/>
        <a:lstStyle/>
        <a:p>
          <a:endParaRPr lang="en-US"/>
        </a:p>
      </dgm:t>
    </dgm:pt>
    <dgm:pt modelId="{06C0D189-F720-4FA3-B87D-228DA99BA29A}" type="pres">
      <dgm:prSet presAssocID="{55EC9C26-3339-4685-A521-31277CFA66A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A979D4-1402-4E6E-8962-A67252449589}" type="pres">
      <dgm:prSet presAssocID="{1572DF44-4E92-4A55-AD08-86E84902553E}" presName="linNode" presStyleCnt="0"/>
      <dgm:spPr/>
    </dgm:pt>
    <dgm:pt modelId="{93C06210-9C47-477B-9D6A-D3DB0ACD14CA}" type="pres">
      <dgm:prSet presAssocID="{1572DF44-4E92-4A55-AD08-86E84902553E}" presName="parentText" presStyleLbl="node1" presStyleIdx="0" presStyleCnt="5" custLinFactNeighborX="-18391" custLinFactNeighborY="-541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35AA06-A20D-4D99-9356-DF5F01EF432B}" type="pres">
      <dgm:prSet presAssocID="{1572DF44-4E92-4A55-AD08-86E84902553E}" presName="descendantText" presStyleLbl="alignAccFollowNode1" presStyleIdx="0" presStyleCnt="5" custLinFactNeighborY="-162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159DA5-604A-4E94-9B67-5DF3C712E54E}" type="pres">
      <dgm:prSet presAssocID="{9871F592-7892-45FC-83B7-4D82D47C90BC}" presName="sp" presStyleCnt="0"/>
      <dgm:spPr/>
    </dgm:pt>
    <dgm:pt modelId="{431FC00A-1F70-4519-8D44-1725F51B3ECB}" type="pres">
      <dgm:prSet presAssocID="{5C292E5C-AC4C-429E-A515-9E7E333948CD}" presName="linNode" presStyleCnt="0"/>
      <dgm:spPr/>
    </dgm:pt>
    <dgm:pt modelId="{55077EC7-8716-4CD3-927C-92A88F850CCE}" type="pres">
      <dgm:prSet presAssocID="{5C292E5C-AC4C-429E-A515-9E7E333948CD}" presName="parentText" presStyleLbl="node1" presStyleIdx="1" presStyleCnt="5" custScaleY="585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9F9FE-7614-420E-9C3C-648074B833F5}" type="pres">
      <dgm:prSet presAssocID="{5C292E5C-AC4C-429E-A515-9E7E333948CD}" presName="descendantText" presStyleLbl="alignAccFollowNode1" presStyleIdx="1" presStyleCnt="5" custScaleY="455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9A76DC-27DC-4828-B17A-70E9F8396B97}" type="pres">
      <dgm:prSet presAssocID="{B5BD6660-35A1-404A-898B-A2D3D5DD43C3}" presName="sp" presStyleCnt="0"/>
      <dgm:spPr/>
    </dgm:pt>
    <dgm:pt modelId="{FB76C779-C5E2-4864-A202-8A054731E549}" type="pres">
      <dgm:prSet presAssocID="{307892DF-479B-4330-9937-868E62512917}" presName="linNode" presStyleCnt="0"/>
      <dgm:spPr/>
    </dgm:pt>
    <dgm:pt modelId="{7E5127FC-25DB-4A04-A71C-25D654BBAF76}" type="pres">
      <dgm:prSet presAssocID="{307892DF-479B-4330-9937-868E62512917}" presName="parentText" presStyleLbl="node1" presStyleIdx="2" presStyleCnt="5" custScaleY="4670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C4C13C-8FD8-49A3-B2FD-701776592F33}" type="pres">
      <dgm:prSet presAssocID="{307892DF-479B-4330-9937-868E62512917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66EC5-F73E-4222-A35F-BE5D8D34087B}" type="pres">
      <dgm:prSet presAssocID="{3C82296B-1A0D-4544-A953-27357C7A7F7A}" presName="sp" presStyleCnt="0"/>
      <dgm:spPr/>
    </dgm:pt>
    <dgm:pt modelId="{20D49E96-81B7-45A6-A702-80175650100C}" type="pres">
      <dgm:prSet presAssocID="{2BDE285C-0FC8-4AE6-B9B8-34B03898DD74}" presName="linNode" presStyleCnt="0"/>
      <dgm:spPr/>
    </dgm:pt>
    <dgm:pt modelId="{DB61174B-7729-46D9-9886-9B80793E1A3E}" type="pres">
      <dgm:prSet presAssocID="{2BDE285C-0FC8-4AE6-B9B8-34B03898DD74}" presName="parentText" presStyleLbl="node1" presStyleIdx="3" presStyleCnt="5" custScaleY="5750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DB7AA-A422-42F3-8788-D3C71A674E1F}" type="pres">
      <dgm:prSet presAssocID="{2BDE285C-0FC8-4AE6-B9B8-34B03898DD74}" presName="descendantText" presStyleLbl="alignAccFollowNode1" presStyleIdx="3" presStyleCnt="5" custScaleY="568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776C58-7F1D-4FF4-B4CB-1BB5B78A6DF4}" type="pres">
      <dgm:prSet presAssocID="{8FC87CC7-9E88-4E68-87D0-5C6FBD581096}" presName="sp" presStyleCnt="0"/>
      <dgm:spPr/>
    </dgm:pt>
    <dgm:pt modelId="{912C66C8-5D7C-4AD5-8458-A364B9330747}" type="pres">
      <dgm:prSet presAssocID="{A705F84A-8646-4E66-90F7-9673F8036BB3}" presName="linNode" presStyleCnt="0"/>
      <dgm:spPr/>
    </dgm:pt>
    <dgm:pt modelId="{66EBDDC0-0A05-4A43-85D7-91CDD37D157D}" type="pres">
      <dgm:prSet presAssocID="{A705F84A-8646-4E66-90F7-9673F8036BB3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68825-A7ED-4245-8BFA-940FE5B50A58}" type="pres">
      <dgm:prSet presAssocID="{A705F84A-8646-4E66-90F7-9673F8036BB3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1E6CC4-39FA-468D-BDF2-2E4AEE31F82B}" srcId="{1572DF44-4E92-4A55-AD08-86E84902553E}" destId="{C76FBE7F-230E-4537-B94B-D96BE9D710A4}" srcOrd="2" destOrd="0" parTransId="{E29FF2A6-D012-4028-B1A0-23A8E5EE2314}" sibTransId="{CD052A9E-7DD1-482F-987E-6481D1B2AD41}"/>
    <dgm:cxn modelId="{D71CB577-587A-43EE-B0CF-B2CE97793D7A}" srcId="{5C292E5C-AC4C-429E-A515-9E7E333948CD}" destId="{B58E5A93-999C-474C-8EB9-865B8B65742E}" srcOrd="1" destOrd="0" parTransId="{6AD0748C-533F-4654-9948-6419CEE74B6B}" sibTransId="{121C0192-FB53-4101-AFA4-BF05D0C2894D}"/>
    <dgm:cxn modelId="{AA889F9E-4B73-4436-BFF1-D9C8FAFE85EA}" srcId="{1572DF44-4E92-4A55-AD08-86E84902553E}" destId="{8D59DA68-2BE6-483D-9802-6BAF577BE5D1}" srcOrd="0" destOrd="0" parTransId="{7AB32EC7-62B7-417B-8ACA-59380B549626}" sibTransId="{192479F2-36EF-48C3-9A72-02B0445A2251}"/>
    <dgm:cxn modelId="{1591BE7F-83D0-4B13-B53B-43F22700D400}" srcId="{55EC9C26-3339-4685-A521-31277CFA66A2}" destId="{1572DF44-4E92-4A55-AD08-86E84902553E}" srcOrd="0" destOrd="0" parTransId="{A6EAF8E1-7FEC-4B24-BE85-9D8B8C427AF0}" sibTransId="{9871F592-7892-45FC-83B7-4D82D47C90BC}"/>
    <dgm:cxn modelId="{F6A4F394-2325-4390-95EE-5AD683317327}" srcId="{55EC9C26-3339-4685-A521-31277CFA66A2}" destId="{5C292E5C-AC4C-429E-A515-9E7E333948CD}" srcOrd="1" destOrd="0" parTransId="{B4178750-6074-4191-A545-1003548BA576}" sibTransId="{B5BD6660-35A1-404A-898B-A2D3D5DD43C3}"/>
    <dgm:cxn modelId="{107306B8-A7A9-459A-BC69-D67EC3A6B5C0}" type="presOf" srcId="{A62F6ECC-D309-45EA-9B6C-DB9D4C501F00}" destId="{ADA68825-A7ED-4245-8BFA-940FE5B50A58}" srcOrd="0" destOrd="1" presId="urn:microsoft.com/office/officeart/2005/8/layout/vList5"/>
    <dgm:cxn modelId="{FAB5B64C-5BEB-4654-9938-120F09462989}" type="presOf" srcId="{A705F84A-8646-4E66-90F7-9673F8036BB3}" destId="{66EBDDC0-0A05-4A43-85D7-91CDD37D157D}" srcOrd="0" destOrd="0" presId="urn:microsoft.com/office/officeart/2005/8/layout/vList5"/>
    <dgm:cxn modelId="{D8FA06B7-CE2B-4010-800F-3A96EA9A8DAB}" type="presOf" srcId="{C76FBE7F-230E-4537-B94B-D96BE9D710A4}" destId="{5E35AA06-A20D-4D99-9356-DF5F01EF432B}" srcOrd="0" destOrd="2" presId="urn:microsoft.com/office/officeart/2005/8/layout/vList5"/>
    <dgm:cxn modelId="{971981C0-B8F9-456A-90A9-414646AA6E70}" type="presOf" srcId="{5AD34566-F405-4298-9692-8E2F507E456E}" destId="{A6C4C13C-8FD8-49A3-B2FD-701776592F33}" srcOrd="0" destOrd="1" presId="urn:microsoft.com/office/officeart/2005/8/layout/vList5"/>
    <dgm:cxn modelId="{BE4E4473-67B3-42F2-8342-694310B2BD92}" type="presOf" srcId="{B58E5A93-999C-474C-8EB9-865B8B65742E}" destId="{F4D9F9FE-7614-420E-9C3C-648074B833F5}" srcOrd="0" destOrd="1" presId="urn:microsoft.com/office/officeart/2005/8/layout/vList5"/>
    <dgm:cxn modelId="{59F09D66-02BA-4BDF-9042-B4E4688B24A7}" type="presOf" srcId="{F049F6D7-C48C-4D84-8626-AE66F3E672ED}" destId="{5E35AA06-A20D-4D99-9356-DF5F01EF432B}" srcOrd="0" destOrd="1" presId="urn:microsoft.com/office/officeart/2005/8/layout/vList5"/>
    <dgm:cxn modelId="{D55649FB-09B1-4AB4-B765-EECD38831B29}" type="presOf" srcId="{8D59DA68-2BE6-483D-9802-6BAF577BE5D1}" destId="{5E35AA06-A20D-4D99-9356-DF5F01EF432B}" srcOrd="0" destOrd="0" presId="urn:microsoft.com/office/officeart/2005/8/layout/vList5"/>
    <dgm:cxn modelId="{082A53C8-BB30-4FB3-9AA1-E0FC5F92534D}" srcId="{1572DF44-4E92-4A55-AD08-86E84902553E}" destId="{F049F6D7-C48C-4D84-8626-AE66F3E672ED}" srcOrd="1" destOrd="0" parTransId="{6E5D6789-084F-4FCC-AD55-93DF0FA1EDBC}" sibTransId="{AF6DFBA6-37F9-4729-A17C-00BE579E11C1}"/>
    <dgm:cxn modelId="{65E5E49B-E66C-42CA-9ABE-39BD7B2064F2}" srcId="{A705F84A-8646-4E66-90F7-9673F8036BB3}" destId="{9C6A714C-ACEF-4D8E-A959-9EA5D301DF2D}" srcOrd="0" destOrd="0" parTransId="{D66C869E-A8C3-41A6-915F-162BA8C77135}" sibTransId="{58C353AC-0C48-4718-A8CC-38042BBAEB71}"/>
    <dgm:cxn modelId="{5F504223-F03E-4B26-B75D-6A0F3F0FDBC5}" srcId="{2BDE285C-0FC8-4AE6-B9B8-34B03898DD74}" destId="{BDBB4414-F9BE-4AE4-84CF-F4689672E65A}" srcOrd="0" destOrd="0" parTransId="{83E19C33-499C-4E43-ABB8-1E68F816AC80}" sibTransId="{30C58ED8-B8CE-436D-8787-676DBB4A1083}"/>
    <dgm:cxn modelId="{BFB8897D-127D-49AD-B321-572450C0B10A}" srcId="{55EC9C26-3339-4685-A521-31277CFA66A2}" destId="{2BDE285C-0FC8-4AE6-B9B8-34B03898DD74}" srcOrd="3" destOrd="0" parTransId="{05CFAD8F-487A-400D-91CD-D278272332D2}" sibTransId="{8FC87CC7-9E88-4E68-87D0-5C6FBD581096}"/>
    <dgm:cxn modelId="{FFD54682-531F-4181-A1A1-80415968C99B}" type="presOf" srcId="{9C6A714C-ACEF-4D8E-A959-9EA5D301DF2D}" destId="{ADA68825-A7ED-4245-8BFA-940FE5B50A58}" srcOrd="0" destOrd="0" presId="urn:microsoft.com/office/officeart/2005/8/layout/vList5"/>
    <dgm:cxn modelId="{E80F530A-6C6E-4545-B83C-C9883DCEFF53}" srcId="{55EC9C26-3339-4685-A521-31277CFA66A2}" destId="{307892DF-479B-4330-9937-868E62512917}" srcOrd="2" destOrd="0" parTransId="{7EFEA55C-6C97-406F-A2E0-AC4A59024112}" sibTransId="{3C82296B-1A0D-4544-A953-27357C7A7F7A}"/>
    <dgm:cxn modelId="{8925CEED-B4F7-4512-9846-22C8F767481A}" type="presOf" srcId="{307892DF-479B-4330-9937-868E62512917}" destId="{7E5127FC-25DB-4A04-A71C-25D654BBAF76}" srcOrd="0" destOrd="0" presId="urn:microsoft.com/office/officeart/2005/8/layout/vList5"/>
    <dgm:cxn modelId="{621AF0DC-A573-4AC2-B74A-025A9BC3628F}" type="presOf" srcId="{F4B2DB44-3ACD-4BFD-85D1-1C274F25F339}" destId="{F4D9F9FE-7614-420E-9C3C-648074B833F5}" srcOrd="0" destOrd="0" presId="urn:microsoft.com/office/officeart/2005/8/layout/vList5"/>
    <dgm:cxn modelId="{EC60B3A8-3E6A-4B5B-A198-C6EBA1DB4AD6}" srcId="{5C292E5C-AC4C-429E-A515-9E7E333948CD}" destId="{F4B2DB44-3ACD-4BFD-85D1-1C274F25F339}" srcOrd="0" destOrd="0" parTransId="{79E53395-5330-4A2B-A281-D2773726E9E3}" sibTransId="{CEDE4761-A8ED-4F7C-A214-AE7D6874DF78}"/>
    <dgm:cxn modelId="{AB93139E-106D-4D88-B9A3-7B868A8F24BC}" srcId="{307892DF-479B-4330-9937-868E62512917}" destId="{5AD34566-F405-4298-9692-8E2F507E456E}" srcOrd="1" destOrd="0" parTransId="{634C674C-52EF-43AC-A989-5D9AAC423BEF}" sibTransId="{8C5B5A93-8D6F-4045-9D0B-443AA869158A}"/>
    <dgm:cxn modelId="{F7D70349-0589-4C19-844F-C28718DE3157}" srcId="{55EC9C26-3339-4685-A521-31277CFA66A2}" destId="{A705F84A-8646-4E66-90F7-9673F8036BB3}" srcOrd="4" destOrd="0" parTransId="{62D36475-4717-475F-B4D3-3B67D8C8A74A}" sibTransId="{37A39E08-F724-4824-B2ED-1F5FB7AB4A3C}"/>
    <dgm:cxn modelId="{F4416E04-4B31-4216-A73C-89608AEC4F21}" srcId="{A705F84A-8646-4E66-90F7-9673F8036BB3}" destId="{A62F6ECC-D309-45EA-9B6C-DB9D4C501F00}" srcOrd="1" destOrd="0" parTransId="{F5F2342C-CF8C-4CB6-AAE8-D1802F790C51}" sibTransId="{E0EF763F-32BB-4ADC-BB3A-54AA399BF288}"/>
    <dgm:cxn modelId="{6EFA7A20-3005-4209-B6E3-DA5FDE4AC99D}" type="presOf" srcId="{55EC9C26-3339-4685-A521-31277CFA66A2}" destId="{06C0D189-F720-4FA3-B87D-228DA99BA29A}" srcOrd="0" destOrd="0" presId="urn:microsoft.com/office/officeart/2005/8/layout/vList5"/>
    <dgm:cxn modelId="{1D3E9DF3-5057-40F2-A365-388F230D8DAB}" type="presOf" srcId="{BDBB4414-F9BE-4AE4-84CF-F4689672E65A}" destId="{106DB7AA-A422-42F3-8788-D3C71A674E1F}" srcOrd="0" destOrd="0" presId="urn:microsoft.com/office/officeart/2005/8/layout/vList5"/>
    <dgm:cxn modelId="{6242B829-124F-4EA7-9F8E-A8292CE8539C}" type="presOf" srcId="{1572DF44-4E92-4A55-AD08-86E84902553E}" destId="{93C06210-9C47-477B-9D6A-D3DB0ACD14CA}" srcOrd="0" destOrd="0" presId="urn:microsoft.com/office/officeart/2005/8/layout/vList5"/>
    <dgm:cxn modelId="{522390E3-3806-4422-AA96-1EF025EEC043}" type="presOf" srcId="{5C292E5C-AC4C-429E-A515-9E7E333948CD}" destId="{55077EC7-8716-4CD3-927C-92A88F850CCE}" srcOrd="0" destOrd="0" presId="urn:microsoft.com/office/officeart/2005/8/layout/vList5"/>
    <dgm:cxn modelId="{C34AB890-3A55-4CC2-A6F8-2F3CBAF75E5E}" srcId="{307892DF-479B-4330-9937-868E62512917}" destId="{9BC6AE4A-425B-4E61-933C-2C6C8AA81652}" srcOrd="2" destOrd="0" parTransId="{679ECC28-EA55-4E5A-89F3-BBE6E0C13A83}" sibTransId="{FF7CCB94-1934-4A65-A0EA-E455D98666D2}"/>
    <dgm:cxn modelId="{23C92C0D-3339-44D3-BC88-6C6C42C58D71}" type="presOf" srcId="{9F6D3949-5856-436D-8838-4AF71C181B1F}" destId="{A6C4C13C-8FD8-49A3-B2FD-701776592F33}" srcOrd="0" destOrd="0" presId="urn:microsoft.com/office/officeart/2005/8/layout/vList5"/>
    <dgm:cxn modelId="{5D03C907-CE1B-4EE0-BA07-E8C6848CCBF9}" srcId="{307892DF-479B-4330-9937-868E62512917}" destId="{9F6D3949-5856-436D-8838-4AF71C181B1F}" srcOrd="0" destOrd="0" parTransId="{377732A9-497C-4A73-9DB2-974ABA963661}" sibTransId="{1083F668-53BC-4FBF-87ED-17C2BBF77428}"/>
    <dgm:cxn modelId="{10B14E0E-B308-4F3C-8AB0-DBA688615383}" type="presOf" srcId="{9BC6AE4A-425B-4E61-933C-2C6C8AA81652}" destId="{A6C4C13C-8FD8-49A3-B2FD-701776592F33}" srcOrd="0" destOrd="2" presId="urn:microsoft.com/office/officeart/2005/8/layout/vList5"/>
    <dgm:cxn modelId="{4BAE9A4E-5ABD-419C-AB46-EC4BDF677FB2}" type="presOf" srcId="{2BDE285C-0FC8-4AE6-B9B8-34B03898DD74}" destId="{DB61174B-7729-46D9-9886-9B80793E1A3E}" srcOrd="0" destOrd="0" presId="urn:microsoft.com/office/officeart/2005/8/layout/vList5"/>
    <dgm:cxn modelId="{5783A0B5-ED7D-42FC-AF05-BAA1572A4B8F}" type="presParOf" srcId="{06C0D189-F720-4FA3-B87D-228DA99BA29A}" destId="{BBA979D4-1402-4E6E-8962-A67252449589}" srcOrd="0" destOrd="0" presId="urn:microsoft.com/office/officeart/2005/8/layout/vList5"/>
    <dgm:cxn modelId="{F5060356-D5D7-4A82-8DC2-9F3CA049D223}" type="presParOf" srcId="{BBA979D4-1402-4E6E-8962-A67252449589}" destId="{93C06210-9C47-477B-9D6A-D3DB0ACD14CA}" srcOrd="0" destOrd="0" presId="urn:microsoft.com/office/officeart/2005/8/layout/vList5"/>
    <dgm:cxn modelId="{F0323A4B-C239-4570-978E-D37EFB93C96E}" type="presParOf" srcId="{BBA979D4-1402-4E6E-8962-A67252449589}" destId="{5E35AA06-A20D-4D99-9356-DF5F01EF432B}" srcOrd="1" destOrd="0" presId="urn:microsoft.com/office/officeart/2005/8/layout/vList5"/>
    <dgm:cxn modelId="{7AB92166-342B-4349-B32F-FE264C3A098D}" type="presParOf" srcId="{06C0D189-F720-4FA3-B87D-228DA99BA29A}" destId="{E1159DA5-604A-4E94-9B67-5DF3C712E54E}" srcOrd="1" destOrd="0" presId="urn:microsoft.com/office/officeart/2005/8/layout/vList5"/>
    <dgm:cxn modelId="{62C8BB6A-7E18-47B5-8E9C-CFB1DE1BF452}" type="presParOf" srcId="{06C0D189-F720-4FA3-B87D-228DA99BA29A}" destId="{431FC00A-1F70-4519-8D44-1725F51B3ECB}" srcOrd="2" destOrd="0" presId="urn:microsoft.com/office/officeart/2005/8/layout/vList5"/>
    <dgm:cxn modelId="{6A676768-6842-4664-8B65-DEA8C84260B1}" type="presParOf" srcId="{431FC00A-1F70-4519-8D44-1725F51B3ECB}" destId="{55077EC7-8716-4CD3-927C-92A88F850CCE}" srcOrd="0" destOrd="0" presId="urn:microsoft.com/office/officeart/2005/8/layout/vList5"/>
    <dgm:cxn modelId="{02A6B973-1EDE-41FF-B2FE-068F3F55349D}" type="presParOf" srcId="{431FC00A-1F70-4519-8D44-1725F51B3ECB}" destId="{F4D9F9FE-7614-420E-9C3C-648074B833F5}" srcOrd="1" destOrd="0" presId="urn:microsoft.com/office/officeart/2005/8/layout/vList5"/>
    <dgm:cxn modelId="{04003ACF-6701-4E14-A7EC-35578499EB13}" type="presParOf" srcId="{06C0D189-F720-4FA3-B87D-228DA99BA29A}" destId="{439A76DC-27DC-4828-B17A-70E9F8396B97}" srcOrd="3" destOrd="0" presId="urn:microsoft.com/office/officeart/2005/8/layout/vList5"/>
    <dgm:cxn modelId="{57E6DFA0-249F-4985-9D9E-E2A72AD52816}" type="presParOf" srcId="{06C0D189-F720-4FA3-B87D-228DA99BA29A}" destId="{FB76C779-C5E2-4864-A202-8A054731E549}" srcOrd="4" destOrd="0" presId="urn:microsoft.com/office/officeart/2005/8/layout/vList5"/>
    <dgm:cxn modelId="{473BF481-9230-4B65-AD5A-5E1F61E27ED0}" type="presParOf" srcId="{FB76C779-C5E2-4864-A202-8A054731E549}" destId="{7E5127FC-25DB-4A04-A71C-25D654BBAF76}" srcOrd="0" destOrd="0" presId="urn:microsoft.com/office/officeart/2005/8/layout/vList5"/>
    <dgm:cxn modelId="{C28B51F9-81F8-4275-AB0B-C4AB4F5BA43C}" type="presParOf" srcId="{FB76C779-C5E2-4864-A202-8A054731E549}" destId="{A6C4C13C-8FD8-49A3-B2FD-701776592F33}" srcOrd="1" destOrd="0" presId="urn:microsoft.com/office/officeart/2005/8/layout/vList5"/>
    <dgm:cxn modelId="{68221E22-80D7-4033-96FD-E98F3C708B8B}" type="presParOf" srcId="{06C0D189-F720-4FA3-B87D-228DA99BA29A}" destId="{D1766EC5-F73E-4222-A35F-BE5D8D34087B}" srcOrd="5" destOrd="0" presId="urn:microsoft.com/office/officeart/2005/8/layout/vList5"/>
    <dgm:cxn modelId="{5F930D6A-0A15-4B3E-8FC3-20AECA4B344F}" type="presParOf" srcId="{06C0D189-F720-4FA3-B87D-228DA99BA29A}" destId="{20D49E96-81B7-45A6-A702-80175650100C}" srcOrd="6" destOrd="0" presId="urn:microsoft.com/office/officeart/2005/8/layout/vList5"/>
    <dgm:cxn modelId="{4C74F85A-296B-42E7-A3FD-E26D323993A5}" type="presParOf" srcId="{20D49E96-81B7-45A6-A702-80175650100C}" destId="{DB61174B-7729-46D9-9886-9B80793E1A3E}" srcOrd="0" destOrd="0" presId="urn:microsoft.com/office/officeart/2005/8/layout/vList5"/>
    <dgm:cxn modelId="{832A7D87-60D1-468B-9A84-488195EC7DDF}" type="presParOf" srcId="{20D49E96-81B7-45A6-A702-80175650100C}" destId="{106DB7AA-A422-42F3-8788-D3C71A674E1F}" srcOrd="1" destOrd="0" presId="urn:microsoft.com/office/officeart/2005/8/layout/vList5"/>
    <dgm:cxn modelId="{EE279EC9-98DB-454C-AED3-37C5AB30AB7C}" type="presParOf" srcId="{06C0D189-F720-4FA3-B87D-228DA99BA29A}" destId="{AF776C58-7F1D-4FF4-B4CB-1BB5B78A6DF4}" srcOrd="7" destOrd="0" presId="urn:microsoft.com/office/officeart/2005/8/layout/vList5"/>
    <dgm:cxn modelId="{D374DC74-AB0C-47A8-961D-5C207857AC2B}" type="presParOf" srcId="{06C0D189-F720-4FA3-B87D-228DA99BA29A}" destId="{912C66C8-5D7C-4AD5-8458-A364B9330747}" srcOrd="8" destOrd="0" presId="urn:microsoft.com/office/officeart/2005/8/layout/vList5"/>
    <dgm:cxn modelId="{2F955896-C068-405B-B64C-A4FAF0A11C51}" type="presParOf" srcId="{912C66C8-5D7C-4AD5-8458-A364B9330747}" destId="{66EBDDC0-0A05-4A43-85D7-91CDD37D157D}" srcOrd="0" destOrd="0" presId="urn:microsoft.com/office/officeart/2005/8/layout/vList5"/>
    <dgm:cxn modelId="{1CDF0E44-3B4E-424E-9FF1-65C5F2A17CCD}" type="presParOf" srcId="{912C66C8-5D7C-4AD5-8458-A364B9330747}" destId="{ADA68825-A7ED-4245-8BFA-940FE5B50A5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B78F77-5087-460A-A193-C61A47602FDB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B4FC85C-BD71-4A59-B812-A13694F50D6B}">
      <dgm:prSet phldrT="[Text]"/>
      <dgm:spPr/>
      <dgm:t>
        <a:bodyPr/>
        <a:lstStyle/>
        <a:p>
          <a:r>
            <a:rPr lang="id-ID" dirty="0" smtClean="0"/>
            <a:t>PERMODALAN (Kemampuan MS meng-cover risiko pinjaman)</a:t>
          </a:r>
          <a:endParaRPr lang="id-ID" dirty="0"/>
        </a:p>
      </dgm:t>
    </dgm:pt>
    <dgm:pt modelId="{58A28E09-8F17-403D-A0F7-AB8F65312864}" type="parTrans" cxnId="{D7008F42-C0FE-413E-A007-F8582428A2B4}">
      <dgm:prSet/>
      <dgm:spPr/>
      <dgm:t>
        <a:bodyPr/>
        <a:lstStyle/>
        <a:p>
          <a:endParaRPr lang="id-ID"/>
        </a:p>
      </dgm:t>
    </dgm:pt>
    <dgm:pt modelId="{46F0F430-53EA-4922-A179-02DA450B35EA}" type="sibTrans" cxnId="{D7008F42-C0FE-413E-A007-F8582428A2B4}">
      <dgm:prSet/>
      <dgm:spPr/>
      <dgm:t>
        <a:bodyPr/>
        <a:lstStyle/>
        <a:p>
          <a:endParaRPr lang="id-ID"/>
        </a:p>
      </dgm:t>
    </dgm:pt>
    <dgm:pt modelId="{1DF02A5E-6327-4F02-B40E-864DF8DA0133}">
      <dgm:prSet/>
      <dgm:spPr/>
      <dgm:t>
        <a:bodyPr/>
        <a:lstStyle/>
        <a:p>
          <a:r>
            <a:rPr lang="id-ID" dirty="0" smtClean="0"/>
            <a:t>KUALITAS AKTIVA PRODUKTIF (Kolektibilitas Pinjaman)</a:t>
          </a:r>
          <a:endParaRPr lang="id-ID" dirty="0"/>
        </a:p>
      </dgm:t>
    </dgm:pt>
    <dgm:pt modelId="{BBDFAD91-2CBA-4A42-879C-3FE9279E5ADD}" type="parTrans" cxnId="{E89054A7-20D7-4BDC-A83A-E9C35093DF4F}">
      <dgm:prSet/>
      <dgm:spPr/>
      <dgm:t>
        <a:bodyPr/>
        <a:lstStyle/>
        <a:p>
          <a:endParaRPr lang="id-ID"/>
        </a:p>
      </dgm:t>
    </dgm:pt>
    <dgm:pt modelId="{1B371005-E6B1-4BCF-8D40-E5F44B10465B}" type="sibTrans" cxnId="{E89054A7-20D7-4BDC-A83A-E9C35093DF4F}">
      <dgm:prSet/>
      <dgm:spPr/>
      <dgm:t>
        <a:bodyPr/>
        <a:lstStyle/>
        <a:p>
          <a:endParaRPr lang="id-ID"/>
        </a:p>
      </dgm:t>
    </dgm:pt>
    <dgm:pt modelId="{5625D69B-9591-473A-BE5A-B64585C2DDFA}">
      <dgm:prSet/>
      <dgm:spPr/>
      <dgm:t>
        <a:bodyPr/>
        <a:lstStyle/>
        <a:p>
          <a:r>
            <a:rPr lang="id-ID" dirty="0" smtClean="0"/>
            <a:t>EFISIENSI (Efisiensi Penggunaan Dana yang dihimpun)</a:t>
          </a:r>
          <a:endParaRPr lang="id-ID" dirty="0"/>
        </a:p>
      </dgm:t>
    </dgm:pt>
    <dgm:pt modelId="{7DA0E6E6-1696-40F3-A323-D2CF01C72D13}" type="parTrans" cxnId="{ABD29700-ECCB-4584-809B-E35B91943DB0}">
      <dgm:prSet/>
      <dgm:spPr/>
      <dgm:t>
        <a:bodyPr/>
        <a:lstStyle/>
        <a:p>
          <a:endParaRPr lang="id-ID"/>
        </a:p>
      </dgm:t>
    </dgm:pt>
    <dgm:pt modelId="{A257F3C3-E31D-4B18-BC91-7AF9B44134E6}" type="sibTrans" cxnId="{ABD29700-ECCB-4584-809B-E35B91943DB0}">
      <dgm:prSet/>
      <dgm:spPr/>
      <dgm:t>
        <a:bodyPr/>
        <a:lstStyle/>
        <a:p>
          <a:endParaRPr lang="id-ID"/>
        </a:p>
      </dgm:t>
    </dgm:pt>
    <dgm:pt modelId="{51174981-F60C-40D9-8D33-C1D755352AA5}">
      <dgm:prSet/>
      <dgm:spPr/>
      <dgm:t>
        <a:bodyPr/>
        <a:lstStyle/>
        <a:p>
          <a:r>
            <a:rPr lang="id-ID" dirty="0" smtClean="0"/>
            <a:t>LIKUIDITAS (Kemampuan memenuhi kewajiban jk.pendek)</a:t>
          </a:r>
          <a:endParaRPr lang="id-ID" dirty="0"/>
        </a:p>
      </dgm:t>
    </dgm:pt>
    <dgm:pt modelId="{6EDCF6A4-4122-4142-B5DF-44B1230B6FF5}" type="parTrans" cxnId="{846E263A-E960-487F-A981-BEC784885C9F}">
      <dgm:prSet/>
      <dgm:spPr/>
      <dgm:t>
        <a:bodyPr/>
        <a:lstStyle/>
        <a:p>
          <a:endParaRPr lang="id-ID"/>
        </a:p>
      </dgm:t>
    </dgm:pt>
    <dgm:pt modelId="{7729AC66-A602-4FB0-96FD-96C6E6EC5F0E}" type="sibTrans" cxnId="{846E263A-E960-487F-A981-BEC784885C9F}">
      <dgm:prSet/>
      <dgm:spPr/>
      <dgm:t>
        <a:bodyPr/>
        <a:lstStyle/>
        <a:p>
          <a:endParaRPr lang="id-ID"/>
        </a:p>
      </dgm:t>
    </dgm:pt>
    <dgm:pt modelId="{0A019603-F270-4BBE-B822-E0C887F0A838}">
      <dgm:prSet phldrT="[Text]"/>
      <dgm:spPr/>
      <dgm:t>
        <a:bodyPr/>
        <a:lstStyle/>
        <a:p>
          <a:r>
            <a:rPr lang="id-ID" dirty="0" smtClean="0"/>
            <a:t>KEMANDIRIAN DAN PERTUMBUHAN (Kemampulabaan)</a:t>
          </a:r>
          <a:endParaRPr lang="id-ID" dirty="0"/>
        </a:p>
      </dgm:t>
    </dgm:pt>
    <dgm:pt modelId="{287D5157-EF50-4B20-B21D-447DEBEFCBC4}" type="sibTrans" cxnId="{EC764038-829C-4D21-8C9E-3442FDAED489}">
      <dgm:prSet/>
      <dgm:spPr/>
      <dgm:t>
        <a:bodyPr/>
        <a:lstStyle/>
        <a:p>
          <a:endParaRPr lang="id-ID"/>
        </a:p>
      </dgm:t>
    </dgm:pt>
    <dgm:pt modelId="{8469887F-0AD9-4BC6-AA9A-01928BD0BD27}" type="parTrans" cxnId="{EC764038-829C-4D21-8C9E-3442FDAED489}">
      <dgm:prSet/>
      <dgm:spPr/>
      <dgm:t>
        <a:bodyPr/>
        <a:lstStyle/>
        <a:p>
          <a:endParaRPr lang="id-ID"/>
        </a:p>
      </dgm:t>
    </dgm:pt>
    <dgm:pt modelId="{3F87D6F6-92D3-497D-B737-5A53A8003F1B}" type="pres">
      <dgm:prSet presAssocID="{27B78F77-5087-460A-A193-C61A47602FD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d-ID"/>
        </a:p>
      </dgm:t>
    </dgm:pt>
    <dgm:pt modelId="{7BC4706B-DAA0-4DC2-BE1C-A8E0570E9311}" type="pres">
      <dgm:prSet presAssocID="{27B78F77-5087-460A-A193-C61A47602FDB}" presName="Name1" presStyleCnt="0"/>
      <dgm:spPr/>
    </dgm:pt>
    <dgm:pt modelId="{8E685A62-CDE0-4F8A-BF04-BE3D7843BEAE}" type="pres">
      <dgm:prSet presAssocID="{27B78F77-5087-460A-A193-C61A47602FDB}" presName="cycle" presStyleCnt="0"/>
      <dgm:spPr/>
    </dgm:pt>
    <dgm:pt modelId="{B08B390B-7C21-4526-B1C4-37D878165CF6}" type="pres">
      <dgm:prSet presAssocID="{27B78F77-5087-460A-A193-C61A47602FDB}" presName="srcNode" presStyleLbl="node1" presStyleIdx="0" presStyleCnt="5"/>
      <dgm:spPr/>
    </dgm:pt>
    <dgm:pt modelId="{8B99AAF1-6AB4-492C-A97C-66F5E106821E}" type="pres">
      <dgm:prSet presAssocID="{27B78F77-5087-460A-A193-C61A47602FDB}" presName="conn" presStyleLbl="parChTrans1D2" presStyleIdx="0" presStyleCnt="1"/>
      <dgm:spPr/>
      <dgm:t>
        <a:bodyPr/>
        <a:lstStyle/>
        <a:p>
          <a:endParaRPr lang="id-ID"/>
        </a:p>
      </dgm:t>
    </dgm:pt>
    <dgm:pt modelId="{88822DBB-C474-4775-87E3-3E5525A9D888}" type="pres">
      <dgm:prSet presAssocID="{27B78F77-5087-460A-A193-C61A47602FDB}" presName="extraNode" presStyleLbl="node1" presStyleIdx="0" presStyleCnt="5"/>
      <dgm:spPr/>
    </dgm:pt>
    <dgm:pt modelId="{07819A5F-8BC3-4764-A13A-8F816637553D}" type="pres">
      <dgm:prSet presAssocID="{27B78F77-5087-460A-A193-C61A47602FDB}" presName="dstNode" presStyleLbl="node1" presStyleIdx="0" presStyleCnt="5"/>
      <dgm:spPr/>
    </dgm:pt>
    <dgm:pt modelId="{2C2091A2-6479-479D-B999-3894302A2174}" type="pres">
      <dgm:prSet presAssocID="{FB4FC85C-BD71-4A59-B812-A13694F50D6B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681D4E5-0A75-49FC-95E5-395899C546E5}" type="pres">
      <dgm:prSet presAssocID="{FB4FC85C-BD71-4A59-B812-A13694F50D6B}" presName="accent_1" presStyleCnt="0"/>
      <dgm:spPr/>
    </dgm:pt>
    <dgm:pt modelId="{9E7370E1-2A5D-4493-809C-12F77272571E}" type="pres">
      <dgm:prSet presAssocID="{FB4FC85C-BD71-4A59-B812-A13694F50D6B}" presName="accentRepeatNode" presStyleLbl="solidFgAcc1" presStyleIdx="0" presStyleCnt="5"/>
      <dgm:spPr/>
    </dgm:pt>
    <dgm:pt modelId="{EC30BC5B-40E1-494D-9A76-0672B41D34D2}" type="pres">
      <dgm:prSet presAssocID="{1DF02A5E-6327-4F02-B40E-864DF8DA013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04D2042-8AB5-4B18-9FF7-73EE6F7FA81B}" type="pres">
      <dgm:prSet presAssocID="{1DF02A5E-6327-4F02-B40E-864DF8DA0133}" presName="accent_2" presStyleCnt="0"/>
      <dgm:spPr/>
    </dgm:pt>
    <dgm:pt modelId="{C3FCF1C8-B715-4718-8EA7-7B25FF2BF316}" type="pres">
      <dgm:prSet presAssocID="{1DF02A5E-6327-4F02-B40E-864DF8DA0133}" presName="accentRepeatNode" presStyleLbl="solidFgAcc1" presStyleIdx="1" presStyleCnt="5"/>
      <dgm:spPr/>
    </dgm:pt>
    <dgm:pt modelId="{B30F4DCF-7C2D-4E1C-99A1-B59B4FEEFFD2}" type="pres">
      <dgm:prSet presAssocID="{5625D69B-9591-473A-BE5A-B64585C2DDFA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75622FB-F920-40FE-B0D7-25B643684483}" type="pres">
      <dgm:prSet presAssocID="{5625D69B-9591-473A-BE5A-B64585C2DDFA}" presName="accent_3" presStyleCnt="0"/>
      <dgm:spPr/>
    </dgm:pt>
    <dgm:pt modelId="{90AE02E0-F3B8-462B-B43D-DDED08F84112}" type="pres">
      <dgm:prSet presAssocID="{5625D69B-9591-473A-BE5A-B64585C2DDFA}" presName="accentRepeatNode" presStyleLbl="solidFgAcc1" presStyleIdx="2" presStyleCnt="5"/>
      <dgm:spPr/>
    </dgm:pt>
    <dgm:pt modelId="{85781259-C337-4517-AE61-86AD44850D29}" type="pres">
      <dgm:prSet presAssocID="{51174981-F60C-40D9-8D33-C1D755352AA5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CBCDFDE-DF37-4F30-8EBA-CA62B315BA2B}" type="pres">
      <dgm:prSet presAssocID="{51174981-F60C-40D9-8D33-C1D755352AA5}" presName="accent_4" presStyleCnt="0"/>
      <dgm:spPr/>
    </dgm:pt>
    <dgm:pt modelId="{5ECD6EB3-5038-4384-903C-2DFF1BCC294C}" type="pres">
      <dgm:prSet presAssocID="{51174981-F60C-40D9-8D33-C1D755352AA5}" presName="accentRepeatNode" presStyleLbl="solidFgAcc1" presStyleIdx="3" presStyleCnt="5"/>
      <dgm:spPr/>
    </dgm:pt>
    <dgm:pt modelId="{978A3D09-6459-49DD-8CBB-5A1B7A1B7CC6}" type="pres">
      <dgm:prSet presAssocID="{0A019603-F270-4BBE-B822-E0C887F0A838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7251176-9990-4E9A-A81E-F78A9A332226}" type="pres">
      <dgm:prSet presAssocID="{0A019603-F270-4BBE-B822-E0C887F0A838}" presName="accent_5" presStyleCnt="0"/>
      <dgm:spPr/>
    </dgm:pt>
    <dgm:pt modelId="{6D6BE4D6-58E4-40BC-B9B3-EE3708BD9831}" type="pres">
      <dgm:prSet presAssocID="{0A019603-F270-4BBE-B822-E0C887F0A838}" presName="accentRepeatNode" presStyleLbl="solidFgAcc1" presStyleIdx="4" presStyleCnt="5"/>
      <dgm:spPr/>
    </dgm:pt>
  </dgm:ptLst>
  <dgm:cxnLst>
    <dgm:cxn modelId="{7241D401-003D-4E49-846D-B912CCCE0D36}" type="presOf" srcId="{FB4FC85C-BD71-4A59-B812-A13694F50D6B}" destId="{2C2091A2-6479-479D-B999-3894302A2174}" srcOrd="0" destOrd="0" presId="urn:microsoft.com/office/officeart/2008/layout/VerticalCurvedList"/>
    <dgm:cxn modelId="{A29CC5D1-B252-4AA2-81F9-06DCF38E7B5B}" type="presOf" srcId="{46F0F430-53EA-4922-A179-02DA450B35EA}" destId="{8B99AAF1-6AB4-492C-A97C-66F5E106821E}" srcOrd="0" destOrd="0" presId="urn:microsoft.com/office/officeart/2008/layout/VerticalCurvedList"/>
    <dgm:cxn modelId="{E89054A7-20D7-4BDC-A83A-E9C35093DF4F}" srcId="{27B78F77-5087-460A-A193-C61A47602FDB}" destId="{1DF02A5E-6327-4F02-B40E-864DF8DA0133}" srcOrd="1" destOrd="0" parTransId="{BBDFAD91-2CBA-4A42-879C-3FE9279E5ADD}" sibTransId="{1B371005-E6B1-4BCF-8D40-E5F44B10465B}"/>
    <dgm:cxn modelId="{B7E8E539-61B1-44A8-93B6-87CFA3657C03}" type="presOf" srcId="{5625D69B-9591-473A-BE5A-B64585C2DDFA}" destId="{B30F4DCF-7C2D-4E1C-99A1-B59B4FEEFFD2}" srcOrd="0" destOrd="0" presId="urn:microsoft.com/office/officeart/2008/layout/VerticalCurvedList"/>
    <dgm:cxn modelId="{846E263A-E960-487F-A981-BEC784885C9F}" srcId="{27B78F77-5087-460A-A193-C61A47602FDB}" destId="{51174981-F60C-40D9-8D33-C1D755352AA5}" srcOrd="3" destOrd="0" parTransId="{6EDCF6A4-4122-4142-B5DF-44B1230B6FF5}" sibTransId="{7729AC66-A602-4FB0-96FD-96C6E6EC5F0E}"/>
    <dgm:cxn modelId="{EC764038-829C-4D21-8C9E-3442FDAED489}" srcId="{27B78F77-5087-460A-A193-C61A47602FDB}" destId="{0A019603-F270-4BBE-B822-E0C887F0A838}" srcOrd="4" destOrd="0" parTransId="{8469887F-0AD9-4BC6-AA9A-01928BD0BD27}" sibTransId="{287D5157-EF50-4B20-B21D-447DEBEFCBC4}"/>
    <dgm:cxn modelId="{5C597F08-B06A-41E9-B102-5ADF7D039BA3}" type="presOf" srcId="{27B78F77-5087-460A-A193-C61A47602FDB}" destId="{3F87D6F6-92D3-497D-B737-5A53A8003F1B}" srcOrd="0" destOrd="0" presId="urn:microsoft.com/office/officeart/2008/layout/VerticalCurvedList"/>
    <dgm:cxn modelId="{031FE6A9-E0D0-43E0-8E6C-B2581072512D}" type="presOf" srcId="{51174981-F60C-40D9-8D33-C1D755352AA5}" destId="{85781259-C337-4517-AE61-86AD44850D29}" srcOrd="0" destOrd="0" presId="urn:microsoft.com/office/officeart/2008/layout/VerticalCurvedList"/>
    <dgm:cxn modelId="{ABD29700-ECCB-4584-809B-E35B91943DB0}" srcId="{27B78F77-5087-460A-A193-C61A47602FDB}" destId="{5625D69B-9591-473A-BE5A-B64585C2DDFA}" srcOrd="2" destOrd="0" parTransId="{7DA0E6E6-1696-40F3-A323-D2CF01C72D13}" sibTransId="{A257F3C3-E31D-4B18-BC91-7AF9B44134E6}"/>
    <dgm:cxn modelId="{CE9427DC-2592-4216-84A3-9D5C0DD16361}" type="presOf" srcId="{1DF02A5E-6327-4F02-B40E-864DF8DA0133}" destId="{EC30BC5B-40E1-494D-9A76-0672B41D34D2}" srcOrd="0" destOrd="0" presId="urn:microsoft.com/office/officeart/2008/layout/VerticalCurvedList"/>
    <dgm:cxn modelId="{1D59022B-AF14-456F-960D-2851044F2A28}" type="presOf" srcId="{0A019603-F270-4BBE-B822-E0C887F0A838}" destId="{978A3D09-6459-49DD-8CBB-5A1B7A1B7CC6}" srcOrd="0" destOrd="0" presId="urn:microsoft.com/office/officeart/2008/layout/VerticalCurvedList"/>
    <dgm:cxn modelId="{D7008F42-C0FE-413E-A007-F8582428A2B4}" srcId="{27B78F77-5087-460A-A193-C61A47602FDB}" destId="{FB4FC85C-BD71-4A59-B812-A13694F50D6B}" srcOrd="0" destOrd="0" parTransId="{58A28E09-8F17-403D-A0F7-AB8F65312864}" sibTransId="{46F0F430-53EA-4922-A179-02DA450B35EA}"/>
    <dgm:cxn modelId="{4ECF9A8C-0FDB-4427-9409-45F1306D2E1B}" type="presParOf" srcId="{3F87D6F6-92D3-497D-B737-5A53A8003F1B}" destId="{7BC4706B-DAA0-4DC2-BE1C-A8E0570E9311}" srcOrd="0" destOrd="0" presId="urn:microsoft.com/office/officeart/2008/layout/VerticalCurvedList"/>
    <dgm:cxn modelId="{3E775A85-3D25-4CE9-8D22-EECF73AC4EAA}" type="presParOf" srcId="{7BC4706B-DAA0-4DC2-BE1C-A8E0570E9311}" destId="{8E685A62-CDE0-4F8A-BF04-BE3D7843BEAE}" srcOrd="0" destOrd="0" presId="urn:microsoft.com/office/officeart/2008/layout/VerticalCurvedList"/>
    <dgm:cxn modelId="{92D03D4B-4F9E-4D50-B314-C7CBC3F9651A}" type="presParOf" srcId="{8E685A62-CDE0-4F8A-BF04-BE3D7843BEAE}" destId="{B08B390B-7C21-4526-B1C4-37D878165CF6}" srcOrd="0" destOrd="0" presId="urn:microsoft.com/office/officeart/2008/layout/VerticalCurvedList"/>
    <dgm:cxn modelId="{8683A542-DEB0-47B2-9BB0-AA78131752A7}" type="presParOf" srcId="{8E685A62-CDE0-4F8A-BF04-BE3D7843BEAE}" destId="{8B99AAF1-6AB4-492C-A97C-66F5E106821E}" srcOrd="1" destOrd="0" presId="urn:microsoft.com/office/officeart/2008/layout/VerticalCurvedList"/>
    <dgm:cxn modelId="{D4F51907-80E4-40ED-9F60-F6042615ECEA}" type="presParOf" srcId="{8E685A62-CDE0-4F8A-BF04-BE3D7843BEAE}" destId="{88822DBB-C474-4775-87E3-3E5525A9D888}" srcOrd="2" destOrd="0" presId="urn:microsoft.com/office/officeart/2008/layout/VerticalCurvedList"/>
    <dgm:cxn modelId="{40207783-C626-43C2-869D-A15FAAD5C2C5}" type="presParOf" srcId="{8E685A62-CDE0-4F8A-BF04-BE3D7843BEAE}" destId="{07819A5F-8BC3-4764-A13A-8F816637553D}" srcOrd="3" destOrd="0" presId="urn:microsoft.com/office/officeart/2008/layout/VerticalCurvedList"/>
    <dgm:cxn modelId="{CA057642-E32E-47FD-A7EA-E1F9D4E5EE0F}" type="presParOf" srcId="{7BC4706B-DAA0-4DC2-BE1C-A8E0570E9311}" destId="{2C2091A2-6479-479D-B999-3894302A2174}" srcOrd="1" destOrd="0" presId="urn:microsoft.com/office/officeart/2008/layout/VerticalCurvedList"/>
    <dgm:cxn modelId="{2B65DBB7-73C6-4D1A-B3FE-87B7B4D232AA}" type="presParOf" srcId="{7BC4706B-DAA0-4DC2-BE1C-A8E0570E9311}" destId="{C681D4E5-0A75-49FC-95E5-395899C546E5}" srcOrd="2" destOrd="0" presId="urn:microsoft.com/office/officeart/2008/layout/VerticalCurvedList"/>
    <dgm:cxn modelId="{289B89B6-5CD2-43A0-8609-B769F337DD23}" type="presParOf" srcId="{C681D4E5-0A75-49FC-95E5-395899C546E5}" destId="{9E7370E1-2A5D-4493-809C-12F77272571E}" srcOrd="0" destOrd="0" presId="urn:microsoft.com/office/officeart/2008/layout/VerticalCurvedList"/>
    <dgm:cxn modelId="{3B938046-143F-48AC-84BD-C2CD0D501FC8}" type="presParOf" srcId="{7BC4706B-DAA0-4DC2-BE1C-A8E0570E9311}" destId="{EC30BC5B-40E1-494D-9A76-0672B41D34D2}" srcOrd="3" destOrd="0" presId="urn:microsoft.com/office/officeart/2008/layout/VerticalCurvedList"/>
    <dgm:cxn modelId="{660F9FAE-4BBE-4937-9001-36779C6123D3}" type="presParOf" srcId="{7BC4706B-DAA0-4DC2-BE1C-A8E0570E9311}" destId="{D04D2042-8AB5-4B18-9FF7-73EE6F7FA81B}" srcOrd="4" destOrd="0" presId="urn:microsoft.com/office/officeart/2008/layout/VerticalCurvedList"/>
    <dgm:cxn modelId="{D9292D8D-F8FF-446B-B3F8-4075565F95B4}" type="presParOf" srcId="{D04D2042-8AB5-4B18-9FF7-73EE6F7FA81B}" destId="{C3FCF1C8-B715-4718-8EA7-7B25FF2BF316}" srcOrd="0" destOrd="0" presId="urn:microsoft.com/office/officeart/2008/layout/VerticalCurvedList"/>
    <dgm:cxn modelId="{D8425ECC-B8E8-4FA6-AE4B-6F33A0A5789F}" type="presParOf" srcId="{7BC4706B-DAA0-4DC2-BE1C-A8E0570E9311}" destId="{B30F4DCF-7C2D-4E1C-99A1-B59B4FEEFFD2}" srcOrd="5" destOrd="0" presId="urn:microsoft.com/office/officeart/2008/layout/VerticalCurvedList"/>
    <dgm:cxn modelId="{ADF82DF5-41C2-4C13-9A32-8D0D15079F4B}" type="presParOf" srcId="{7BC4706B-DAA0-4DC2-BE1C-A8E0570E9311}" destId="{575622FB-F920-40FE-B0D7-25B643684483}" srcOrd="6" destOrd="0" presId="urn:microsoft.com/office/officeart/2008/layout/VerticalCurvedList"/>
    <dgm:cxn modelId="{92E932BC-461D-4EA7-8E57-B8C8FD367784}" type="presParOf" srcId="{575622FB-F920-40FE-B0D7-25B643684483}" destId="{90AE02E0-F3B8-462B-B43D-DDED08F84112}" srcOrd="0" destOrd="0" presId="urn:microsoft.com/office/officeart/2008/layout/VerticalCurvedList"/>
    <dgm:cxn modelId="{9391E269-84E6-453E-9F22-5A147B07DEC3}" type="presParOf" srcId="{7BC4706B-DAA0-4DC2-BE1C-A8E0570E9311}" destId="{85781259-C337-4517-AE61-86AD44850D29}" srcOrd="7" destOrd="0" presId="urn:microsoft.com/office/officeart/2008/layout/VerticalCurvedList"/>
    <dgm:cxn modelId="{D020127F-8EA6-4887-A3A4-018BF7FA2138}" type="presParOf" srcId="{7BC4706B-DAA0-4DC2-BE1C-A8E0570E9311}" destId="{ACBCDFDE-DF37-4F30-8EBA-CA62B315BA2B}" srcOrd="8" destOrd="0" presId="urn:microsoft.com/office/officeart/2008/layout/VerticalCurvedList"/>
    <dgm:cxn modelId="{A0F9D9C8-7D82-4085-9E28-62EC0E4EF2C1}" type="presParOf" srcId="{ACBCDFDE-DF37-4F30-8EBA-CA62B315BA2B}" destId="{5ECD6EB3-5038-4384-903C-2DFF1BCC294C}" srcOrd="0" destOrd="0" presId="urn:microsoft.com/office/officeart/2008/layout/VerticalCurvedList"/>
    <dgm:cxn modelId="{154E5D63-DAA4-41AC-B48A-89E4E8376EA9}" type="presParOf" srcId="{7BC4706B-DAA0-4DC2-BE1C-A8E0570E9311}" destId="{978A3D09-6459-49DD-8CBB-5A1B7A1B7CC6}" srcOrd="9" destOrd="0" presId="urn:microsoft.com/office/officeart/2008/layout/VerticalCurvedList"/>
    <dgm:cxn modelId="{EE8E6C65-B42B-49CC-8D2E-2A3B661D759E}" type="presParOf" srcId="{7BC4706B-DAA0-4DC2-BE1C-A8E0570E9311}" destId="{F7251176-9990-4E9A-A81E-F78A9A332226}" srcOrd="10" destOrd="0" presId="urn:microsoft.com/office/officeart/2008/layout/VerticalCurvedList"/>
    <dgm:cxn modelId="{0F7DE611-7313-40FB-9E34-2A65CBBF6B88}" type="presParOf" srcId="{F7251176-9990-4E9A-A81E-F78A9A332226}" destId="{6D6BE4D6-58E4-40BC-B9B3-EE3708BD9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18E3E-7713-4152-A588-287979A843C1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770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3D9A2-40A3-4791-892A-B533E1F06391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66752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8D5EA-E20A-4149-B9CD-4DD15B8774E1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26000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328C7-7C5A-47AA-9C49-E12BB3553BBE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35390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79F40-2F54-4A9C-930C-2724619EF3E8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3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37687-2B1D-487D-988F-EEA06A8AEF57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12232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21431-2DF7-4EAC-A30D-6A9CB5585695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19223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2B3-D00C-4BED-B0FC-AAB6A50D0F49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39987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29B04B-BA5D-474D-B321-C0AA7C385B81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57306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3403362-C984-4DF4-9B89-6B7A9DE50760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43167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87C71A-0C9E-4F57-9273-267243D9C13E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83719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5E5E8AD-B610-4F2D-913E-D854D5A948AB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55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039813" y="404813"/>
            <a:ext cx="7204075" cy="4930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id-ID" altLang="id-ID" sz="3600" b="1" dirty="0" smtClean="0"/>
              <a:t>METODE</a:t>
            </a:r>
            <a:r>
              <a:rPr lang="en-US" altLang="id-ID" sz="3600" b="1" dirty="0" smtClean="0"/>
              <a:t> </a:t>
            </a:r>
            <a:r>
              <a:rPr lang="en-US" altLang="id-ID" sz="3600" b="1" dirty="0"/>
              <a:t>PEMERIKSAAN </a:t>
            </a:r>
          </a:p>
          <a:p>
            <a:pPr algn="ctr">
              <a:spcBef>
                <a:spcPct val="20000"/>
              </a:spcBef>
            </a:pPr>
            <a:r>
              <a:rPr lang="id-ID" altLang="id-ID" sz="3600" b="1" dirty="0" smtClean="0"/>
              <a:t>USAHA SIMPAN PINJAM</a:t>
            </a:r>
            <a:endParaRPr lang="en-US" altLang="id-ID" sz="3600" b="1" dirty="0"/>
          </a:p>
          <a:p>
            <a:pPr algn="ctr">
              <a:spcBef>
                <a:spcPct val="20000"/>
              </a:spcBef>
            </a:pPr>
            <a:r>
              <a:rPr lang="en-US" altLang="id-ID" sz="3600" b="1" dirty="0"/>
              <a:t>(IKHTISAR)</a:t>
            </a:r>
          </a:p>
          <a:p>
            <a:pPr algn="ctr">
              <a:spcBef>
                <a:spcPct val="20000"/>
              </a:spcBef>
            </a:pPr>
            <a:endParaRPr lang="en-US" altLang="id-ID" sz="4000" b="1" dirty="0"/>
          </a:p>
          <a:p>
            <a:pPr algn="ctr">
              <a:spcBef>
                <a:spcPct val="20000"/>
              </a:spcBef>
            </a:pPr>
            <a:r>
              <a:rPr lang="id-ID" altLang="id-ID" sz="3200" b="1" dirty="0" smtClean="0"/>
              <a:t>BIMTEK PENGAWASAN</a:t>
            </a:r>
          </a:p>
          <a:p>
            <a:pPr algn="ctr">
              <a:spcBef>
                <a:spcPct val="20000"/>
              </a:spcBef>
            </a:pPr>
            <a:r>
              <a:rPr lang="id-ID" altLang="id-ID" sz="2400" b="1" dirty="0" smtClean="0"/>
              <a:t>Semarang</a:t>
            </a:r>
            <a:r>
              <a:rPr lang="id-ID" altLang="id-ID" sz="2400" b="1" smtClean="0"/>
              <a:t>, </a:t>
            </a:r>
            <a:r>
              <a:rPr lang="id-ID" altLang="id-ID" sz="2400" b="1" smtClean="0"/>
              <a:t>25-26 </a:t>
            </a:r>
            <a:r>
              <a:rPr lang="id-ID" altLang="id-ID" sz="2400" b="1" dirty="0" smtClean="0"/>
              <a:t>Mei 2016</a:t>
            </a:r>
            <a:endParaRPr lang="en-US" altLang="id-ID" sz="3200" b="1" dirty="0"/>
          </a:p>
          <a:p>
            <a:pPr algn="ctr">
              <a:spcBef>
                <a:spcPct val="20000"/>
              </a:spcBef>
            </a:pPr>
            <a:endParaRPr lang="en-US" altLang="id-ID" sz="3200" b="1" dirty="0"/>
          </a:p>
          <a:p>
            <a:pPr algn="ctr">
              <a:spcBef>
                <a:spcPct val="20000"/>
              </a:spcBef>
            </a:pPr>
            <a:r>
              <a:rPr lang="en-US" altLang="id-ID" sz="3200" b="1" dirty="0"/>
              <a:t> </a:t>
            </a:r>
            <a:endParaRPr lang="en-US" altLang="id-ID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5148064" y="587727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Dipersiapkan oleh Ahmad Subagyo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421177" y="2423319"/>
            <a:ext cx="4416167" cy="14398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bg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7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d-ID" altLang="id-ID" dirty="0" smtClean="0"/>
              <a:t>Rasio MS terhadap TA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id-ID" altLang="id-ID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id-ID" altLang="id-ID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d-ID" altLang="id-ID" dirty="0" smtClean="0"/>
              <a:t>Rasio MS terhadap Pinjaman yg diberikan berisiko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id-ID" altLang="id-ID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id-ID" altLang="id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id-ID" altLang="id-ID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d-ID" altLang="id-ID" dirty="0" smtClean="0">
                <a:solidFill>
                  <a:srgbClr val="C00000"/>
                </a:solidFill>
              </a:rPr>
              <a:t>Rasio Kecukupan MS</a:t>
            </a:r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7" name="Title 1"/>
          <p:cNvSpPr txBox="1">
            <a:spLocks/>
          </p:cNvSpPr>
          <p:nvPr/>
        </p:nvSpPr>
        <p:spPr bwMode="auto">
          <a:xfrm>
            <a:off x="0" y="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altLang="id-ID" sz="4400">
                <a:solidFill>
                  <a:schemeClr val="bg1"/>
                </a:solidFill>
              </a:rPr>
              <a:t>A. PENILAIAN PERMODALAN</a:t>
            </a:r>
            <a:endParaRPr lang="en-US" altLang="id-ID" sz="4400">
              <a:solidFill>
                <a:schemeClr val="bg1"/>
              </a:solidFill>
            </a:endParaRPr>
          </a:p>
        </p:txBody>
      </p:sp>
      <p:pic>
        <p:nvPicPr>
          <p:cNvPr id="184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293" y="1299602"/>
            <a:ext cx="353377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630" y="2669381"/>
            <a:ext cx="391990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4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61721"/>
            <a:ext cx="381635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95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63600" y="2345272"/>
            <a:ext cx="8280400" cy="15128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700" cy="4525963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vol.Pinj.angg terhadap vol.pinj.yg diberikan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>
                <a:solidFill>
                  <a:srgbClr val="C00000"/>
                </a:solidFill>
              </a:rPr>
              <a:t>Rasio Pinj.Bermasalah terhadap vol.pinj. Yg diberikan</a:t>
            </a:r>
            <a:endParaRPr lang="id-ID" dirty="0">
              <a:solidFill>
                <a:srgbClr val="C00000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cad.risiko terhadap Pinjaman yg bermasalah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Pinj.berisiko thd pinj.yg diberikan</a:t>
            </a:r>
            <a:endParaRPr lang="id-ID" dirty="0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61" name="Title 1"/>
          <p:cNvSpPr txBox="1">
            <a:spLocks/>
          </p:cNvSpPr>
          <p:nvPr/>
        </p:nvSpPr>
        <p:spPr bwMode="auto">
          <a:xfrm>
            <a:off x="0" y="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altLang="id-ID" sz="4400">
                <a:solidFill>
                  <a:schemeClr val="bg1"/>
                </a:solidFill>
              </a:rPr>
              <a:t>B. KUALITAS AKTIVA PRODUKTIF</a:t>
            </a:r>
            <a:endParaRPr lang="en-US" altLang="id-ID" sz="4400">
              <a:solidFill>
                <a:schemeClr val="bg1"/>
              </a:solidFill>
            </a:endParaRPr>
          </a:p>
        </p:txBody>
      </p:sp>
      <p:pic>
        <p:nvPicPr>
          <p:cNvPr id="194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700213"/>
            <a:ext cx="4535487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147" y="2474767"/>
            <a:ext cx="43227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4365625"/>
            <a:ext cx="36464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5373688"/>
            <a:ext cx="3417887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6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237" y="6309320"/>
            <a:ext cx="4962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7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147" y="3224874"/>
            <a:ext cx="37020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557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7381" y="2443395"/>
            <a:ext cx="8280400" cy="1439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700" cy="4525963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Beban Operasi angg. Terhadap Partisipasi Bruto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>
                <a:solidFill>
                  <a:srgbClr val="C00000"/>
                </a:solidFill>
              </a:rPr>
              <a:t>Rasio Beban usaha terhadap SHU Kotor</a:t>
            </a:r>
            <a:endParaRPr lang="id-ID" dirty="0">
              <a:solidFill>
                <a:srgbClr val="C00000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Efisiensi Pelayanan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d-ID" dirty="0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9" name="Title 1"/>
          <p:cNvSpPr txBox="1">
            <a:spLocks/>
          </p:cNvSpPr>
          <p:nvPr/>
        </p:nvSpPr>
        <p:spPr bwMode="auto">
          <a:xfrm>
            <a:off x="0" y="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altLang="id-ID" sz="4400" dirty="0">
                <a:solidFill>
                  <a:schemeClr val="bg1"/>
                </a:solidFill>
              </a:rPr>
              <a:t>C</a:t>
            </a:r>
            <a:r>
              <a:rPr lang="id-ID" altLang="id-ID" sz="4400" dirty="0" smtClean="0">
                <a:solidFill>
                  <a:schemeClr val="bg1"/>
                </a:solidFill>
              </a:rPr>
              <a:t>. </a:t>
            </a:r>
            <a:r>
              <a:rPr lang="id-ID" altLang="id-ID" sz="4400" dirty="0">
                <a:solidFill>
                  <a:schemeClr val="bg1"/>
                </a:solidFill>
              </a:rPr>
              <a:t>PENILAIAN EFISIENSI</a:t>
            </a:r>
            <a:endParaRPr lang="en-US" altLang="id-ID" sz="4400" dirty="0">
              <a:solidFill>
                <a:schemeClr val="bg1"/>
              </a:solidFill>
            </a:endParaRPr>
          </a:p>
        </p:txBody>
      </p:sp>
      <p:pic>
        <p:nvPicPr>
          <p:cNvPr id="215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49" y="2887138"/>
            <a:ext cx="310515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961" y="4327001"/>
            <a:ext cx="2509837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924" y="4598310"/>
            <a:ext cx="1098550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449" y="1400640"/>
            <a:ext cx="2800350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946" y="1394211"/>
            <a:ext cx="10985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5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5805488"/>
            <a:ext cx="59817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05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63600" y="2313843"/>
            <a:ext cx="8028880" cy="1439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700" cy="4525963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dirty="0" smtClean="0"/>
              <a:t>Rasio Kas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sz="2800" dirty="0" smtClean="0">
                <a:solidFill>
                  <a:srgbClr val="C00000"/>
                </a:solidFill>
              </a:rPr>
              <a:t>Rasio Pinjaman yg diberikan terhadap Dana yang Diterima</a:t>
            </a:r>
            <a:endParaRPr lang="id-ID" sz="2800" dirty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d-ID" dirty="0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3" name="Title 1"/>
          <p:cNvSpPr txBox="1">
            <a:spLocks/>
          </p:cNvSpPr>
          <p:nvPr/>
        </p:nvSpPr>
        <p:spPr bwMode="auto">
          <a:xfrm>
            <a:off x="0" y="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altLang="id-ID" sz="4400" dirty="0">
                <a:solidFill>
                  <a:schemeClr val="bg1"/>
                </a:solidFill>
              </a:rPr>
              <a:t>D</a:t>
            </a:r>
            <a:r>
              <a:rPr lang="id-ID" altLang="id-ID" sz="4400" dirty="0" smtClean="0">
                <a:solidFill>
                  <a:schemeClr val="bg1"/>
                </a:solidFill>
              </a:rPr>
              <a:t>. </a:t>
            </a:r>
            <a:r>
              <a:rPr lang="id-ID" altLang="id-ID" sz="4400" dirty="0">
                <a:solidFill>
                  <a:schemeClr val="bg1"/>
                </a:solidFill>
              </a:rPr>
              <a:t>PENILAIAN LIKUIDITAS</a:t>
            </a:r>
            <a:endParaRPr lang="en-US" altLang="id-ID" sz="4400" dirty="0">
              <a:solidFill>
                <a:schemeClr val="bg1"/>
              </a:solidFill>
            </a:endParaRPr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0" y="1413266"/>
            <a:ext cx="109855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81" y="1463199"/>
            <a:ext cx="2154237" cy="61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574095"/>
            <a:ext cx="3705225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4467349"/>
            <a:ext cx="7815263" cy="65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39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27583" y="1268413"/>
            <a:ext cx="7959229" cy="1169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700" cy="4525963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sz="2800" dirty="0" smtClean="0">
                <a:solidFill>
                  <a:srgbClr val="C00000"/>
                </a:solidFill>
              </a:rPr>
              <a:t>Rasio Rentabilitas Aset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id-ID" dirty="0" smtClean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id-ID" sz="2800" dirty="0" smtClean="0"/>
              <a:t>Rasio Rentabilitas Modal Sendiri</a:t>
            </a:r>
            <a:endParaRPr lang="id-ID" sz="28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d-ID" sz="28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800" dirty="0" smtClean="0"/>
              <a:t>3.  Kemandirian Operasional Pelayanan</a:t>
            </a:r>
            <a:endParaRPr lang="id-ID" sz="2800" dirty="0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8229600" cy="838200"/>
          </a:xfrm>
          <a:prstGeom prst="rect">
            <a:avLst/>
          </a:prstGeom>
          <a:noFill/>
        </p:spPr>
        <p:txBody>
          <a:bodyPr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id-ID" dirty="0">
                <a:solidFill>
                  <a:schemeClr val="bg1"/>
                </a:solidFill>
              </a:rPr>
              <a:t>E</a:t>
            </a:r>
            <a:r>
              <a:rPr lang="id-ID" dirty="0" smtClean="0">
                <a:solidFill>
                  <a:schemeClr val="bg1"/>
                </a:solidFill>
              </a:rPr>
              <a:t>. PENILAIAN KEMANDIRIAN DAN PERTUMBUHAN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519" y="1442793"/>
            <a:ext cx="940619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645" y="1407868"/>
            <a:ext cx="2601912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8" y="3179763"/>
            <a:ext cx="3543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175" y="4652963"/>
            <a:ext cx="3527425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50" y="4652963"/>
            <a:ext cx="58578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5712250"/>
            <a:ext cx="594518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290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3200" b="1" dirty="0" smtClean="0"/>
              <a:t>PEMERIKSAAAN </a:t>
            </a:r>
            <a:r>
              <a:rPr lang="id-ID" altLang="id-ID" sz="3200" b="1" dirty="0" smtClean="0"/>
              <a:t>PINJAMAN </a:t>
            </a:r>
            <a:r>
              <a:rPr lang="en-US" altLang="id-ID" sz="3200" b="1" dirty="0" smtClean="0"/>
              <a:t>YG DIBERIKAN</a:t>
            </a:r>
            <a:endParaRPr lang="id-ID" altLang="id-ID" sz="3200" b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id-ID" sz="2000" dirty="0" smtClean="0"/>
              <a:t>a. </a:t>
            </a:r>
            <a:r>
              <a:rPr lang="en-US" altLang="id-ID" sz="2000" dirty="0" err="1" smtClean="0"/>
              <a:t>Dapatkan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struktur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organisasi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pedoman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kerja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smtClean="0"/>
              <a:t>(</a:t>
            </a:r>
            <a:r>
              <a:rPr lang="en-US" altLang="id-ID" sz="2000" dirty="0" err="1" smtClean="0"/>
              <a:t>sistem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dan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prosedur</a:t>
            </a:r>
            <a:r>
              <a:rPr lang="en-US" altLang="id-ID" sz="2000" dirty="0" smtClean="0"/>
              <a:t>) </a:t>
            </a:r>
            <a:r>
              <a:rPr lang="en-US" altLang="id-ID" sz="2000" dirty="0" err="1" smtClean="0"/>
              <a:t>pemberian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Pinjaman</a:t>
            </a:r>
            <a:endParaRPr lang="en-US" altLang="id-ID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id-ID" sz="2000" dirty="0" smtClean="0"/>
              <a:t>b.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Teliti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pembagian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tugas,wewenang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tanggung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jawab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/>
              <a:t>Satker</a:t>
            </a:r>
            <a:r>
              <a:rPr lang="en-US" altLang="id-ID" sz="2000" dirty="0" smtClean="0"/>
              <a:t> Per</a:t>
            </a:r>
            <a:r>
              <a:rPr lang="id-ID" altLang="id-ID" sz="2000" dirty="0" smtClean="0"/>
              <a:t>p</a:t>
            </a:r>
            <a:r>
              <a:rPr lang="en-US" altLang="id-ID" sz="2000" dirty="0" err="1" smtClean="0"/>
              <a:t>injaman</a:t>
            </a:r>
            <a:r>
              <a:rPr lang="id-ID" altLang="id-ID" dirty="0" smtClean="0"/>
              <a:t>(</a:t>
            </a:r>
            <a:r>
              <a:rPr lang="en-US" altLang="id-ID" sz="2000" dirty="0" smtClean="0"/>
              <a:t>Permohonan,analisis,pemutusan,pelaksanaan,administrasi,pengawasan </a:t>
            </a:r>
            <a:r>
              <a:rPr lang="en-US" altLang="id-ID" sz="2000" dirty="0" err="1" smtClean="0"/>
              <a:t>dan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penyelesaiannya</a:t>
            </a:r>
            <a:r>
              <a:rPr lang="en-US" altLang="id-ID" sz="2000" dirty="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id-ID" sz="2000" dirty="0" smtClean="0"/>
              <a:t>c. </a:t>
            </a:r>
            <a:r>
              <a:rPr lang="en-US" altLang="id-ID" sz="2000" dirty="0" err="1" smtClean="0"/>
              <a:t>Dapatkan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dan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teliti</a:t>
            </a:r>
            <a:r>
              <a:rPr lang="en-US" altLang="id-ID" sz="2000" dirty="0" smtClean="0"/>
              <a:t> :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daftar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nominatif,kartu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Peminjam,file</a:t>
            </a:r>
            <a:r>
              <a:rPr lang="en-US" altLang="id-ID" sz="2000" dirty="0" smtClean="0">
                <a:solidFill>
                  <a:srgbClr val="FF0000"/>
                </a:solidFill>
              </a:rPr>
              <a:t>/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berkas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Peminjam</a:t>
            </a:r>
            <a:endParaRPr lang="en-US" altLang="id-ID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id-ID" sz="2000" dirty="0" smtClean="0"/>
              <a:t>d. </a:t>
            </a:r>
            <a:r>
              <a:rPr lang="en-US" altLang="id-ID" sz="2000" dirty="0" err="1" smtClean="0"/>
              <a:t>Teliti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perhitungan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pembebanan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bunga</a:t>
            </a:r>
            <a:r>
              <a:rPr lang="id-ID" altLang="id-ID" sz="2000" dirty="0" smtClean="0">
                <a:solidFill>
                  <a:srgbClr val="FF0000"/>
                </a:solidFill>
              </a:rPr>
              <a:t>/bagi hasil</a:t>
            </a:r>
            <a:r>
              <a:rPr lang="en-US" altLang="id-ID" sz="2000" dirty="0" smtClean="0">
                <a:solidFill>
                  <a:srgbClr val="FF0000"/>
                </a:solidFill>
              </a:rPr>
              <a:t>,</a:t>
            </a:r>
            <a:r>
              <a:rPr lang="id-ID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penetapan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kolektibilitas,</a:t>
            </a:r>
            <a:r>
              <a:rPr lang="en-US" altLang="id-ID" sz="2000" dirty="0" err="1" smtClean="0"/>
              <a:t>teliti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kemungkinan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adanya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plafondering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bunga</a:t>
            </a:r>
            <a:r>
              <a:rPr lang="en-US" altLang="id-ID" sz="2000" dirty="0" smtClean="0"/>
              <a:t>. </a:t>
            </a:r>
            <a:r>
              <a:rPr lang="en-US" altLang="id-ID" sz="2000" dirty="0" err="1" smtClean="0"/>
              <a:t>Fasilitas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Pinjaman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kepada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pihak</a:t>
            </a:r>
            <a:r>
              <a:rPr lang="en-US" altLang="id-ID" sz="2000" dirty="0" smtClean="0"/>
              <a:t> yang </a:t>
            </a:r>
            <a:r>
              <a:rPr lang="en-US" altLang="id-ID" sz="2000" dirty="0" err="1" smtClean="0"/>
              <a:t>terkait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dengan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Koperasi</a:t>
            </a:r>
            <a:r>
              <a:rPr lang="en-US" altLang="id-ID" sz="2000" dirty="0" smtClean="0"/>
              <a:t>, </a:t>
            </a:r>
            <a:r>
              <a:rPr lang="en-US" altLang="id-ID" sz="2000" dirty="0" err="1" smtClean="0"/>
              <a:t>pengurus</a:t>
            </a:r>
            <a:r>
              <a:rPr lang="en-US" altLang="id-ID" sz="2000" dirty="0" smtClean="0"/>
              <a:t>/</a:t>
            </a:r>
            <a:r>
              <a:rPr lang="en-US" altLang="id-ID" sz="2000" dirty="0" err="1" smtClean="0"/>
              <a:t>pemilik,keluarga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pengurus</a:t>
            </a:r>
            <a:r>
              <a:rPr lang="en-US" altLang="id-ID" sz="2000" dirty="0" smtClean="0"/>
              <a:t>/</a:t>
            </a:r>
            <a:r>
              <a:rPr lang="en-US" altLang="id-ID" sz="2000" dirty="0" err="1" smtClean="0"/>
              <a:t>keluarga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pemilik</a:t>
            </a:r>
            <a:r>
              <a:rPr lang="id-ID" altLang="id-ID" dirty="0"/>
              <a:t>.</a:t>
            </a:r>
            <a:endParaRPr lang="en-US" altLang="id-ID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id-ID" sz="2000" dirty="0" smtClean="0"/>
              <a:t>e. </a:t>
            </a:r>
            <a:r>
              <a:rPr lang="en-US" altLang="id-ID" sz="2000" dirty="0" err="1" smtClean="0"/>
              <a:t>Teliti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kemungkinan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Pinjaman</a:t>
            </a:r>
            <a:r>
              <a:rPr lang="en-US" altLang="id-ID" sz="2000" dirty="0" smtClean="0">
                <a:solidFill>
                  <a:srgbClr val="FF0000"/>
                </a:solidFill>
              </a:rPr>
              <a:t> yang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diberikan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Pengurus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Koperasi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dengan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menggunakan</a:t>
            </a:r>
            <a:r>
              <a:rPr lang="en-US" altLang="id-ID" sz="2000" dirty="0" smtClean="0">
                <a:solidFill>
                  <a:srgbClr val="FF0000"/>
                </a:solidFill>
              </a:rPr>
              <a:t> dana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sendiri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 smtClean="0"/>
              <a:t>melalui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rekening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pribadi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pada</a:t>
            </a:r>
            <a:r>
              <a:rPr lang="en-US" altLang="id-ID" sz="2000" dirty="0" smtClean="0"/>
              <a:t> </a:t>
            </a:r>
            <a:r>
              <a:rPr lang="en-US" altLang="id-ID" sz="2000" dirty="0" err="1" smtClean="0"/>
              <a:t>Koperasi</a:t>
            </a:r>
            <a:r>
              <a:rPr lang="en-US" altLang="id-ID" sz="2000" dirty="0" smtClean="0"/>
              <a:t> yang </a:t>
            </a:r>
            <a:r>
              <a:rPr lang="en-US" altLang="id-ID" sz="2000" dirty="0" err="1" smtClean="0"/>
              <a:t>bersangkutan</a:t>
            </a:r>
            <a:endParaRPr lang="id-ID" altLang="id-ID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b="1" dirty="0" smtClean="0"/>
              <a:t>PEMERIKSAAN PENYISIHAN PENGHAPUSAN AKTIVA PRODUKTIF</a:t>
            </a:r>
            <a:endParaRPr lang="id-ID" altLang="id-ID" sz="40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err="1" smtClean="0"/>
              <a:t>Meneliti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mutasi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pembukuan,</a:t>
            </a:r>
            <a:r>
              <a:rPr lang="en-US" altLang="id-ID" sz="2400" dirty="0" err="1" smtClean="0">
                <a:solidFill>
                  <a:srgbClr val="FF0000"/>
                </a:solidFill>
              </a:rPr>
              <a:t>sistem</a:t>
            </a:r>
            <a:r>
              <a:rPr lang="en-US" altLang="id-ID" sz="2400" dirty="0" smtClean="0">
                <a:solidFill>
                  <a:srgbClr val="FF0000"/>
                </a:solidFill>
              </a:rPr>
              <a:t> </a:t>
            </a:r>
            <a:r>
              <a:rPr lang="en-US" altLang="id-ID" sz="2400" dirty="0" err="1" smtClean="0">
                <a:solidFill>
                  <a:srgbClr val="FF0000"/>
                </a:solidFill>
              </a:rPr>
              <a:t>pencadangannya</a:t>
            </a:r>
            <a:r>
              <a:rPr lang="en-US" altLang="id-ID" sz="2400" dirty="0" err="1" smtClean="0"/>
              <a:t>,jumlah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cadangan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dibentuk,kewajaran</a:t>
            </a:r>
            <a:r>
              <a:rPr lang="en-US" altLang="id-ID" sz="2400" dirty="0" smtClean="0"/>
              <a:t>/</a:t>
            </a:r>
            <a:r>
              <a:rPr lang="en-US" altLang="id-ID" sz="2400" dirty="0" err="1" smtClean="0"/>
              <a:t>kebenaran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penggunaan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cadangan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digunakan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serta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jumlah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Peminjam</a:t>
            </a:r>
            <a:r>
              <a:rPr lang="en-US" altLang="id-ID" sz="2400" dirty="0" smtClean="0"/>
              <a:t> &amp; </a:t>
            </a:r>
            <a:r>
              <a:rPr lang="en-US" altLang="id-ID" sz="2400" dirty="0" err="1" smtClean="0"/>
              <a:t>jumlah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baki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debet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dihapusbukukan</a:t>
            </a:r>
            <a:r>
              <a:rPr lang="en-US" altLang="id-ID" sz="2400" dirty="0" smtClean="0"/>
              <a:t>.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2400" dirty="0" smtClean="0"/>
              <a:t>&gt;   0,5 % </a:t>
            </a:r>
            <a:r>
              <a:rPr lang="en-US" altLang="id-ID" sz="2400" dirty="0" err="1" smtClean="0"/>
              <a:t>dari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Aktiva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Produktif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Lancar</a:t>
            </a:r>
            <a:endParaRPr lang="en-US" altLang="id-ID" sz="2400" dirty="0" smtClean="0"/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2400" dirty="0" smtClean="0"/>
              <a:t>&gt; 10,0 % </a:t>
            </a:r>
            <a:r>
              <a:rPr lang="en-US" altLang="id-ID" sz="2400" dirty="0" err="1" smtClean="0"/>
              <a:t>dari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Aktiva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Produktif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Kurang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Lancar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setelah</a:t>
            </a:r>
            <a:r>
              <a:rPr lang="en-US" altLang="id-ID" sz="2400" dirty="0" smtClean="0"/>
              <a:t>    	     </a:t>
            </a:r>
            <a:r>
              <a:rPr lang="en-US" altLang="id-ID" sz="2400" dirty="0" err="1" smtClean="0"/>
              <a:t>dikurangi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nilai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agunan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dikuasai</a:t>
            </a:r>
            <a:endParaRPr lang="en-US" altLang="id-ID" sz="2400" dirty="0" smtClean="0"/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2400" dirty="0" smtClean="0"/>
              <a:t>&gt; 50,0 % </a:t>
            </a:r>
            <a:r>
              <a:rPr lang="en-US" altLang="id-ID" sz="2400" dirty="0" err="1" smtClean="0"/>
              <a:t>dari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Aktiva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Produktif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Diragukan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setelah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dikurangi</a:t>
            </a:r>
            <a:r>
              <a:rPr lang="en-US" altLang="id-ID" sz="2400" dirty="0" smtClean="0"/>
              <a:t> 	    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nilai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agunan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dikuasai</a:t>
            </a:r>
            <a:r>
              <a:rPr lang="en-US" altLang="id-ID" sz="2400" dirty="0" smtClean="0"/>
              <a:t>;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---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id-ID" sz="2400" dirty="0" smtClean="0"/>
              <a:t>&gt; 100,0% </a:t>
            </a:r>
            <a:r>
              <a:rPr lang="en-US" altLang="id-ID" sz="2400" dirty="0" err="1" smtClean="0"/>
              <a:t>dari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Aktiva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Produktif</a:t>
            </a:r>
            <a:r>
              <a:rPr lang="en-US" altLang="id-ID" sz="2400" dirty="0" smtClean="0"/>
              <a:t> “</a:t>
            </a:r>
            <a:r>
              <a:rPr lang="en-US" altLang="id-ID" sz="2400" dirty="0" err="1" smtClean="0"/>
              <a:t>Macet</a:t>
            </a:r>
            <a:r>
              <a:rPr lang="en-US" altLang="id-ID" sz="2400" dirty="0" smtClean="0"/>
              <a:t>” yang </a:t>
            </a:r>
            <a:r>
              <a:rPr lang="en-US" altLang="id-ID" sz="2400" dirty="0" err="1" smtClean="0"/>
              <a:t>masih</a:t>
            </a:r>
            <a:r>
              <a:rPr lang="en-US" altLang="id-ID" sz="2400" dirty="0" smtClean="0"/>
              <a:t> 		      </a:t>
            </a:r>
            <a:r>
              <a:rPr lang="en-US" altLang="id-ID" sz="2400" dirty="0" err="1" smtClean="0"/>
              <a:t>tercatat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pembukuan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Koperasi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setelah</a:t>
            </a:r>
            <a:r>
              <a:rPr lang="en-US" altLang="id-ID" sz="2400" dirty="0" smtClean="0"/>
              <a:t> 	     	      </a:t>
            </a:r>
            <a:r>
              <a:rPr lang="en-US" altLang="id-ID" sz="2400" dirty="0" err="1" smtClean="0"/>
              <a:t>dikurangi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nilai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agunan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dikuasai</a:t>
            </a:r>
            <a:endParaRPr lang="id-ID" alt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smtClean="0"/>
              <a:t>PEMERIKSAAN AKTIVA TETAP DAN INVENTARIS &amp; PENYUSUTANNYA</a:t>
            </a:r>
            <a:endParaRPr lang="id-ID" altLang="id-ID" sz="40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Dapatkan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Buku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Besa</a:t>
            </a:r>
            <a:r>
              <a:rPr lang="id-ID" altLang="id-ID" sz="2800" dirty="0" smtClean="0"/>
              <a:t>r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Dapatkan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rincian</a:t>
            </a:r>
            <a:r>
              <a:rPr lang="en-US" altLang="id-ID" sz="2800" dirty="0" smtClean="0"/>
              <a:t> </a:t>
            </a:r>
            <a:r>
              <a:rPr lang="id-ID" altLang="id-ID" sz="2800" dirty="0" smtClean="0"/>
              <a:t>inventaris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prosedur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penyusutannya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kebenaran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keabsahan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bukti-bukti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kepemilikannya</a:t>
            </a:r>
            <a:r>
              <a:rPr lang="en-US" altLang="id-ID" sz="2800" dirty="0" smtClean="0"/>
              <a:t> (</a:t>
            </a:r>
            <a:r>
              <a:rPr lang="en-US" altLang="id-ID" sz="2800" dirty="0" err="1" smtClean="0"/>
              <a:t>akte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jual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beli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akte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sewa</a:t>
            </a:r>
            <a:r>
              <a:rPr lang="en-US" altLang="id-ID" sz="2800" dirty="0" smtClean="0"/>
              <a:t>-</a:t>
            </a:r>
            <a:r>
              <a:rPr lang="en-US" altLang="id-ID" sz="2800" dirty="0" err="1" smtClean="0"/>
              <a:t>pakai,sertifikat,IMB,BPKB,Nota</a:t>
            </a:r>
            <a:r>
              <a:rPr lang="en-US" altLang="id-ID" sz="2800" dirty="0" smtClean="0"/>
              <a:t>-nota </a:t>
            </a:r>
            <a:r>
              <a:rPr lang="en-US" altLang="id-ID" sz="2800" dirty="0" err="1" smtClean="0"/>
              <a:t>pembayaran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faktur,kuitansi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serta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pencatatannya</a:t>
            </a:r>
            <a:r>
              <a:rPr lang="en-US" altLang="id-ID" sz="2800" dirty="0" smtClean="0"/>
              <a:t> (</a:t>
            </a:r>
            <a:r>
              <a:rPr lang="en-US" altLang="id-ID" sz="2800" dirty="0" err="1" smtClean="0"/>
              <a:t>pembukuan</a:t>
            </a:r>
            <a:r>
              <a:rPr lang="en-US" altLang="id-ID" sz="2800" dirty="0" smtClean="0"/>
              <a:t> &amp; </a:t>
            </a:r>
            <a:r>
              <a:rPr lang="en-US" altLang="id-ID" sz="2800" dirty="0" err="1" smtClean="0"/>
              <a:t>pengelolaannya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pada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Koperasi</a:t>
            </a:r>
            <a:r>
              <a:rPr lang="en-US" altLang="id-ID" sz="2800" dirty="0" smtClean="0"/>
              <a:t>)</a:t>
            </a:r>
            <a:endParaRPr lang="id-ID" alt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smtClean="0"/>
              <a:t>PEMERIKSAAN TABUNGAN dan SIMPANAN BERJANGKA</a:t>
            </a:r>
            <a:endParaRPr lang="id-ID" altLang="id-ID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Dapatkan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Buku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Besar</a:t>
            </a:r>
            <a:r>
              <a:rPr lang="en-US" altLang="id-ID" sz="2800" dirty="0" smtClean="0">
                <a:solidFill>
                  <a:srgbClr val="FF0000"/>
                </a:solidFill>
              </a:rPr>
              <a:t>/Sub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Buku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Besar</a:t>
            </a:r>
            <a:r>
              <a:rPr lang="en-US" altLang="id-ID" sz="2800" dirty="0" smtClean="0">
                <a:solidFill>
                  <a:srgbClr val="FF0000"/>
                </a:solidFill>
              </a:rPr>
              <a:t>,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Daftar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nominatifnya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smtClean="0"/>
              <a:t>(</a:t>
            </a:r>
            <a:r>
              <a:rPr lang="en-US" altLang="id-ID" sz="2800" dirty="0" err="1" smtClean="0"/>
              <a:t>saldolist</a:t>
            </a:r>
            <a:r>
              <a:rPr lang="en-US" altLang="id-ID" sz="2800" dirty="0" smtClean="0"/>
              <a:t>)</a:t>
            </a: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cocokkan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jumlah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saldo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pada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kartu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tabungan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dengan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saldo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buku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besar</a:t>
            </a:r>
            <a:endParaRPr lang="en-US" altLang="id-ID" sz="2800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kewajaran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dan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keabsahan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mutasi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bukti-bukti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pembukuannya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secara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uji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petik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kewajaran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keabsahan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atas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mutasi</a:t>
            </a:r>
            <a:r>
              <a:rPr lang="en-US" altLang="id-ID" sz="2800" dirty="0" smtClean="0">
                <a:solidFill>
                  <a:srgbClr val="FF0000"/>
                </a:solidFill>
              </a:rPr>
              <a:t>/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transaksi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milik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pihak</a:t>
            </a:r>
            <a:r>
              <a:rPr lang="en-US" altLang="id-ID" sz="2800" dirty="0" smtClean="0">
                <a:solidFill>
                  <a:srgbClr val="FF0000"/>
                </a:solidFill>
              </a:rPr>
              <a:t> </a:t>
            </a:r>
            <a:r>
              <a:rPr lang="en-US" altLang="id-ID" sz="2800" dirty="0" err="1" smtClean="0">
                <a:solidFill>
                  <a:srgbClr val="FF0000"/>
                </a:solidFill>
              </a:rPr>
              <a:t>terkait</a:t>
            </a:r>
            <a:endParaRPr lang="id-ID" altLang="id-ID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smtClean="0"/>
              <a:t>PEMERIKSAAN PINJAMAN YANG DITERIMA</a:t>
            </a:r>
            <a:endParaRPr lang="id-ID" altLang="id-ID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dirty="0" err="1" smtClean="0"/>
              <a:t>Dapatkan</a:t>
            </a:r>
            <a:r>
              <a:rPr lang="en-US" altLang="id-ID" dirty="0" smtClean="0"/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buku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besar</a:t>
            </a:r>
            <a:r>
              <a:rPr lang="en-US" altLang="id-ID" dirty="0" smtClean="0">
                <a:solidFill>
                  <a:srgbClr val="FF0000"/>
                </a:solidFill>
              </a:rPr>
              <a:t>/sub </a:t>
            </a:r>
            <a:r>
              <a:rPr lang="en-US" altLang="id-ID" dirty="0" err="1" smtClean="0">
                <a:solidFill>
                  <a:srgbClr val="FF0000"/>
                </a:solidFill>
              </a:rPr>
              <a:t>buku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besar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serta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rincian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jenis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dan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sumbernya</a:t>
            </a:r>
            <a:endParaRPr lang="en-US" altLang="id-ID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dirty="0" err="1" smtClean="0"/>
              <a:t>Teliti</a:t>
            </a:r>
            <a:r>
              <a:rPr lang="en-US" altLang="id-ID" dirty="0" smtClean="0"/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mutasi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dan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penggunaannya</a:t>
            </a:r>
            <a:endParaRPr lang="en-US" altLang="id-ID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dirty="0" err="1" smtClean="0"/>
              <a:t>Teliti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kewajaran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perhitungan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pembayaran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bunganya</a:t>
            </a:r>
            <a:endParaRPr lang="en-US" altLang="id-ID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dirty="0" err="1" smtClean="0"/>
              <a:t>Teliti</a:t>
            </a:r>
            <a:r>
              <a:rPr lang="en-US" altLang="id-ID" dirty="0" smtClean="0"/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keabsahan</a:t>
            </a:r>
            <a:r>
              <a:rPr lang="en-US" altLang="id-ID" dirty="0" smtClean="0">
                <a:solidFill>
                  <a:srgbClr val="FF0000"/>
                </a:solidFill>
              </a:rPr>
              <a:t>/</a:t>
            </a:r>
            <a:r>
              <a:rPr lang="en-US" altLang="id-ID" dirty="0" err="1" smtClean="0">
                <a:solidFill>
                  <a:srgbClr val="FF0000"/>
                </a:solidFill>
              </a:rPr>
              <a:t>validitas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>
                <a:solidFill>
                  <a:srgbClr val="FF0000"/>
                </a:solidFill>
              </a:rPr>
              <a:t>perjanjian</a:t>
            </a:r>
            <a:r>
              <a:rPr lang="en-US" altLang="id-ID" dirty="0" smtClean="0">
                <a:solidFill>
                  <a:srgbClr val="FF0000"/>
                </a:solidFill>
              </a:rPr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atau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penerimaannya</a:t>
            </a:r>
            <a:endParaRPr lang="id-ID" alt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54233"/>
            <a:ext cx="8218488" cy="688975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id-ID" sz="3200" b="1" dirty="0" smtClean="0">
                <a:solidFill>
                  <a:schemeClr val="hlink"/>
                </a:solidFill>
              </a:rPr>
              <a:t>I.  PENDAHULUAN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796157" y="1803400"/>
            <a:ext cx="756126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id-ID" sz="2200" dirty="0" err="1"/>
              <a:t>Pemeriksaan</a:t>
            </a:r>
            <a:r>
              <a:rPr lang="en-US" altLang="id-ID" sz="2200" dirty="0"/>
              <a:t> </a:t>
            </a:r>
            <a:r>
              <a:rPr lang="id-ID" altLang="id-ID" sz="2200" dirty="0" smtClean="0"/>
              <a:t>usaha simpan pinjam pada Koperasi </a:t>
            </a:r>
            <a:r>
              <a:rPr lang="en-US" altLang="id-ID" sz="2200" dirty="0" err="1" smtClean="0"/>
              <a:t>dilakukan</a:t>
            </a:r>
            <a:r>
              <a:rPr lang="en-US" altLang="id-ID" sz="2200" dirty="0" smtClean="0"/>
              <a:t> </a:t>
            </a:r>
            <a:r>
              <a:rPr lang="en-US" altLang="id-ID" sz="2200" dirty="0" err="1"/>
              <a:t>berdasarkan</a:t>
            </a:r>
            <a:r>
              <a:rPr lang="en-US" altLang="id-ID" sz="2200" dirty="0"/>
              <a:t> :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042988" y="2565400"/>
            <a:ext cx="7561262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1325" indent="-44132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id-ID" sz="2200" dirty="0" err="1"/>
              <a:t>Undang-undang</a:t>
            </a:r>
            <a:r>
              <a:rPr lang="en-US" altLang="id-ID" sz="2200" dirty="0"/>
              <a:t> </a:t>
            </a:r>
            <a:r>
              <a:rPr lang="en-US" altLang="id-ID" sz="2200" dirty="0" smtClean="0"/>
              <a:t>No.</a:t>
            </a:r>
            <a:r>
              <a:rPr lang="id-ID" altLang="id-ID" sz="2200" dirty="0" smtClean="0"/>
              <a:t>25 tahun 1992 tentang Perkoperasian</a:t>
            </a:r>
            <a:endParaRPr lang="en-US" altLang="id-ID" sz="2200" dirty="0"/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d-ID" altLang="id-ID" sz="2200" dirty="0" smtClean="0"/>
              <a:t>PP No. 9 Tahun 1995 tentang Pelaksanaan Usaha Simpan Pinjam oleh Koperasi</a:t>
            </a: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d-ID" altLang="id-ID" sz="2200" dirty="0" smtClean="0"/>
              <a:t>PP No. 62 Tahun 2015 tentang Kementerian KUKM</a:t>
            </a:r>
            <a:endParaRPr lang="en-US" altLang="id-ID" sz="2200" dirty="0"/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d-ID" altLang="id-ID" sz="2200" dirty="0" smtClean="0"/>
              <a:t>Permen No. 17 Tahun 2015</a:t>
            </a:r>
            <a:r>
              <a:rPr lang="en-US" altLang="id-ID" sz="2200" dirty="0" smtClean="0"/>
              <a:t> </a:t>
            </a:r>
            <a:r>
              <a:rPr lang="id-ID" altLang="id-ID" sz="2200" dirty="0" smtClean="0"/>
              <a:t>tentang Pengawasan</a:t>
            </a:r>
            <a:endParaRPr lang="en-US" altLang="id-ID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dirty="0" smtClean="0"/>
              <a:t>PEMERIKSAAN MODAL</a:t>
            </a:r>
            <a:endParaRPr lang="id-ID" altLang="id-ID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Dapatkan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Anggaran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Dasar</a:t>
            </a:r>
            <a:r>
              <a:rPr lang="en-US" altLang="id-ID" sz="2800" dirty="0" smtClean="0"/>
              <a:t> </a:t>
            </a:r>
            <a:r>
              <a:rPr lang="id-ID" altLang="id-ID" sz="2800" dirty="0" smtClean="0"/>
              <a:t>Koperasi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perubahan-perubahannya</a:t>
            </a:r>
            <a:r>
              <a:rPr lang="en-US" altLang="id-ID" sz="2800" dirty="0" smtClean="0"/>
              <a:t> (</a:t>
            </a:r>
            <a:r>
              <a:rPr lang="en-US" altLang="id-ID" sz="2800" dirty="0" err="1" smtClean="0"/>
              <a:t>apabila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ada</a:t>
            </a:r>
            <a:r>
              <a:rPr lang="en-US" altLang="id-ID" sz="2800" dirty="0" smtClean="0"/>
              <a:t>)</a:t>
            </a: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daftar</a:t>
            </a:r>
            <a:r>
              <a:rPr lang="en-US" altLang="id-ID" sz="2800" dirty="0" smtClean="0"/>
              <a:t> </a:t>
            </a:r>
            <a:r>
              <a:rPr lang="id-ID" altLang="id-ID" sz="2800" dirty="0" smtClean="0"/>
              <a:t>Anggota</a:t>
            </a:r>
            <a:r>
              <a:rPr lang="en-US" altLang="id-ID" sz="2800" dirty="0" smtClean="0"/>
              <a:t>(</a:t>
            </a:r>
            <a:r>
              <a:rPr lang="en-US" altLang="id-ID" sz="2800" dirty="0" err="1" smtClean="0"/>
              <a:t>registernya</a:t>
            </a:r>
            <a:r>
              <a:rPr lang="en-US" altLang="id-ID" sz="2800" dirty="0" smtClean="0"/>
              <a:t>)</a:t>
            </a:r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jumlah</a:t>
            </a:r>
            <a:r>
              <a:rPr lang="en-US" altLang="id-ID" sz="2800" dirty="0" smtClean="0"/>
              <a:t> </a:t>
            </a:r>
            <a:r>
              <a:rPr lang="id-ID" altLang="id-ID" sz="2800" dirty="0" smtClean="0"/>
              <a:t>Simpanan Pokok, Simpanan Wajib dan Modal penyertaan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bukti-bukti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pembukuan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keabsahannya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keabsahan,kredibilitas</a:t>
            </a:r>
            <a:r>
              <a:rPr lang="en-US" altLang="id-ID" sz="2800" dirty="0" smtClean="0"/>
              <a:t>,</a:t>
            </a:r>
            <a:r>
              <a:rPr lang="id-ID" altLang="id-ID" sz="2800" dirty="0" smtClean="0"/>
              <a:t> dan akuntabilitasnya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mtClean="0"/>
              <a:t>PEMERIKSAAN CADANGAN</a:t>
            </a:r>
            <a:endParaRPr lang="id-ID" altLang="id-ID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132856"/>
            <a:ext cx="7543801" cy="4023360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kebenaran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kewajaran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pembentukannya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Teliti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keabsahan</a:t>
            </a:r>
            <a:r>
              <a:rPr lang="en-US" altLang="id-ID" sz="2800" dirty="0" smtClean="0"/>
              <a:t> dana </a:t>
            </a:r>
            <a:r>
              <a:rPr lang="en-US" altLang="id-ID" sz="2800" dirty="0" err="1" smtClean="0"/>
              <a:t>kebenaran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penggunaannya</a:t>
            </a:r>
            <a:endParaRPr lang="en-US" altLang="id-ID" sz="2800" dirty="0" smtClean="0"/>
          </a:p>
          <a:p>
            <a:pPr marL="609600" indent="-609600" eaLnBrk="1" hangingPunct="1">
              <a:buFontTx/>
              <a:buAutoNum type="alphaLcPeriod"/>
              <a:defRPr/>
            </a:pPr>
            <a:r>
              <a:rPr lang="en-US" altLang="id-ID" sz="2800" dirty="0" err="1" smtClean="0"/>
              <a:t>Dapatkan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risalah</a:t>
            </a:r>
            <a:r>
              <a:rPr lang="en-US" altLang="id-ID" sz="2800" dirty="0" smtClean="0"/>
              <a:t> </a:t>
            </a:r>
            <a:r>
              <a:rPr lang="id-ID" altLang="id-ID" sz="2800" dirty="0" smtClean="0"/>
              <a:t>RAT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mengenai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pengesahan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penggunaan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pembagian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cadangan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tersebut</a:t>
            </a:r>
            <a:endParaRPr lang="id-ID" alt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dirty="0" smtClean="0"/>
              <a:t>PEMERIKSAAN </a:t>
            </a:r>
            <a:r>
              <a:rPr lang="id-ID" altLang="id-ID" sz="4000" dirty="0" smtClean="0"/>
              <a:t>SHU T</a:t>
            </a:r>
            <a:r>
              <a:rPr lang="en-US" altLang="id-ID" sz="4000" dirty="0" smtClean="0"/>
              <a:t>AHUN LALU</a:t>
            </a:r>
            <a:endParaRPr lang="id-ID" altLang="id-ID" sz="40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Dapatkan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buku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besar</a:t>
            </a:r>
            <a:r>
              <a:rPr lang="en-US" altLang="id-ID" sz="2400" dirty="0" smtClean="0"/>
              <a:t>/sub </a:t>
            </a:r>
            <a:r>
              <a:rPr lang="en-US" altLang="id-ID" sz="2400" dirty="0" err="1" smtClean="0"/>
              <a:t>buku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besar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teliti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rincian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menurut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tahun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perolehannya</a:t>
            </a:r>
            <a:endParaRPr lang="en-US" altLang="id-ID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Dapatkan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hasil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pengesahan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Laporan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Laba-Rugi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tahun-tahun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sebelumnya</a:t>
            </a:r>
            <a:r>
              <a:rPr lang="en-US" altLang="id-ID" sz="2400" dirty="0" smtClean="0"/>
              <a:t> (</a:t>
            </a:r>
            <a:r>
              <a:rPr lang="en-US" altLang="id-ID" sz="2400" dirty="0" err="1" smtClean="0"/>
              <a:t>hasil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baik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oleh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RAT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atau</a:t>
            </a:r>
            <a:r>
              <a:rPr lang="en-US" altLang="id-ID" sz="2400" dirty="0" smtClean="0"/>
              <a:t> Kantor </a:t>
            </a:r>
            <a:r>
              <a:rPr lang="en-US" altLang="id-ID" sz="2400" dirty="0" err="1" smtClean="0"/>
              <a:t>Akuntan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Publik</a:t>
            </a:r>
            <a:r>
              <a:rPr lang="id-ID" altLang="id-ID" sz="2400" dirty="0" smtClean="0"/>
              <a:t>-jika sudah diaudit.</a:t>
            </a:r>
            <a:endParaRPr lang="en-US" altLang="id-ID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Dapatkan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risalah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RAT </a:t>
            </a:r>
            <a:r>
              <a:rPr lang="en-US" altLang="id-ID" sz="2400" dirty="0" smtClean="0"/>
              <a:t>yang </a:t>
            </a:r>
            <a:r>
              <a:rPr lang="en-US" altLang="id-ID" sz="2400" dirty="0" err="1" smtClean="0"/>
              <a:t>menetapkan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pembagian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SHU</a:t>
            </a:r>
            <a:endParaRPr lang="en-US" altLang="id-ID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Teliti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kebenaran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kewajaran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atas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koreksi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dilakukan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terhadap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saldo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SHU </a:t>
            </a:r>
            <a:r>
              <a:rPr lang="en-US" altLang="id-ID" sz="2400" dirty="0" err="1" smtClean="0"/>
              <a:t>tahun-tahun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lalu</a:t>
            </a:r>
            <a:endParaRPr lang="id-ID" alt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dirty="0" smtClean="0"/>
              <a:t>PEMERIKSAAN </a:t>
            </a:r>
            <a:r>
              <a:rPr lang="id-ID" altLang="id-ID" sz="4000" dirty="0" smtClean="0"/>
              <a:t>SHU </a:t>
            </a:r>
            <a:r>
              <a:rPr lang="en-US" altLang="id-ID" sz="4000" dirty="0" smtClean="0"/>
              <a:t> TAHUN BERJALAN</a:t>
            </a:r>
            <a:endParaRPr lang="id-ID" altLang="id-ID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132856"/>
            <a:ext cx="7395160" cy="3736238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en-US" altLang="id-ID" sz="3200" dirty="0" err="1" smtClean="0"/>
              <a:t>Teliti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buku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besar</a:t>
            </a:r>
            <a:r>
              <a:rPr lang="en-US" altLang="id-ID" sz="3200" dirty="0" smtClean="0"/>
              <a:t>/sub </a:t>
            </a:r>
            <a:r>
              <a:rPr lang="en-US" altLang="id-ID" sz="3200" dirty="0" err="1" smtClean="0"/>
              <a:t>buku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besar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atas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kebenaran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dan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kewajaran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mutasi</a:t>
            </a:r>
            <a:r>
              <a:rPr lang="en-US" altLang="id-ID" sz="3200" dirty="0" smtClean="0"/>
              <a:t> L/R </a:t>
            </a:r>
            <a:r>
              <a:rPr lang="en-US" altLang="id-ID" sz="3200" dirty="0" err="1" smtClean="0"/>
              <a:t>tahun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berjalan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berdasarkan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transaksi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pendapatan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dan</a:t>
            </a:r>
            <a:r>
              <a:rPr lang="en-US" altLang="id-ID" sz="3200" dirty="0" smtClean="0"/>
              <a:t> </a:t>
            </a:r>
            <a:r>
              <a:rPr lang="en-US" altLang="id-ID" sz="3200" dirty="0" err="1" smtClean="0"/>
              <a:t>biaya</a:t>
            </a:r>
            <a:endParaRPr lang="en-US" altLang="id-ID" sz="3200" dirty="0" smtClean="0"/>
          </a:p>
          <a:p>
            <a:pPr marL="0" indent="0" eaLnBrk="1" hangingPunct="1">
              <a:buFontTx/>
              <a:buNone/>
              <a:defRPr/>
            </a:pPr>
            <a:endParaRPr lang="id-ID" altLang="id-ID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id-ID" sz="4000" smtClean="0"/>
              <a:t>PEMERIKSAAN ASPEK KEPATUHAN (COMPLIANCE/PERFORMANCE AUDIT)</a:t>
            </a:r>
            <a:endParaRPr lang="id-ID" altLang="id-ID" sz="40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dirty="0" err="1" smtClean="0"/>
              <a:t>Aspek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kepatuhan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adalah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suatu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kegiatan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penilaian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sistematis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dilaksanakan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secara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objektif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independen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berorientasi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untuk</a:t>
            </a:r>
            <a:r>
              <a:rPr lang="en-US" altLang="id-ID" sz="2800" dirty="0" smtClean="0"/>
              <a:t> masa-masa yang </a:t>
            </a:r>
            <a:r>
              <a:rPr lang="en-US" altLang="id-ID" sz="2800" dirty="0" err="1" smtClean="0"/>
              <a:t>akan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datang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atas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semua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kegiatan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ada</a:t>
            </a:r>
            <a:r>
              <a:rPr lang="en-US" altLang="id-ID" sz="2800" dirty="0" smtClean="0"/>
              <a:t> di </a:t>
            </a:r>
            <a:r>
              <a:rPr lang="en-US" altLang="id-ID" sz="2800" dirty="0" err="1" smtClean="0"/>
              <a:t>dalam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suatu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Koperasi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meliputi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kegiatan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kepatuhan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manajemen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terhadap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penetapan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keputusan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telah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diambil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seperti</a:t>
            </a:r>
            <a:r>
              <a:rPr lang="en-US" altLang="id-ID" sz="2800" dirty="0" smtClean="0"/>
              <a:t> “</a:t>
            </a:r>
            <a:r>
              <a:rPr lang="en-US" altLang="id-ID" sz="2800" dirty="0" err="1" smtClean="0"/>
              <a:t>Rencana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Kerja</a:t>
            </a:r>
            <a:r>
              <a:rPr lang="en-US" altLang="id-ID" sz="2800" dirty="0" smtClean="0"/>
              <a:t> Perusahaan”, </a:t>
            </a:r>
            <a:r>
              <a:rPr lang="en-US" altLang="id-ID" sz="2800" dirty="0" err="1" smtClean="0"/>
              <a:t>Pencapaian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tujuan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serta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Pemanfaatan</a:t>
            </a:r>
            <a:r>
              <a:rPr lang="en-US" altLang="id-ID" sz="2800" dirty="0" smtClean="0"/>
              <a:t> &amp; </a:t>
            </a:r>
            <a:r>
              <a:rPr lang="en-US" altLang="id-ID" sz="2800" dirty="0" err="1" smtClean="0"/>
              <a:t>Pengembangan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sumber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daya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personalianya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sebagai</a:t>
            </a:r>
            <a:r>
              <a:rPr lang="en-US" altLang="id-ID" sz="2800" dirty="0" smtClean="0"/>
              <a:t> asset </a:t>
            </a:r>
            <a:r>
              <a:rPr lang="en-US" altLang="id-ID" sz="2800" dirty="0" err="1" smtClean="0"/>
              <a:t>Koperasi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dengan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berpedoman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kepada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ketentuan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perundang-undangan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berlaku</a:t>
            </a:r>
            <a:r>
              <a:rPr lang="en-US" altLang="id-ID" sz="2800" dirty="0" smtClean="0"/>
              <a:t>.</a:t>
            </a:r>
            <a:endParaRPr lang="id-ID" alt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13843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endParaRPr lang="id-ID" altLang="id-ID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32765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id-ID" sz="2800" dirty="0" err="1" smtClean="0"/>
              <a:t>Meneliti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ketaatan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kepatuhan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atas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keputusan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pedoman</a:t>
            </a:r>
            <a:r>
              <a:rPr lang="en-US" altLang="id-ID" sz="2800" dirty="0" smtClean="0"/>
              <a:t> (</a:t>
            </a:r>
            <a:r>
              <a:rPr lang="en-US" altLang="id-ID" sz="2800" dirty="0" err="1" smtClean="0"/>
              <a:t>sistim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prosedur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telah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ditetapkan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oleh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manajemen</a:t>
            </a:r>
            <a:r>
              <a:rPr lang="en-US" altLang="id-ID" sz="2800" dirty="0" smtClean="0"/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id-ID" sz="2800" dirty="0" err="1" smtClean="0"/>
              <a:t>Meneliti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ketaatan</a:t>
            </a:r>
            <a:r>
              <a:rPr lang="en-US" altLang="id-ID" sz="2800" dirty="0" smtClean="0"/>
              <a:t>/</a:t>
            </a:r>
            <a:r>
              <a:rPr lang="en-US" altLang="id-ID" sz="2800" dirty="0" err="1" smtClean="0"/>
              <a:t>kepatuhan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atas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penyusunan</a:t>
            </a:r>
            <a:r>
              <a:rPr lang="en-US" altLang="id-ID" sz="2800" dirty="0" smtClean="0"/>
              <a:t> dana </a:t>
            </a:r>
            <a:r>
              <a:rPr lang="en-US" altLang="id-ID" sz="2800" dirty="0" err="1" smtClean="0"/>
              <a:t>penyampaian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wajib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disampaikan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kepada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Koperasi</a:t>
            </a:r>
            <a:r>
              <a:rPr lang="en-US" altLang="id-ID" sz="2800" dirty="0" smtClean="0"/>
              <a:t> Indonesia, </a:t>
            </a:r>
            <a:r>
              <a:rPr lang="en-US" altLang="id-ID" sz="2800" dirty="0" err="1" smtClean="0"/>
              <a:t>seperti</a:t>
            </a:r>
            <a:r>
              <a:rPr lang="en-US" altLang="id-ID" sz="2800" dirty="0" smtClean="0"/>
              <a:t> 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a.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bulanan</a:t>
            </a:r>
            <a:r>
              <a:rPr lang="en-US" altLang="id-ID" sz="2800" dirty="0" smtClean="0"/>
              <a:t> (</a:t>
            </a:r>
            <a:r>
              <a:rPr lang="en-US" altLang="id-ID" sz="2800" dirty="0" err="1" smtClean="0"/>
              <a:t>Neraca,L</a:t>
            </a:r>
            <a:r>
              <a:rPr lang="en-US" altLang="id-ID" sz="2800" dirty="0" smtClean="0"/>
              <a:t>/R,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rekening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administratif</a:t>
            </a:r>
            <a:r>
              <a:rPr lang="en-US" altLang="id-ID" sz="2800" dirty="0" smtClean="0"/>
              <a:t>);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b.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BMPK;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c. </a:t>
            </a:r>
            <a:r>
              <a:rPr lang="en-US" altLang="id-ID" sz="2800" dirty="0" err="1" smtClean="0"/>
              <a:t>Rencana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Kerja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Tahunan</a:t>
            </a:r>
            <a:r>
              <a:rPr lang="en-US" altLang="id-ID" sz="2800" dirty="0" smtClean="0"/>
              <a:t>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d.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Keuangan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dipublikasikan</a:t>
            </a:r>
            <a:endParaRPr lang="en-US" altLang="id-ID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e.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Dewan </a:t>
            </a:r>
            <a:r>
              <a:rPr lang="en-US" altLang="id-ID" sz="2800" dirty="0" err="1" smtClean="0"/>
              <a:t>Komisaris</a:t>
            </a:r>
            <a:r>
              <a:rPr lang="en-US" altLang="id-ID" sz="2800" dirty="0" smtClean="0"/>
              <a:t>/Dewan </a:t>
            </a:r>
            <a:r>
              <a:rPr lang="en-US" altLang="id-ID" sz="2800" dirty="0" err="1" smtClean="0"/>
              <a:t>Pengawas</a:t>
            </a:r>
            <a:endParaRPr lang="en-US" altLang="id-ID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800" dirty="0" smtClean="0"/>
              <a:t>	f. </a:t>
            </a:r>
            <a:r>
              <a:rPr lang="en-US" altLang="id-ID" sz="2800" dirty="0" err="1" smtClean="0"/>
              <a:t>Laporan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Keuangan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Tahunan</a:t>
            </a:r>
            <a:endParaRPr lang="id-ID" altLang="id-ID" sz="2800" dirty="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id-ID" alt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smtClean="0"/>
              <a:t>PEMERIKSAAN ASPEK MANAJEMEN</a:t>
            </a:r>
            <a:endParaRPr lang="id-ID" altLang="id-ID" sz="40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400" dirty="0" err="1" smtClean="0"/>
              <a:t>Pemeriksaan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manajemen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berorientasi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</a:t>
            </a:r>
            <a:r>
              <a:rPr lang="en-US" altLang="id-ID" sz="2400" dirty="0" smtClean="0"/>
              <a:t> masa </a:t>
            </a:r>
            <a:r>
              <a:rPr lang="en-US" altLang="id-ID" sz="2400" dirty="0" err="1" smtClean="0"/>
              <a:t>depan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terhadap</a:t>
            </a:r>
            <a:r>
              <a:rPr lang="en-US" altLang="id-ID" sz="2400" dirty="0" smtClean="0"/>
              <a:t> “</a:t>
            </a:r>
            <a:r>
              <a:rPr lang="en-US" altLang="id-ID" sz="2400" dirty="0" err="1" smtClean="0"/>
              <a:t>Keputusan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Kebijaksanaan</a:t>
            </a:r>
            <a:r>
              <a:rPr lang="en-US" altLang="id-ID" sz="2400" dirty="0" smtClean="0"/>
              <a:t>” yang </a:t>
            </a:r>
            <a:r>
              <a:rPr lang="en-US" altLang="id-ID" sz="2400" dirty="0" err="1" smtClean="0"/>
              <a:t>dilakukan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oleh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manajemen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tujuan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meningkatkan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profitabilitas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Koperasi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bersifat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konstruktif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protektif</a:t>
            </a:r>
            <a:r>
              <a:rPr lang="en-US" altLang="id-ID" sz="2400" dirty="0" smtClean="0"/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400" dirty="0" err="1" smtClean="0"/>
              <a:t>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manajemen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berbeda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dengan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faktor</a:t>
            </a:r>
            <a:r>
              <a:rPr lang="en-US" altLang="id-ID" sz="24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400" dirty="0" smtClean="0"/>
              <a:t>“ C “   “ A  “  “ …… “  “ E “  “ L “  (</a:t>
            </a:r>
            <a:r>
              <a:rPr lang="en-US" altLang="id-ID" sz="2400" dirty="0" err="1" smtClean="0"/>
              <a:t>dari</a:t>
            </a:r>
            <a:r>
              <a:rPr lang="en-US" altLang="id-ID" sz="2400" dirty="0" smtClean="0"/>
              <a:t> CAMEL) yang </a:t>
            </a:r>
            <a:r>
              <a:rPr lang="en-US" altLang="id-ID" sz="2400" dirty="0" err="1" smtClean="0"/>
              <a:t>bersifat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kuantitatif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datanya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dapat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diperoleh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secara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langsung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melalui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laporan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keuangan</a:t>
            </a:r>
            <a:r>
              <a:rPr lang="en-US" altLang="id-ID" sz="2400" dirty="0" smtClean="0"/>
              <a:t> </a:t>
            </a:r>
            <a:r>
              <a:rPr lang="en-US" altLang="id-ID" dirty="0" smtClean="0"/>
              <a:t>yang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disampaikan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kepada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pejabat pengawas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sedangkan</a:t>
            </a:r>
            <a:r>
              <a:rPr lang="en-US" altLang="id-ID" sz="2400" dirty="0" smtClean="0"/>
              <a:t> data </a:t>
            </a:r>
            <a:r>
              <a:rPr lang="en-US" altLang="id-ID" sz="2400" dirty="0" err="1" smtClean="0"/>
              <a:t>menajemen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lebih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bersifat</a:t>
            </a:r>
            <a:r>
              <a:rPr lang="en-US" altLang="id-ID" sz="2400" dirty="0" smtClean="0"/>
              <a:t> “</a:t>
            </a:r>
            <a:r>
              <a:rPr lang="en-US" altLang="id-ID" sz="2400" dirty="0" err="1" smtClean="0"/>
              <a:t>Kualitatif</a:t>
            </a:r>
            <a:r>
              <a:rPr lang="en-US" altLang="id-ID" sz="2400" dirty="0" smtClean="0"/>
              <a:t>”.</a:t>
            </a:r>
            <a:endParaRPr lang="id-ID" alt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d-ID" altLang="id-ID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400" dirty="0" err="1" smtClean="0"/>
              <a:t>Pengumpulan</a:t>
            </a:r>
            <a:r>
              <a:rPr lang="en-US" altLang="id-ID" sz="2400" dirty="0" smtClean="0"/>
              <a:t> data “</a:t>
            </a:r>
            <a:r>
              <a:rPr lang="en-US" altLang="id-ID" sz="2400" dirty="0" err="1" smtClean="0"/>
              <a:t>manajemen</a:t>
            </a:r>
            <a:r>
              <a:rPr lang="en-US" altLang="id-ID" sz="2400" dirty="0" smtClean="0"/>
              <a:t>” </a:t>
            </a:r>
            <a:r>
              <a:rPr lang="en-US" altLang="id-ID" sz="2400" dirty="0" err="1" smtClean="0"/>
              <a:t>dilakukan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melalui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pendapat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profesional</a:t>
            </a:r>
            <a:r>
              <a:rPr lang="en-US" altLang="id-ID" sz="2400" dirty="0" smtClean="0"/>
              <a:t> (</a:t>
            </a:r>
            <a:r>
              <a:rPr lang="en-US" altLang="id-ID" sz="2400" dirty="0" err="1" smtClean="0"/>
              <a:t>profesional</a:t>
            </a:r>
            <a:r>
              <a:rPr lang="en-US" altLang="id-ID" sz="2400" dirty="0" smtClean="0"/>
              <a:t> judgement) </a:t>
            </a:r>
            <a:r>
              <a:rPr lang="en-US" altLang="id-ID" sz="2400" dirty="0" err="1" smtClean="0"/>
              <a:t>berdasarkan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penilaian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atas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28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pernyataan</a:t>
            </a:r>
            <a:r>
              <a:rPr lang="en-US" altLang="id-ID" sz="2400" dirty="0" smtClean="0"/>
              <a:t>/</a:t>
            </a:r>
            <a:r>
              <a:rPr lang="en-US" altLang="id-ID" sz="2400" dirty="0" err="1" smtClean="0"/>
              <a:t>pertanyaan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merupakan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indikator-indikator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secara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garis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besar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meliputi</a:t>
            </a:r>
            <a:r>
              <a:rPr lang="en-US" altLang="id-ID" sz="2400" dirty="0" smtClean="0"/>
              <a:t> 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Rencana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Strategi</a:t>
            </a:r>
            <a:endParaRPr lang="en-US" altLang="id-ID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Struktur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sistim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pengendaliannya</a:t>
            </a:r>
            <a:endParaRPr lang="en-US" altLang="id-ID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Kepengurusan</a:t>
            </a:r>
            <a:r>
              <a:rPr lang="en-US" altLang="id-ID" sz="2400" dirty="0" smtClean="0"/>
              <a:t> (</a:t>
            </a:r>
            <a:r>
              <a:rPr lang="en-US" altLang="id-ID" sz="2400" dirty="0" err="1" smtClean="0"/>
              <a:t>visi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accountibility</a:t>
            </a:r>
            <a:r>
              <a:rPr lang="en-US" altLang="id-ID" sz="24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eriod"/>
              <a:defRPr/>
            </a:pPr>
            <a:r>
              <a:rPr lang="en-US" altLang="id-ID" sz="2400" dirty="0" err="1" smtClean="0"/>
              <a:t>Pengaturan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pengendalian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risiko</a:t>
            </a:r>
            <a:r>
              <a:rPr lang="en-US" altLang="id-ID" sz="2400" dirty="0" smtClean="0"/>
              <a:t> (</a:t>
            </a:r>
            <a:r>
              <a:rPr lang="en-US" altLang="id-ID" sz="2400" dirty="0" err="1" smtClean="0"/>
              <a:t>risiko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kredit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risiko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 likuiditas</a:t>
            </a:r>
            <a:r>
              <a:rPr lang="en-US" altLang="id-ID" sz="2400" dirty="0" smtClean="0"/>
              <a:t>,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risiko</a:t>
            </a:r>
            <a:r>
              <a:rPr lang="en-US" altLang="id-ID" sz="2400" dirty="0" smtClean="0"/>
              <a:t> </a:t>
            </a:r>
            <a:r>
              <a:rPr lang="id-ID" altLang="id-ID" sz="2400" dirty="0" smtClean="0"/>
              <a:t>pasar</a:t>
            </a:r>
            <a:r>
              <a:rPr lang="en-US" altLang="id-ID" sz="24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400" dirty="0" smtClean="0"/>
              <a:t> </a:t>
            </a:r>
            <a:endParaRPr lang="id-ID" alt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id-ID" dirty="0" smtClean="0"/>
              <a:t>Teknik Pemeriksaan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smtClean="0"/>
              <a:t>Untuk melakukan penilaian dan penelitian dapat dilakukan dengan cara 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smtClean="0"/>
              <a:t>● Wawancara / diskusi  (Inquiry=interview);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smtClean="0"/>
              <a:t>● Pengamatan		     ( Observation)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smtClean="0"/>
              <a:t>● Pengujian		     ( Test 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id-ID" sz="2800" smtClean="0"/>
              <a:t>Pemeriksa memberikan pendapat atas penilaian manajemen secara profesional atas pertanyaan/pernyataan manajemen berdasarkan data dan informasi yang diperolehnya.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id-ID" altLang="id-ID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dirty="0" smtClean="0"/>
              <a:t>TEKHNIK PEMERIKSAAN</a:t>
            </a:r>
            <a:endParaRPr lang="id-ID" altLang="id-ID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988840"/>
            <a:ext cx="7704856" cy="4023360"/>
          </a:xfrm>
        </p:spPr>
        <p:txBody>
          <a:bodyPr>
            <a:noAutofit/>
          </a:bodyPr>
          <a:lstStyle/>
          <a:p>
            <a:pPr marL="450850" indent="-45085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err="1" smtClean="0"/>
              <a:t>Pada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dasarnya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tekhnik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pemeriksaan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dapat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dilakukan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sebagai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berikut</a:t>
            </a:r>
            <a:r>
              <a:rPr lang="en-US" altLang="id-ID" dirty="0" smtClean="0"/>
              <a:t>  :</a:t>
            </a:r>
          </a:p>
          <a:p>
            <a:pPr marL="450850" indent="-4508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id-ID" dirty="0" smtClean="0"/>
              <a:t>To Compare (</a:t>
            </a:r>
            <a:r>
              <a:rPr lang="en-US" altLang="id-ID" dirty="0" err="1" smtClean="0"/>
              <a:t>memperbandingkan</a:t>
            </a:r>
            <a:r>
              <a:rPr lang="en-US" altLang="id-ID" dirty="0" smtClean="0"/>
              <a:t>);</a:t>
            </a:r>
          </a:p>
          <a:p>
            <a:pPr marL="450850" indent="-45085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tekhnik</a:t>
            </a:r>
            <a:r>
              <a:rPr lang="en-US" altLang="id-ID" dirty="0" smtClean="0"/>
              <a:t> audit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membandingkan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dua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atau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lebih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berbarengan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memperhatikan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persamaan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perbedaan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antara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kedua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atau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lebih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tersebut</a:t>
            </a:r>
            <a:r>
              <a:rPr lang="en-US" altLang="id-ID" dirty="0" smtClean="0"/>
              <a:t>.</a:t>
            </a:r>
          </a:p>
          <a:p>
            <a:pPr marL="450850" indent="-450850" eaLnBrk="1" hangingPunct="1">
              <a:lnSpc>
                <a:spcPct val="80000"/>
              </a:lnSpc>
              <a:buFontTx/>
              <a:buAutoNum type="arabicPeriod" startAt="2"/>
              <a:defRPr/>
            </a:pPr>
            <a:r>
              <a:rPr lang="en-US" altLang="id-ID" dirty="0" smtClean="0"/>
              <a:t>Vouching (</a:t>
            </a:r>
            <a:r>
              <a:rPr lang="en-US" altLang="id-ID" dirty="0" err="1" smtClean="0"/>
              <a:t>meneliti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keabsahan</a:t>
            </a:r>
            <a:r>
              <a:rPr lang="en-US" altLang="id-ID" dirty="0" smtClean="0"/>
              <a:t>);</a:t>
            </a:r>
          </a:p>
          <a:p>
            <a:pPr marL="450850" indent="-45085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memeriksa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keabsahan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transaksi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meneliti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dokumen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dasar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dipakai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untuk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mencatat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mendukung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transaksi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tersebut</a:t>
            </a:r>
            <a:r>
              <a:rPr lang="en-US" altLang="id-ID" dirty="0" smtClean="0"/>
              <a:t>.</a:t>
            </a:r>
          </a:p>
          <a:p>
            <a:pPr marL="450850" indent="-450850" eaLnBrk="1" hangingPunct="1">
              <a:lnSpc>
                <a:spcPct val="80000"/>
              </a:lnSpc>
              <a:buFontTx/>
              <a:buAutoNum type="arabicPeriod" startAt="3"/>
              <a:defRPr/>
            </a:pPr>
            <a:r>
              <a:rPr lang="en-US" altLang="id-ID" dirty="0" smtClean="0"/>
              <a:t>Reconciliation (</a:t>
            </a:r>
            <a:r>
              <a:rPr lang="en-US" altLang="id-ID" dirty="0" err="1" smtClean="0"/>
              <a:t>mencari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sebab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perbedaan</a:t>
            </a:r>
            <a:r>
              <a:rPr lang="en-US" altLang="id-ID" dirty="0" smtClean="0"/>
              <a:t>);</a:t>
            </a:r>
          </a:p>
          <a:p>
            <a:pPr marL="450850" indent="-450850" eaLnBrk="1" hangingPunct="1">
              <a:lnSpc>
                <a:spcPct val="80000"/>
              </a:lnSpc>
              <a:buFontTx/>
              <a:buAutoNum type="arabicPeriod" startAt="4"/>
              <a:defRPr/>
            </a:pPr>
            <a:r>
              <a:rPr lang="en-US" altLang="id-ID" dirty="0" err="1" smtClean="0"/>
              <a:t>Konfirmasi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mencari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bukti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pihak</a:t>
            </a:r>
            <a:r>
              <a:rPr lang="en-US" altLang="id-ID" dirty="0" smtClean="0"/>
              <a:t> lain</a:t>
            </a:r>
            <a:endParaRPr lang="id-ID" alt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04825"/>
            <a:ext cx="8218488" cy="688975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id-ID" sz="3200" b="1" smtClean="0">
                <a:solidFill>
                  <a:schemeClr val="hlink"/>
                </a:solidFill>
              </a:rPr>
              <a:t>II.  MAKSUD &amp; TUJUAN PEMERIKSAAN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827584" y="1844824"/>
            <a:ext cx="777666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dilakukan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maksud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memperoleh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kebenaran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atas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informasi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usaha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Simpan Pinjam </a:t>
            </a:r>
            <a:r>
              <a:rPr lang="en-US" altLang="id-ID" sz="2000" dirty="0" smtClean="0"/>
              <a:t>yang </a:t>
            </a:r>
            <a:r>
              <a:rPr lang="en-US" altLang="id-ID" sz="2000" dirty="0" err="1"/>
              <a:t>disampaikan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Koperasi </a:t>
            </a:r>
            <a:r>
              <a:rPr lang="en-US" altLang="id-ID" sz="2000" dirty="0" err="1" smtClean="0"/>
              <a:t>kepada</a:t>
            </a:r>
            <a:r>
              <a:rPr lang="en-US" altLang="id-ID" sz="2000" dirty="0" smtClean="0"/>
              <a:t> </a:t>
            </a:r>
            <a:r>
              <a:rPr lang="id-ID" altLang="id-ID" sz="2000" dirty="0" smtClean="0"/>
              <a:t>Kemenkop UKM/Pejabat Pengawas </a:t>
            </a:r>
            <a:r>
              <a:rPr lang="en-US" altLang="id-ID" sz="2000" dirty="0" err="1" smtClean="0"/>
              <a:t>dan</a:t>
            </a:r>
            <a:r>
              <a:rPr lang="en-US" altLang="id-ID" sz="2000" dirty="0" smtClean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mengetahui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kepatuhan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Koperasi </a:t>
            </a:r>
            <a:r>
              <a:rPr lang="en-US" altLang="id-ID" sz="2000" dirty="0" err="1" smtClean="0"/>
              <a:t>terhadap</a:t>
            </a:r>
            <a:r>
              <a:rPr lang="en-US" altLang="id-ID" sz="2000" dirty="0" smtClean="0"/>
              <a:t> </a:t>
            </a:r>
            <a:r>
              <a:rPr lang="en-US" altLang="id-ID" sz="2000" dirty="0" err="1"/>
              <a:t>ketentuan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berlaku</a:t>
            </a:r>
            <a:r>
              <a:rPr lang="en-US" altLang="id-ID" sz="2000" dirty="0"/>
              <a:t>. </a:t>
            </a:r>
          </a:p>
          <a:p>
            <a:pPr algn="just">
              <a:spcBef>
                <a:spcPct val="50000"/>
              </a:spcBef>
            </a:pP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Usaha Simpan Pinjam </a:t>
            </a:r>
            <a:r>
              <a:rPr lang="en-US" altLang="id-ID" sz="2000" dirty="0" err="1" smtClean="0"/>
              <a:t>oleh</a:t>
            </a:r>
            <a:r>
              <a:rPr lang="en-US" altLang="id-ID" sz="2000" dirty="0" smtClean="0"/>
              <a:t> </a:t>
            </a:r>
            <a:r>
              <a:rPr lang="id-ID" altLang="id-ID" sz="2000" dirty="0" smtClean="0"/>
              <a:t>pejabat pengawas </a:t>
            </a:r>
            <a:r>
              <a:rPr lang="en-US" altLang="id-ID" sz="2000" dirty="0" err="1" smtClean="0"/>
              <a:t>meliputi</a:t>
            </a:r>
            <a:r>
              <a:rPr lang="en-US" altLang="id-ID" sz="2000" dirty="0" smtClean="0"/>
              <a:t> </a:t>
            </a:r>
            <a:r>
              <a:rPr lang="en-US" altLang="id-ID" sz="2000" dirty="0" err="1"/>
              <a:t>antara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penghimpunan dana, penyaluran dana dan keseimbangan dana.</a:t>
            </a:r>
            <a:endParaRPr lang="en-US" altLang="id-ID" sz="2000" dirty="0"/>
          </a:p>
          <a:p>
            <a:pPr algn="just">
              <a:spcBef>
                <a:spcPct val="50000"/>
              </a:spcBef>
            </a:pPr>
            <a:r>
              <a:rPr lang="en-US" altLang="id-ID" sz="2000" dirty="0" err="1"/>
              <a:t>Pemeriksaan</a:t>
            </a:r>
            <a:r>
              <a:rPr lang="en-US" altLang="id-ID" sz="2000" dirty="0"/>
              <a:t> juga </a:t>
            </a:r>
            <a:r>
              <a:rPr lang="en-US" altLang="id-ID" sz="2000" dirty="0" err="1"/>
              <a:t>dapat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dilakukan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terhadap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Koperasi Pusat</a:t>
            </a:r>
            <a:r>
              <a:rPr lang="en-US" altLang="id-ID" sz="2000" dirty="0" smtClean="0"/>
              <a:t>, </a:t>
            </a:r>
            <a:r>
              <a:rPr lang="id-ID" altLang="id-ID" sz="2000" dirty="0" smtClean="0"/>
              <a:t>Kantor Cabang, Kantor Pelayanan Kas</a:t>
            </a:r>
            <a:r>
              <a:rPr lang="en-US" altLang="id-ID" sz="2000" dirty="0" smtClean="0"/>
              <a:t>, </a:t>
            </a:r>
            <a:r>
              <a:rPr lang="id-ID" altLang="id-ID" sz="2000" dirty="0" smtClean="0"/>
              <a:t>Pengurus</a:t>
            </a:r>
            <a:r>
              <a:rPr lang="en-US" altLang="id-ID" sz="2000" dirty="0" smtClean="0"/>
              <a:t>,</a:t>
            </a:r>
            <a:r>
              <a:rPr lang="id-ID" altLang="id-ID" sz="2000" dirty="0" smtClean="0"/>
              <a:t>Pengawas</a:t>
            </a:r>
            <a:r>
              <a:rPr lang="en-US" altLang="id-ID" sz="2000" dirty="0" smtClean="0"/>
              <a:t>,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anggota Koperasi </a:t>
            </a:r>
            <a:r>
              <a:rPr lang="en-US" altLang="id-ID" sz="2000" dirty="0" smtClean="0"/>
              <a:t>yang </a:t>
            </a:r>
            <a:r>
              <a:rPr lang="en-US" altLang="id-ID" sz="2000" dirty="0" err="1"/>
              <a:t>dilakukan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secara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selektif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dimaksudkan</a:t>
            </a:r>
            <a:r>
              <a:rPr lang="en-US" altLang="id-ID" sz="2000" dirty="0"/>
              <a:t> agar </a:t>
            </a:r>
            <a:r>
              <a:rPr lang="id-ID" altLang="id-ID" sz="2000" dirty="0" smtClean="0"/>
              <a:t>Pejabat Pengawas Koperasi </a:t>
            </a:r>
            <a:r>
              <a:rPr lang="en-US" altLang="id-ID" sz="2000" dirty="0" err="1" smtClean="0"/>
              <a:t>dapat</a:t>
            </a:r>
            <a:r>
              <a:rPr lang="en-US" altLang="id-ID" sz="2000" dirty="0" smtClean="0"/>
              <a:t> </a:t>
            </a:r>
            <a:r>
              <a:rPr lang="en-US" altLang="id-ID" sz="2000" dirty="0" err="1"/>
              <a:t>melakukan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secara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menyeluruh</a:t>
            </a:r>
            <a:r>
              <a:rPr lang="en-US" altLang="id-ID" sz="2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2888"/>
            <a:ext cx="8229600" cy="71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id-ID" altLang="id-ID" sz="40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575945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 startAt="5"/>
              <a:defRPr/>
            </a:pPr>
            <a:r>
              <a:rPr lang="en-US" altLang="id-ID" dirty="0" smtClean="0"/>
              <a:t>TO </a:t>
            </a:r>
            <a:r>
              <a:rPr lang="en-US" altLang="id-ID" dirty="0" err="1" smtClean="0"/>
              <a:t>Analize</a:t>
            </a:r>
            <a:r>
              <a:rPr lang="en-US" altLang="id-ID" dirty="0" smtClean="0"/>
              <a:t> ( </a:t>
            </a:r>
            <a:r>
              <a:rPr lang="en-US" altLang="id-ID" dirty="0" err="1" smtClean="0"/>
              <a:t>Menganalisa</a:t>
            </a:r>
            <a:r>
              <a:rPr lang="en-US" altLang="id-ID" dirty="0" smtClean="0"/>
              <a:t> );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memecah-mecah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informasi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dalam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bagian-bagiannya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mencari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hubungan</a:t>
            </a:r>
            <a:r>
              <a:rPr lang="en-US" altLang="id-ID" dirty="0" smtClean="0"/>
              <a:t>/</a:t>
            </a:r>
            <a:r>
              <a:rPr lang="en-US" altLang="id-ID" dirty="0" err="1" smtClean="0"/>
              <a:t>korelasi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ada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diantara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bagian-bagian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tersebut</a:t>
            </a: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6"/>
              <a:defRPr/>
            </a:pPr>
            <a:r>
              <a:rPr lang="en-US" altLang="id-ID" dirty="0" smtClean="0"/>
              <a:t>Footing/</a:t>
            </a:r>
            <a:r>
              <a:rPr lang="en-US" altLang="id-ID" dirty="0" err="1" smtClean="0"/>
              <a:t>Croos</a:t>
            </a:r>
            <a:r>
              <a:rPr lang="en-US" altLang="id-ID" dirty="0" smtClean="0"/>
              <a:t> Footing;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pemeriksaan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hasil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penjumlahan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masing-masing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lajur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vertikal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untuk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mengetahui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apakah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penjumlahan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ini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sama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penjumlahan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horisontal</a:t>
            </a:r>
            <a:r>
              <a:rPr lang="en-US" altLang="id-ID" dirty="0" smtClean="0"/>
              <a:t>;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7"/>
              <a:defRPr/>
            </a:pPr>
            <a:r>
              <a:rPr lang="en-US" altLang="id-ID" dirty="0" smtClean="0"/>
              <a:t>Checking;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meneliti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sesuatu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telah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dilakukan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oleh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pihak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manajemen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apakah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telah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dilaksanakan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telah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benar</a:t>
            </a: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8"/>
              <a:defRPr/>
            </a:pPr>
            <a:r>
              <a:rPr lang="en-US" altLang="id-ID" dirty="0" err="1" smtClean="0"/>
              <a:t>Inspeksi</a:t>
            </a:r>
            <a:r>
              <a:rPr lang="en-US" altLang="id-ID" dirty="0" smtClean="0"/>
              <a:t>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meneliti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fisik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apakah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hal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dilaporkan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sesuai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keadaan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fisik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hal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tersebut</a:t>
            </a: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id-ID" altLang="id-ID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00100" y="93668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altLang="id-ID" sz="3600" dirty="0" smtClean="0"/>
              <a:t>TEKNIK PEMERIKSAAN</a:t>
            </a:r>
            <a:r>
              <a:rPr lang="id-ID" altLang="id-ID" sz="3600" dirty="0" smtClean="0"/>
              <a:t> ... lanjutan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79388" y="-1466850"/>
            <a:ext cx="8229600" cy="825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endParaRPr lang="id-ID" altLang="id-ID" sz="40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340768"/>
            <a:ext cx="8229600" cy="575945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 startAt="9"/>
              <a:defRPr/>
            </a:pPr>
            <a:r>
              <a:rPr lang="en-US" altLang="id-ID" dirty="0" err="1" smtClean="0"/>
              <a:t>Verifikasi</a:t>
            </a:r>
            <a:r>
              <a:rPr lang="en-US" altLang="id-ID" dirty="0" smtClean="0"/>
              <a:t>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pemeriksaan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kembali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terhadap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perhitungan-perhitungan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seperti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penjumlahan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perkalian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pengurangan,pembagian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sebagainya</a:t>
            </a: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10. Tracer (</a:t>
            </a:r>
            <a:r>
              <a:rPr lang="en-US" altLang="id-ID" dirty="0" err="1" smtClean="0"/>
              <a:t>Mentrasir</a:t>
            </a:r>
            <a:r>
              <a:rPr lang="en-US" altLang="id-ID" dirty="0" smtClean="0"/>
              <a:t>);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memeriksa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kebenaran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transaksi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mengikuti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bukti</a:t>
            </a:r>
            <a:r>
              <a:rPr lang="en-US" altLang="id-ID" dirty="0" smtClean="0"/>
              <a:t>, </a:t>
            </a:r>
            <a:r>
              <a:rPr lang="en-US" altLang="id-ID" dirty="0" err="1" smtClean="0"/>
              <a:t>dengan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memeriksa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tahapan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sebelumnya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ataupun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tahapan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sesudahnya</a:t>
            </a:r>
            <a:r>
              <a:rPr lang="en-US" altLang="id-ID" dirty="0" smtClean="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11"/>
              <a:defRPr/>
            </a:pPr>
            <a:r>
              <a:rPr lang="en-US" altLang="id-ID" dirty="0" smtClean="0"/>
              <a:t>To Scan (</a:t>
            </a:r>
            <a:r>
              <a:rPr lang="en-US" altLang="id-ID" dirty="0" err="1" smtClean="0"/>
              <a:t>Meneliti</a:t>
            </a:r>
            <a:r>
              <a:rPr lang="en-US" altLang="id-ID" dirty="0" smtClean="0"/>
              <a:t>);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tekhnik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pemeriksaan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dilakukan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secara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lengkap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seksama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untuk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mengetahui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apakah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terdapat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penyimpangan</a:t>
            </a:r>
            <a:r>
              <a:rPr lang="en-US" altLang="id-ID" dirty="0" smtClean="0"/>
              <a:t>/</a:t>
            </a:r>
            <a:r>
              <a:rPr lang="en-US" altLang="id-ID" dirty="0" err="1" smtClean="0"/>
              <a:t>keganjilan</a:t>
            </a:r>
            <a:endParaRPr lang="en-US" altLang="id-ID" dirty="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 startAt="12"/>
              <a:defRPr/>
            </a:pPr>
            <a:r>
              <a:rPr lang="en-US" altLang="id-ID" dirty="0" smtClean="0"/>
              <a:t>Sampling;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dirty="0" smtClean="0"/>
              <a:t>	</a:t>
            </a:r>
            <a:r>
              <a:rPr lang="en-US" altLang="id-ID" dirty="0" err="1" smtClean="0"/>
              <a:t>yaitu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memeriksa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bagian-bagian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tertentu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dari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suatu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himpunan</a:t>
            </a:r>
            <a:r>
              <a:rPr lang="en-US" altLang="id-ID" dirty="0" smtClean="0"/>
              <a:t> yang </a:t>
            </a:r>
            <a:r>
              <a:rPr lang="en-US" altLang="id-ID" dirty="0" err="1" smtClean="0"/>
              <a:t>kemudian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digunakan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sebagai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dasar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untuk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mengambil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kesimpulan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atas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himpunan</a:t>
            </a:r>
            <a:r>
              <a:rPr lang="en-US" altLang="id-ID" dirty="0" smtClean="0"/>
              <a:t> </a:t>
            </a:r>
            <a:r>
              <a:rPr lang="en-US" altLang="id-ID" dirty="0" err="1" smtClean="0"/>
              <a:t>tersebut</a:t>
            </a:r>
            <a:r>
              <a:rPr lang="en-US" altLang="id-ID" dirty="0" smtClean="0"/>
              <a:t>.</a:t>
            </a:r>
            <a:endParaRPr lang="id-ID" altLang="id-ID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23528" y="-38742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altLang="id-ID" sz="3600" dirty="0" smtClean="0"/>
              <a:t>TEKNIK PEMERIKSAAN</a:t>
            </a:r>
            <a:r>
              <a:rPr lang="id-ID" altLang="id-ID" sz="3600" dirty="0" smtClean="0"/>
              <a:t> ... lanjutan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id-ID" sz="4000" smtClean="0"/>
              <a:t>PROFESIONALISME PEMERIKSAAN</a:t>
            </a:r>
            <a:endParaRPr lang="id-ID" altLang="id-ID" sz="40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err="1" smtClean="0"/>
              <a:t>Melihat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betapa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luas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ruang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lingkup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fungsi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pemeriksaan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maka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seorang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</a:t>
            </a:r>
            <a:r>
              <a:rPr lang="en-US" altLang="id-ID" sz="2400" dirty="0" smtClean="0"/>
              <a:t> (Auditor) </a:t>
            </a:r>
            <a:r>
              <a:rPr lang="en-US" altLang="id-ID" sz="2400" dirty="0" err="1" smtClean="0"/>
              <a:t>dituntut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suatu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klasifikasi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tinggi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baik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mengenai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kecakapan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tekhnis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maupun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moralnya</a:t>
            </a:r>
            <a:r>
              <a:rPr lang="en-US" altLang="id-ID" sz="2400" dirty="0" smtClean="0"/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err="1" smtClean="0"/>
              <a:t>Secara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konkrit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</a:t>
            </a:r>
            <a:r>
              <a:rPr lang="en-US" altLang="id-ID" sz="2400" dirty="0" smtClean="0"/>
              <a:t> minimal </a:t>
            </a:r>
            <a:r>
              <a:rPr lang="en-US" altLang="id-ID" sz="2400" dirty="0" err="1" smtClean="0"/>
              <a:t>harus</a:t>
            </a:r>
            <a:r>
              <a:rPr lang="en-US" altLang="id-ID" sz="2400" dirty="0" smtClean="0"/>
              <a:t> 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Mempunyai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pengetahuan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luas</a:t>
            </a:r>
            <a:r>
              <a:rPr lang="en-US" altLang="id-ID" sz="2400" dirty="0" smtClean="0"/>
              <a:t>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Memiliki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sikap</a:t>
            </a:r>
            <a:r>
              <a:rPr lang="en-US" altLang="id-ID" sz="2400" dirty="0" smtClean="0"/>
              <a:t> mental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etika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baik</a:t>
            </a:r>
            <a:r>
              <a:rPr lang="en-US" altLang="id-ID" sz="2400" dirty="0" smtClean="0"/>
              <a:t>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Kualifikasi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tersendiri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sebagai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pemeriksa</a:t>
            </a:r>
            <a:r>
              <a:rPr lang="en-US" altLang="id-ID" sz="2400" dirty="0" smtClean="0"/>
              <a:t>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Kemampuan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berkomunikasi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interaksi</a:t>
            </a:r>
            <a:r>
              <a:rPr lang="en-US" altLang="id-ID" sz="2400" dirty="0" smtClean="0"/>
              <a:t>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Independen,bertanggung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jawab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secara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profesional</a:t>
            </a:r>
            <a:endParaRPr lang="en-US" altLang="id-ID" sz="24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id-ID" sz="2400" dirty="0" smtClean="0"/>
              <a:t>●  </a:t>
            </a:r>
            <a:r>
              <a:rPr lang="en-US" altLang="id-ID" sz="2400" dirty="0" err="1" smtClean="0"/>
              <a:t>Tidak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termasuk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dalam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Daftar</a:t>
            </a:r>
            <a:r>
              <a:rPr lang="en-US" altLang="id-ID" sz="2400" dirty="0" smtClean="0"/>
              <a:t> Orang </a:t>
            </a:r>
            <a:r>
              <a:rPr lang="en-US" altLang="id-ID" sz="2400" dirty="0" err="1" smtClean="0"/>
              <a:t>Tercela</a:t>
            </a:r>
            <a:endParaRPr lang="en-US" altLang="id-ID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gray">
          <a:xfrm>
            <a:off x="2133600" y="3200400"/>
            <a:ext cx="51054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SG" sz="5400" b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/>
                <a:ea typeface="Verdana"/>
                <a:cs typeface="Verdana"/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22691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04825"/>
            <a:ext cx="8218488" cy="688975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id-ID" sz="3200" b="1" dirty="0" smtClean="0">
                <a:solidFill>
                  <a:schemeClr val="hlink"/>
                </a:solidFill>
              </a:rPr>
              <a:t>III.  RUANG LINGKUP PEMERIKSAAN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384627" y="1916832"/>
            <a:ext cx="712787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id-ID" sz="2000" dirty="0" err="1" smtClean="0"/>
              <a:t>Ruang</a:t>
            </a:r>
            <a:r>
              <a:rPr lang="en-US" altLang="id-ID" sz="2000" dirty="0" smtClean="0"/>
              <a:t> </a:t>
            </a:r>
            <a:r>
              <a:rPr lang="en-US" altLang="id-ID" sz="2000" dirty="0" err="1"/>
              <a:t>lingkup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id-ID" altLang="id-ID" sz="2000" dirty="0" smtClean="0"/>
              <a:t>usaha simpan pinjam </a:t>
            </a:r>
            <a:r>
              <a:rPr lang="en-US" altLang="id-ID" sz="2000" dirty="0" err="1" smtClean="0"/>
              <a:t>meliputi</a:t>
            </a:r>
            <a:r>
              <a:rPr lang="en-US" altLang="id-ID" sz="2000" dirty="0" smtClean="0"/>
              <a:t> </a:t>
            </a:r>
            <a:r>
              <a:rPr lang="en-US" altLang="id-ID" sz="2000" dirty="0"/>
              <a:t>:</a:t>
            </a:r>
          </a:p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(Financial Audit)</a:t>
            </a:r>
          </a:p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Kepatuhan</a:t>
            </a:r>
            <a:r>
              <a:rPr lang="en-US" altLang="id-ID" sz="2000" dirty="0"/>
              <a:t> (Compliance Audit)</a:t>
            </a:r>
          </a:p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Manajemen</a:t>
            </a:r>
            <a:r>
              <a:rPr lang="en-US" altLang="id-ID" sz="2000" dirty="0"/>
              <a:t> (Management Audit)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403348" y="3933056"/>
            <a:ext cx="712787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317625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839913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3622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194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6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338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910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id-ID" sz="2000" dirty="0" err="1"/>
              <a:t>Pada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prakteknya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ketiga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tersebut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sulit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dipisahkan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satu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dengan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lainnya</a:t>
            </a:r>
            <a:r>
              <a:rPr lang="en-US" altLang="id-ID" sz="2000" dirty="0"/>
              <a:t>. </a:t>
            </a:r>
            <a:r>
              <a:rPr lang="en-US" altLang="id-ID" sz="2000" dirty="0" err="1"/>
              <a:t>Oleh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karena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itu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pemeriksaan</a:t>
            </a:r>
            <a:r>
              <a:rPr lang="en-US" altLang="id-ID" sz="2000" dirty="0"/>
              <a:t> (audit) </a:t>
            </a:r>
            <a:r>
              <a:rPr lang="en-US" altLang="id-ID" sz="2000" dirty="0" err="1"/>
              <a:t>dapat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diartikan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sebagai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suatu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kegiatan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penilaian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objektif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independen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mengkaji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semua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kegiatan</a:t>
            </a:r>
            <a:r>
              <a:rPr lang="en-US" altLang="id-ID" sz="2000" dirty="0"/>
              <a:t> di </a:t>
            </a:r>
            <a:r>
              <a:rPr lang="en-US" altLang="id-ID" sz="2000" dirty="0" err="1"/>
              <a:t>bidang</a:t>
            </a:r>
            <a:r>
              <a:rPr lang="en-US" altLang="id-ID" sz="2000" dirty="0"/>
              <a:t> “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”, “</a:t>
            </a:r>
            <a:r>
              <a:rPr lang="en-US" altLang="id-ID" sz="2000" dirty="0" err="1"/>
              <a:t>operasional</a:t>
            </a:r>
            <a:r>
              <a:rPr lang="en-US" altLang="id-ID" sz="2000" dirty="0"/>
              <a:t> &amp; </a:t>
            </a:r>
            <a:r>
              <a:rPr lang="en-US" altLang="id-ID" sz="2000" dirty="0" err="1"/>
              <a:t>kepatuhan</a:t>
            </a:r>
            <a:r>
              <a:rPr lang="en-US" altLang="id-ID" sz="2000" dirty="0"/>
              <a:t>”, </a:t>
            </a:r>
            <a:r>
              <a:rPr lang="en-US" altLang="id-ID" sz="2000" dirty="0" err="1"/>
              <a:t>serta</a:t>
            </a:r>
            <a:r>
              <a:rPr lang="en-US" altLang="id-ID" sz="2000" dirty="0"/>
              <a:t> “</a:t>
            </a:r>
            <a:r>
              <a:rPr lang="en-US" altLang="id-ID" sz="2000" dirty="0" err="1"/>
              <a:t>penetapan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keputusan</a:t>
            </a:r>
            <a:r>
              <a:rPr lang="en-US" altLang="id-ID" sz="2000" dirty="0"/>
              <a:t>/</a:t>
            </a:r>
            <a:r>
              <a:rPr lang="en-US" altLang="id-ID" sz="2000" dirty="0" err="1"/>
              <a:t>kebijaksanaan</a:t>
            </a:r>
            <a:r>
              <a:rPr lang="en-US" altLang="id-ID" sz="2000" dirty="0"/>
              <a:t>” yang </a:t>
            </a:r>
            <a:r>
              <a:rPr lang="en-US" altLang="id-ID" sz="2000" dirty="0" err="1"/>
              <a:t>diambil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bersifat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konstruktif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protektif</a:t>
            </a:r>
            <a:r>
              <a:rPr lang="en-US" altLang="id-ID" sz="2000" dirty="0"/>
              <a:t>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43608" y="3284984"/>
            <a:ext cx="8352928" cy="1080120"/>
          </a:xfrm>
          <a:prstGeom prst="roundRect">
            <a:avLst/>
          </a:prstGeom>
          <a:ln w="381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85800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US" altLang="en-US" sz="2800" smtClean="0">
                <a:solidFill>
                  <a:srgbClr val="FFFF00"/>
                </a:solidFill>
              </a:rPr>
              <a:t>RUANG LINGKUP PENGAWASAN KOPERASI</a:t>
            </a:r>
            <a:endParaRPr lang="id-ID" altLang="en-US" sz="2800" smtClean="0"/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577AD1-76AF-49C6-A3AC-7C82824FBFEE}" type="slidenum">
              <a:rPr lang="en-US" altLang="en-US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49506854"/>
              </p:ext>
            </p:extLst>
          </p:nvPr>
        </p:nvGraphicFramePr>
        <p:xfrm>
          <a:off x="1333872" y="1274440"/>
          <a:ext cx="77724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Right Arrow 20"/>
          <p:cNvSpPr/>
          <p:nvPr/>
        </p:nvSpPr>
        <p:spPr>
          <a:xfrm>
            <a:off x="833438" y="3581400"/>
            <a:ext cx="533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48984" y="1295400"/>
            <a:ext cx="615553" cy="4953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Menteri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No. 17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2015 </a:t>
            </a:r>
            <a:r>
              <a:rPr lang="en-US" sz="1400" b="1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PENGAWASAN KOPERASI</a:t>
            </a:r>
          </a:p>
        </p:txBody>
      </p:sp>
    </p:spTree>
    <p:extLst>
      <p:ext uri="{BB962C8B-B14F-4D97-AF65-F5344CB8AC3E}">
        <p14:creationId xmlns:p14="http://schemas.microsoft.com/office/powerpoint/2010/main" val="2290158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199" y="980728"/>
            <a:ext cx="8002588" cy="47625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id-ID" sz="2800" b="1" dirty="0" smtClean="0">
                <a:solidFill>
                  <a:schemeClr val="hlink"/>
                </a:solidFill>
              </a:rPr>
              <a:t>(1)  ASPEK KEUANGAN (FINANCIAL AUDIT)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894556" y="1700808"/>
            <a:ext cx="712787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317625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839913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3622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194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2766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338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1910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mempunyai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orientasi</a:t>
            </a:r>
            <a:r>
              <a:rPr lang="en-US" altLang="id-ID" sz="2000" dirty="0"/>
              <a:t>  </a:t>
            </a:r>
            <a:r>
              <a:rPr lang="en-US" altLang="id-ID" sz="2000" dirty="0" err="1"/>
              <a:t>pengujian</a:t>
            </a:r>
            <a:r>
              <a:rPr lang="en-US" altLang="id-ID" sz="2000" dirty="0"/>
              <a:t>/ </a:t>
            </a:r>
            <a:r>
              <a:rPr lang="en-US" altLang="id-ID" sz="2000" dirty="0" err="1"/>
              <a:t>penilaian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secara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independen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objektif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atas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tingkat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kewajaran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kecermatan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serta</a:t>
            </a:r>
            <a:r>
              <a:rPr lang="en-US" altLang="id-ID" sz="2000" dirty="0"/>
              <a:t> data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memberikan</a:t>
            </a:r>
            <a:r>
              <a:rPr lang="en-US" altLang="id-ID" sz="2000" dirty="0"/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perlindungan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keamanan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harta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id-ID" altLang="id-ID" sz="2000" dirty="0" smtClean="0">
                <a:solidFill>
                  <a:srgbClr val="FF0000"/>
                </a:solidFill>
              </a:rPr>
              <a:t>koperasi </a:t>
            </a:r>
            <a:r>
              <a:rPr lang="en-US" altLang="id-ID" sz="2000" dirty="0" err="1" smtClean="0">
                <a:solidFill>
                  <a:srgbClr val="FF0000"/>
                </a:solidFill>
              </a:rPr>
              <a:t>dengan</a:t>
            </a:r>
            <a:r>
              <a:rPr lang="en-US" altLang="id-ID" sz="2000" dirty="0" smtClean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melakukan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evaluasi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kelayakan</a:t>
            </a:r>
            <a:r>
              <a:rPr lang="en-US" altLang="id-ID" sz="2000" dirty="0">
                <a:solidFill>
                  <a:srgbClr val="FF0000"/>
                </a:solidFill>
              </a:rPr>
              <a:t> internal control yang </a:t>
            </a:r>
            <a:r>
              <a:rPr lang="en-US" altLang="id-ID" sz="2000" dirty="0" err="1">
                <a:solidFill>
                  <a:srgbClr val="FF0000"/>
                </a:solidFill>
              </a:rPr>
              <a:t>diterapkan</a:t>
            </a:r>
            <a:r>
              <a:rPr lang="en-US" altLang="id-ID" sz="2000" dirty="0">
                <a:solidFill>
                  <a:srgbClr val="FF0000"/>
                </a:solidFill>
              </a:rPr>
              <a:t>. </a:t>
            </a:r>
          </a:p>
          <a:p>
            <a:pPr algn="just">
              <a:spcBef>
                <a:spcPct val="50000"/>
              </a:spcBef>
            </a:pPr>
            <a:r>
              <a:rPr lang="en-US" altLang="id-ID" sz="2000" dirty="0" err="1"/>
              <a:t>Pemeriksaan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terhadap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meliputi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seluruh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pos-pos</a:t>
            </a:r>
            <a:r>
              <a:rPr lang="en-US" altLang="id-ID" sz="2000" dirty="0"/>
              <a:t>/</a:t>
            </a:r>
            <a:r>
              <a:rPr lang="en-US" altLang="id-ID" sz="2000" dirty="0" err="1"/>
              <a:t>rekening-rekening</a:t>
            </a:r>
            <a:r>
              <a:rPr lang="en-US" altLang="id-ID" sz="2000" dirty="0"/>
              <a:t>: </a:t>
            </a:r>
            <a:r>
              <a:rPr lang="en-US" altLang="id-ID" sz="2000" dirty="0" err="1"/>
              <a:t>Neraca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Laporan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Perhitungan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Laba-rugi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serta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Rekening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administratif</a:t>
            </a:r>
            <a:r>
              <a:rPr lang="en-US" altLang="id-ID" sz="2000" dirty="0"/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id-ID" sz="2000" dirty="0" err="1"/>
              <a:t>Sejumlah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pos-pos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tertentu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Neraca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Laporan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perhitungan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Laba-rugi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Rekening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Administrasi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mempunyai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korelasi</a:t>
            </a:r>
            <a:r>
              <a:rPr lang="en-US" altLang="id-ID" sz="2000" dirty="0"/>
              <a:t> di </a:t>
            </a: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penilaian</a:t>
            </a:r>
            <a:r>
              <a:rPr lang="en-US" altLang="id-ID" sz="2000" dirty="0"/>
              <a:t> “</a:t>
            </a:r>
            <a:r>
              <a:rPr lang="en-US" altLang="id-ID" sz="2000" dirty="0" err="1"/>
              <a:t>likuiditas</a:t>
            </a:r>
            <a:r>
              <a:rPr lang="en-US" altLang="id-ID" sz="2000" dirty="0"/>
              <a:t>”, “</a:t>
            </a:r>
            <a:r>
              <a:rPr lang="en-US" altLang="id-ID" sz="2000" dirty="0" err="1"/>
              <a:t>rentabilitas</a:t>
            </a:r>
            <a:r>
              <a:rPr lang="en-US" altLang="id-ID" sz="2000" dirty="0"/>
              <a:t>”, </a:t>
            </a:r>
            <a:r>
              <a:rPr lang="en-US" altLang="id-ID" sz="2000" dirty="0" err="1"/>
              <a:t>dan</a:t>
            </a:r>
            <a:r>
              <a:rPr lang="en-US" altLang="id-ID" sz="2000" dirty="0"/>
              <a:t> “</a:t>
            </a:r>
            <a:r>
              <a:rPr lang="en-US" altLang="id-ID" sz="2000" dirty="0" err="1"/>
              <a:t>kecukupan</a:t>
            </a:r>
            <a:r>
              <a:rPr lang="en-US" altLang="id-ID" sz="2000" dirty="0"/>
              <a:t> modal”. Dan </a:t>
            </a:r>
            <a:r>
              <a:rPr lang="en-US" altLang="id-ID" sz="2000" dirty="0" err="1"/>
              <a:t>penilaian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aspek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tersebut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berujung</a:t>
            </a:r>
            <a:r>
              <a:rPr lang="en-US" altLang="id-ID" sz="2000" dirty="0"/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pada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penilaian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tingkat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en-US" altLang="id-ID" sz="2000" dirty="0" err="1">
                <a:solidFill>
                  <a:srgbClr val="FF0000"/>
                </a:solidFill>
              </a:rPr>
              <a:t>kesehatan</a:t>
            </a:r>
            <a:r>
              <a:rPr lang="en-US" altLang="id-ID" sz="2000" dirty="0">
                <a:solidFill>
                  <a:srgbClr val="FF0000"/>
                </a:solidFill>
              </a:rPr>
              <a:t> </a:t>
            </a:r>
            <a:r>
              <a:rPr lang="id-ID" altLang="id-ID" sz="2000" dirty="0" smtClean="0">
                <a:solidFill>
                  <a:srgbClr val="FF0000"/>
                </a:solidFill>
              </a:rPr>
              <a:t>Koperasi</a:t>
            </a:r>
            <a:r>
              <a:rPr lang="en-US" altLang="id-ID" sz="2000" dirty="0" smtClean="0"/>
              <a:t>.</a:t>
            </a:r>
            <a:endParaRPr lang="en-US" altLang="id-ID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837456" y="3510109"/>
            <a:ext cx="716080" cy="6805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900" dirty="0">
                <a:solidFill>
                  <a:schemeClr val="tx1"/>
                </a:solidFill>
              </a:rPr>
              <a:t>BU/BH</a:t>
            </a:r>
          </a:p>
          <a:p>
            <a:pPr algn="ctr"/>
            <a:r>
              <a:rPr lang="id-ID" sz="900" dirty="0">
                <a:solidFill>
                  <a:schemeClr val="tx1"/>
                </a:solidFill>
              </a:rPr>
              <a:t>KSP/USP</a:t>
            </a:r>
          </a:p>
        </p:txBody>
      </p:sp>
      <p:sp>
        <p:nvSpPr>
          <p:cNvPr id="5" name="Block Arc 4"/>
          <p:cNvSpPr/>
          <p:nvPr/>
        </p:nvSpPr>
        <p:spPr>
          <a:xfrm>
            <a:off x="3641302" y="3261869"/>
            <a:ext cx="1108388" cy="810069"/>
          </a:xfrm>
          <a:prstGeom prst="blockArc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chemeClr val="tx1"/>
                </a:solidFill>
              </a:rPr>
              <a:t>Marketing</a:t>
            </a:r>
          </a:p>
        </p:txBody>
      </p:sp>
      <p:sp>
        <p:nvSpPr>
          <p:cNvPr id="6" name="Block Arc 5"/>
          <p:cNvSpPr/>
          <p:nvPr/>
        </p:nvSpPr>
        <p:spPr>
          <a:xfrm flipV="1">
            <a:off x="3641302" y="3666299"/>
            <a:ext cx="1108388" cy="811277"/>
          </a:xfrm>
          <a:prstGeom prst="blockArc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chemeClr val="tx1"/>
                </a:solidFill>
              </a:rPr>
              <a:t>Operation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53536" y="3666301"/>
            <a:ext cx="196154" cy="40563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ysClr val="windowText" lastClr="000000"/>
                </a:solidFill>
              </a:rPr>
              <a:t>Fin</a:t>
            </a:r>
          </a:p>
        </p:txBody>
      </p:sp>
      <p:sp>
        <p:nvSpPr>
          <p:cNvPr id="9" name="Rectangle 8"/>
          <p:cNvSpPr/>
          <p:nvPr/>
        </p:nvSpPr>
        <p:spPr>
          <a:xfrm>
            <a:off x="3641302" y="3651788"/>
            <a:ext cx="196154" cy="4056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ysClr val="windowText" lastClr="000000"/>
                </a:solidFill>
              </a:rPr>
              <a:t>SDM</a:t>
            </a:r>
          </a:p>
        </p:txBody>
      </p:sp>
      <p:sp>
        <p:nvSpPr>
          <p:cNvPr id="10" name="Block Arc 9"/>
          <p:cNvSpPr/>
          <p:nvPr/>
        </p:nvSpPr>
        <p:spPr>
          <a:xfrm>
            <a:off x="3412100" y="2941654"/>
            <a:ext cx="1590528" cy="908719"/>
          </a:xfrm>
          <a:prstGeom prst="blockArc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chemeClr val="tx1"/>
                </a:solidFill>
              </a:rPr>
              <a:t>Risk Mgt</a:t>
            </a:r>
          </a:p>
        </p:txBody>
      </p:sp>
      <p:sp>
        <p:nvSpPr>
          <p:cNvPr id="11" name="Block Arc 10"/>
          <p:cNvSpPr/>
          <p:nvPr/>
        </p:nvSpPr>
        <p:spPr>
          <a:xfrm flipV="1">
            <a:off x="3412101" y="3850371"/>
            <a:ext cx="1590529" cy="940709"/>
          </a:xfrm>
          <a:prstGeom prst="blockArc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>
                <a:solidFill>
                  <a:schemeClr val="tx1"/>
                </a:solidFill>
              </a:rPr>
              <a:t>SPI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96274" y="3375587"/>
            <a:ext cx="229202" cy="965238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/>
              <a:t>GCG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73427" y="3396012"/>
            <a:ext cx="229202" cy="965238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13" dirty="0"/>
              <a:t>AUDIT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81431" y="2324835"/>
            <a:ext cx="1527884" cy="5599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/>
              <a:t>1. Kelengkapan Legalitas</a:t>
            </a:r>
          </a:p>
          <a:p>
            <a:r>
              <a:rPr lang="id-ID" sz="1013" dirty="0"/>
              <a:t>2. Kelengkapan Organisasi</a:t>
            </a:r>
          </a:p>
        </p:txBody>
      </p:sp>
      <p:cxnSp>
        <p:nvCxnSpPr>
          <p:cNvPr id="16" name="Elbow Connector 15"/>
          <p:cNvCxnSpPr>
            <a:stCxn id="14" idx="1"/>
          </p:cNvCxnSpPr>
          <p:nvPr/>
        </p:nvCxnSpPr>
        <p:spPr>
          <a:xfrm rot="10800000" flipV="1">
            <a:off x="4328067" y="2604816"/>
            <a:ext cx="753365" cy="1157046"/>
          </a:xfrm>
          <a:prstGeom prst="bentConnector2">
            <a:avLst/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55865" y="1635936"/>
            <a:ext cx="1553450" cy="55996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>
                <a:solidFill>
                  <a:schemeClr val="bg1"/>
                </a:solidFill>
              </a:rPr>
              <a:t>1. Product, 2. Price, 3. Promotion</a:t>
            </a:r>
          </a:p>
          <a:p>
            <a:r>
              <a:rPr lang="id-ID" sz="1013" dirty="0">
                <a:solidFill>
                  <a:schemeClr val="bg1"/>
                </a:solidFill>
              </a:rPr>
              <a:t>4. Distribution Channel</a:t>
            </a:r>
          </a:p>
        </p:txBody>
      </p:sp>
      <p:cxnSp>
        <p:nvCxnSpPr>
          <p:cNvPr id="18" name="Elbow Connector 17"/>
          <p:cNvCxnSpPr>
            <a:stCxn id="17" idx="1"/>
          </p:cNvCxnSpPr>
          <p:nvPr/>
        </p:nvCxnSpPr>
        <p:spPr>
          <a:xfrm rot="10800000" flipV="1">
            <a:off x="4160079" y="1915916"/>
            <a:ext cx="895787" cy="1210001"/>
          </a:xfrm>
          <a:prstGeom prst="bentConnector2">
            <a:avLst/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81431" y="2792463"/>
            <a:ext cx="2018048" cy="7158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/>
              <a:t>1. Teknologi Informasi, 2. SOP/SOM</a:t>
            </a:r>
          </a:p>
          <a:p>
            <a:r>
              <a:rPr lang="id-ID" sz="1013" dirty="0"/>
              <a:t>3. Location/office, 4. Facility</a:t>
            </a:r>
          </a:p>
          <a:p>
            <a:r>
              <a:rPr lang="id-ID" sz="1013" dirty="0"/>
              <a:t>5. Ruang Khasanah</a:t>
            </a:r>
          </a:p>
        </p:txBody>
      </p:sp>
      <p:cxnSp>
        <p:nvCxnSpPr>
          <p:cNvPr id="23" name="Elbow Connector 22"/>
          <p:cNvCxnSpPr>
            <a:stCxn id="22" idx="1"/>
          </p:cNvCxnSpPr>
          <p:nvPr/>
        </p:nvCxnSpPr>
        <p:spPr>
          <a:xfrm rot="10800000" flipV="1">
            <a:off x="4384433" y="3150381"/>
            <a:ext cx="696998" cy="1169795"/>
          </a:xfrm>
          <a:prstGeom prst="bentConnector2">
            <a:avLst/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081432" y="3375588"/>
            <a:ext cx="1397123" cy="7158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>
                <a:solidFill>
                  <a:schemeClr val="bg1"/>
                </a:solidFill>
              </a:rPr>
              <a:t>1. Pengelolaan Asset</a:t>
            </a:r>
          </a:p>
          <a:p>
            <a:r>
              <a:rPr lang="id-ID" sz="1013" dirty="0">
                <a:solidFill>
                  <a:schemeClr val="bg1"/>
                </a:solidFill>
              </a:rPr>
              <a:t>2. Pengelolaan Hutang</a:t>
            </a:r>
          </a:p>
          <a:p>
            <a:r>
              <a:rPr lang="id-ID" sz="1013" dirty="0">
                <a:solidFill>
                  <a:schemeClr val="bg1"/>
                </a:solidFill>
              </a:rPr>
              <a:t>3. Permodalan</a:t>
            </a:r>
          </a:p>
          <a:p>
            <a:r>
              <a:rPr lang="id-ID" sz="1013" dirty="0">
                <a:solidFill>
                  <a:schemeClr val="bg1"/>
                </a:solidFill>
              </a:rPr>
              <a:t>4. Pembagaian hasil</a:t>
            </a:r>
          </a:p>
        </p:txBody>
      </p:sp>
      <p:cxnSp>
        <p:nvCxnSpPr>
          <p:cNvPr id="30" name="Elbow Connector 29"/>
          <p:cNvCxnSpPr>
            <a:stCxn id="29" idx="1"/>
            <a:endCxn id="8" idx="0"/>
          </p:cNvCxnSpPr>
          <p:nvPr/>
        </p:nvCxnSpPr>
        <p:spPr>
          <a:xfrm rot="10800000">
            <a:off x="4651614" y="3666301"/>
            <a:ext cx="429819" cy="67206"/>
          </a:xfrm>
          <a:prstGeom prst="bentConnector4">
            <a:avLst>
              <a:gd name="adj1" fmla="val 38591"/>
              <a:gd name="adj2" fmla="val 440148"/>
            </a:avLst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318596" y="2983335"/>
            <a:ext cx="2040268" cy="71583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>
                <a:solidFill>
                  <a:schemeClr val="bg1"/>
                </a:solidFill>
              </a:rPr>
              <a:t>1. Recruitmen; 2. Penempatan; 3. Pengembangan SDM; 4. kompensasi</a:t>
            </a:r>
          </a:p>
          <a:p>
            <a:r>
              <a:rPr lang="id-ID" sz="1013" dirty="0">
                <a:solidFill>
                  <a:schemeClr val="bg1"/>
                </a:solidFill>
              </a:rPr>
              <a:t>5. Penilaian Kinerja SDM; 6. PHK</a:t>
            </a:r>
          </a:p>
        </p:txBody>
      </p:sp>
      <p:cxnSp>
        <p:nvCxnSpPr>
          <p:cNvPr id="35" name="Elbow Connector 34"/>
          <p:cNvCxnSpPr>
            <a:stCxn id="34" idx="2"/>
          </p:cNvCxnSpPr>
          <p:nvPr/>
        </p:nvCxnSpPr>
        <p:spPr>
          <a:xfrm rot="16200000" flipH="1">
            <a:off x="3012757" y="3025144"/>
            <a:ext cx="52189" cy="1400243"/>
          </a:xfrm>
          <a:prstGeom prst="bentConnector2">
            <a:avLst/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546647" y="3822042"/>
            <a:ext cx="1573583" cy="248209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1013" b="1" dirty="0">
                <a:solidFill>
                  <a:schemeClr val="bg1"/>
                </a:solidFill>
              </a:rPr>
              <a:t>T.A.R.I.F</a:t>
            </a:r>
          </a:p>
        </p:txBody>
      </p:sp>
      <p:cxnSp>
        <p:nvCxnSpPr>
          <p:cNvPr id="39" name="Elbow Connector 38"/>
          <p:cNvCxnSpPr>
            <a:stCxn id="38" idx="3"/>
            <a:endCxn id="12" idx="1"/>
          </p:cNvCxnSpPr>
          <p:nvPr/>
        </p:nvCxnSpPr>
        <p:spPr>
          <a:xfrm flipV="1">
            <a:off x="3120230" y="3858206"/>
            <a:ext cx="276044" cy="87941"/>
          </a:xfrm>
          <a:prstGeom prst="bentConnector3">
            <a:avLst>
              <a:gd name="adj1" fmla="val 50000"/>
            </a:avLst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67437" y="4219374"/>
            <a:ext cx="1913012" cy="55996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/>
              <a:t>1. Pemeriksaan rutin Pinjaman</a:t>
            </a:r>
          </a:p>
          <a:p>
            <a:r>
              <a:rPr lang="id-ID" sz="1013" dirty="0"/>
              <a:t>2. Pemeriksaan rutin operasional</a:t>
            </a:r>
          </a:p>
          <a:p>
            <a:r>
              <a:rPr lang="id-ID" sz="1013" dirty="0"/>
              <a:t>3. Pemeriksaan rutin Keuangan</a:t>
            </a:r>
          </a:p>
        </p:txBody>
      </p:sp>
      <p:cxnSp>
        <p:nvCxnSpPr>
          <p:cNvPr id="45" name="Elbow Connector 44"/>
          <p:cNvCxnSpPr>
            <a:stCxn id="42" idx="3"/>
          </p:cNvCxnSpPr>
          <p:nvPr/>
        </p:nvCxnSpPr>
        <p:spPr>
          <a:xfrm>
            <a:off x="3380449" y="4499355"/>
            <a:ext cx="457007" cy="66730"/>
          </a:xfrm>
          <a:prstGeom prst="bentConnector3">
            <a:avLst>
              <a:gd name="adj1" fmla="val 50000"/>
            </a:avLst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085338" y="4245314"/>
            <a:ext cx="1801640" cy="559961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>
                <a:solidFill>
                  <a:schemeClr val="bg1"/>
                </a:solidFill>
              </a:rPr>
              <a:t>1. Aspek Kelembagaan</a:t>
            </a:r>
          </a:p>
          <a:p>
            <a:r>
              <a:rPr lang="id-ID" sz="1013" dirty="0">
                <a:solidFill>
                  <a:schemeClr val="bg1"/>
                </a:solidFill>
              </a:rPr>
              <a:t>2. Aspek Usaha Simpan Pinjam</a:t>
            </a:r>
          </a:p>
          <a:p>
            <a:r>
              <a:rPr lang="id-ID" sz="1013" dirty="0">
                <a:solidFill>
                  <a:schemeClr val="bg1"/>
                </a:solidFill>
              </a:rPr>
              <a:t>3. Aspek Kinerja (PENKES)</a:t>
            </a:r>
          </a:p>
        </p:txBody>
      </p:sp>
      <p:cxnSp>
        <p:nvCxnSpPr>
          <p:cNvPr id="58" name="Elbow Connector 57"/>
          <p:cNvCxnSpPr>
            <a:stCxn id="50" idx="1"/>
          </p:cNvCxnSpPr>
          <p:nvPr/>
        </p:nvCxnSpPr>
        <p:spPr>
          <a:xfrm rot="10800000">
            <a:off x="4888028" y="4044927"/>
            <a:ext cx="197310" cy="480368"/>
          </a:xfrm>
          <a:prstGeom prst="bentConnector2">
            <a:avLst/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22223" y="2073925"/>
            <a:ext cx="1311398" cy="8717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d-ID" sz="1013" dirty="0"/>
              <a:t>1. Identifikasi risiko</a:t>
            </a:r>
          </a:p>
          <a:p>
            <a:r>
              <a:rPr lang="id-ID" sz="1013" dirty="0"/>
              <a:t>2. Pengukuran</a:t>
            </a:r>
          </a:p>
          <a:p>
            <a:r>
              <a:rPr lang="id-ID" sz="1013" dirty="0"/>
              <a:t>3. Pemetaan</a:t>
            </a:r>
          </a:p>
          <a:p>
            <a:r>
              <a:rPr lang="id-ID" sz="1013" dirty="0"/>
              <a:t>4. Implementasi</a:t>
            </a:r>
          </a:p>
          <a:p>
            <a:r>
              <a:rPr lang="id-ID" sz="1013" dirty="0"/>
              <a:t>5. Monitoring</a:t>
            </a:r>
          </a:p>
        </p:txBody>
      </p:sp>
      <p:cxnSp>
        <p:nvCxnSpPr>
          <p:cNvPr id="75" name="Elbow Connector 74"/>
          <p:cNvCxnSpPr>
            <a:stCxn id="74" idx="3"/>
          </p:cNvCxnSpPr>
          <p:nvPr/>
        </p:nvCxnSpPr>
        <p:spPr>
          <a:xfrm>
            <a:off x="3333621" y="2509782"/>
            <a:ext cx="694864" cy="572046"/>
          </a:xfrm>
          <a:prstGeom prst="bentConnector3">
            <a:avLst>
              <a:gd name="adj1" fmla="val 50000"/>
            </a:avLst>
          </a:prstGeom>
          <a:ln w="31750" cmpd="sng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1467437" y="851906"/>
            <a:ext cx="5966459" cy="4168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2400" dirty="0" smtClean="0">
                <a:solidFill>
                  <a:schemeClr val="tx1"/>
                </a:solidFill>
                <a:latin typeface="AR JULIAN" panose="02000000000000000000" pitchFamily="2" charset="0"/>
              </a:rPr>
              <a:t>MODEL BISNIS USAHA SIMPAN PINJAM </a:t>
            </a:r>
            <a:endParaRPr lang="id-ID" sz="2400" dirty="0">
              <a:solidFill>
                <a:schemeClr val="tx1"/>
              </a:solidFill>
              <a:latin typeface="AR JULIAN" panose="02000000000000000000" pitchFamily="2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846973" y="5360572"/>
            <a:ext cx="965396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013" dirty="0">
                <a:latin typeface="AR BONNIE" panose="02000000000000000000" pitchFamily="2" charset="0"/>
              </a:rPr>
              <a:t>bagyo@2016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2580233" y="4948729"/>
            <a:ext cx="1045242" cy="2800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PLANNING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650692" y="4948728"/>
            <a:ext cx="958623" cy="5198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CONTROLLING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47677" y="4948729"/>
            <a:ext cx="1004444" cy="28001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ACTUATING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641303" y="4948729"/>
            <a:ext cx="991703" cy="28001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ORGANIZING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534991" y="4948729"/>
            <a:ext cx="1045242" cy="28001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RISK PROFILE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609316" y="4948728"/>
            <a:ext cx="824581" cy="759658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id-ID" sz="1050" dirty="0"/>
              <a:t>AUDIT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6646" y="5228741"/>
            <a:ext cx="4104045" cy="244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350" dirty="0"/>
              <a:t>MONITORING OF-SITE MELALUI SISTEM PELAPORAN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546645" y="5468564"/>
            <a:ext cx="5062670" cy="24436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350" dirty="0"/>
              <a:t>PEMERIKSAAN ON-SITE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80728" y="3383759"/>
            <a:ext cx="1748307" cy="735204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>
              <a:buAutoNum type="arabicPeriod"/>
            </a:pPr>
            <a:r>
              <a:rPr lang="id-ID" sz="1200" dirty="0"/>
              <a:t>Penghimpunan Dana</a:t>
            </a:r>
          </a:p>
          <a:p>
            <a:pPr marL="257175" indent="-257175">
              <a:buAutoNum type="arabicPeriod"/>
            </a:pPr>
            <a:r>
              <a:rPr lang="id-ID" sz="1200" dirty="0"/>
              <a:t>Keseimbangan Dana</a:t>
            </a:r>
          </a:p>
          <a:p>
            <a:pPr marL="257175" indent="-257175">
              <a:buAutoNum type="arabicPeriod"/>
            </a:pPr>
            <a:r>
              <a:rPr lang="id-ID" sz="1200" dirty="0"/>
              <a:t>Penyaluran Dana</a:t>
            </a:r>
          </a:p>
        </p:txBody>
      </p:sp>
      <p:cxnSp>
        <p:nvCxnSpPr>
          <p:cNvPr id="28" name="Elbow Connector 27"/>
          <p:cNvCxnSpPr>
            <a:stCxn id="26" idx="2"/>
          </p:cNvCxnSpPr>
          <p:nvPr/>
        </p:nvCxnSpPr>
        <p:spPr>
          <a:xfrm rot="5400000">
            <a:off x="7015627" y="3874402"/>
            <a:ext cx="394694" cy="883814"/>
          </a:xfrm>
          <a:prstGeom prst="bentConnector2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9ADA0-12A4-4275-82D4-4F3BF98F1EC1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937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22" grpId="0" animBg="1"/>
      <p:bldP spid="29" grpId="0" animBg="1"/>
      <p:bldP spid="34" grpId="0" animBg="1"/>
      <p:bldP spid="38" grpId="0" animBg="1"/>
      <p:bldP spid="42" grpId="0" animBg="1"/>
      <p:bldP spid="50" grpId="0" animBg="1"/>
      <p:bldP spid="74" grpId="0" animBg="1"/>
      <p:bldP spid="2" grpId="0" animBg="1"/>
      <p:bldP spid="32" grpId="0" animBg="1"/>
      <p:bldP spid="33" grpId="0" animBg="1"/>
      <p:bldP spid="36" grpId="0" animBg="1"/>
      <p:bldP spid="37" grpId="0" animBg="1"/>
      <p:bldP spid="40" grpId="0" animBg="1"/>
      <p:bldP spid="3" grpId="0" animBg="1"/>
      <p:bldP spid="41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68039"/>
              </p:ext>
            </p:extLst>
          </p:nvPr>
        </p:nvGraphicFramePr>
        <p:xfrm>
          <a:off x="533400" y="112474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2" name="Title 1"/>
          <p:cNvSpPr txBox="1">
            <a:spLocks/>
          </p:cNvSpPr>
          <p:nvPr/>
        </p:nvSpPr>
        <p:spPr bwMode="auto">
          <a:xfrm>
            <a:off x="0" y="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id-ID" altLang="id-ID" sz="3600" dirty="0" smtClean="0">
                <a:solidFill>
                  <a:schemeClr val="bg1"/>
                </a:solidFill>
              </a:rPr>
              <a:t>PEMERIKSAAN KINERJA KEUANGAN</a:t>
            </a:r>
            <a:endParaRPr lang="en-US" altLang="id-ID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52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36350" y="2896099"/>
            <a:ext cx="79208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nip and Round Single Corner Rectangle 4"/>
          <p:cNvSpPr/>
          <p:nvPr/>
        </p:nvSpPr>
        <p:spPr>
          <a:xfrm>
            <a:off x="0" y="0"/>
            <a:ext cx="8763000" cy="838200"/>
          </a:xfrm>
          <a:prstGeom prst="snipRoundRect">
            <a:avLst>
              <a:gd name="adj1" fmla="val 0"/>
              <a:gd name="adj2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8229600" cy="8382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dirty="0" smtClean="0">
                <a:solidFill>
                  <a:schemeClr val="bg1"/>
                </a:solidFill>
              </a:rPr>
              <a:t>NERACA - KSP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53422"/>
            <a:ext cx="7200800" cy="5490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5F9AB-EDBE-4703-BDEF-EAFD7C9C9ED0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64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2363</TotalTime>
  <Words>1540</Words>
  <Application>Microsoft Office PowerPoint</Application>
  <PresentationFormat>On-screen Show (4:3)</PresentationFormat>
  <Paragraphs>247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 BONNIE</vt:lpstr>
      <vt:lpstr>AR JULIAN</vt:lpstr>
      <vt:lpstr>Arial</vt:lpstr>
      <vt:lpstr>Calibri</vt:lpstr>
      <vt:lpstr>Calibri Light</vt:lpstr>
      <vt:lpstr>Tahoma</vt:lpstr>
      <vt:lpstr>Verdana</vt:lpstr>
      <vt:lpstr>Wingdings</vt:lpstr>
      <vt:lpstr>Retrospect</vt:lpstr>
      <vt:lpstr>PowerPoint Presentation</vt:lpstr>
      <vt:lpstr>I.  PENDAHULUAN</vt:lpstr>
      <vt:lpstr>II.  MAKSUD &amp; TUJUAN PEMERIKSAAN</vt:lpstr>
      <vt:lpstr>III.  RUANG LINGKUP PEMERIKSAAN</vt:lpstr>
      <vt:lpstr>RUANG LINGKUP PENGAWASAN KOPERASI</vt:lpstr>
      <vt:lpstr>(1)  ASPEK KEUANGAN (FINANCIAL AUDIT)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PEMERIKSAAAN PINJAMAN YG DIBERIKAN</vt:lpstr>
      <vt:lpstr>PEMERIKSAAN PENYISIHAN PENGHAPUSAN AKTIVA PRODUKTIF</vt:lpstr>
      <vt:lpstr>PEMERIKSAAN AKTIVA TETAP DAN INVENTARIS &amp; PENYUSUTANNYA</vt:lpstr>
      <vt:lpstr>PEMERIKSAAN TABUNGAN dan SIMPANAN BERJANGKA</vt:lpstr>
      <vt:lpstr>PEMERIKSAAN PINJAMAN YANG DITERIMA</vt:lpstr>
      <vt:lpstr>PEMERIKSAAN MODAL</vt:lpstr>
      <vt:lpstr>PEMERIKSAAN CADANGAN</vt:lpstr>
      <vt:lpstr>PEMERIKSAAN SHU TAHUN LALU</vt:lpstr>
      <vt:lpstr>PEMERIKSAAN SHU  TAHUN BERJALAN</vt:lpstr>
      <vt:lpstr>PEMERIKSAAN ASPEK KEPATUHAN (COMPLIANCE/PERFORMANCE AUDIT)</vt:lpstr>
      <vt:lpstr>PowerPoint Presentation</vt:lpstr>
      <vt:lpstr>PEMERIKSAAN ASPEK MANAJEMEN</vt:lpstr>
      <vt:lpstr>PowerPoint Presentation</vt:lpstr>
      <vt:lpstr>Teknik Pemeriksaan</vt:lpstr>
      <vt:lpstr>TEKHNIK PEMERIKSAAN</vt:lpstr>
      <vt:lpstr>PowerPoint Presentation</vt:lpstr>
      <vt:lpstr>PowerPoint Presentation</vt:lpstr>
      <vt:lpstr>PROFESIONALISME PEMERIKSAAN</vt:lpstr>
      <vt:lpstr>PowerPoint Presentation</vt:lpstr>
    </vt:vector>
  </TitlesOfParts>
  <Company>somacom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komp-2</dc:creator>
  <cp:lastModifiedBy>Microsoft Account</cp:lastModifiedBy>
  <cp:revision>24</cp:revision>
  <dcterms:created xsi:type="dcterms:W3CDTF">2007-03-03T07:13:10Z</dcterms:created>
  <dcterms:modified xsi:type="dcterms:W3CDTF">2016-05-25T09:33:14Z</dcterms:modified>
</cp:coreProperties>
</file>