
<file path=[Content_Types].xml><?xml version="1.0" encoding="utf-8"?>
<Types xmlns="http://schemas.openxmlformats.org/package/2006/content-types">
  <Default Extension="png" ContentType="image/png"/>
  <Default Extension="emf" ContentType="image/x-emf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43"/>
  </p:notesMasterIdLst>
  <p:sldIdLst>
    <p:sldId id="256" r:id="rId2"/>
    <p:sldId id="258" r:id="rId3"/>
    <p:sldId id="259" r:id="rId4"/>
    <p:sldId id="263" r:id="rId5"/>
    <p:sldId id="262" r:id="rId6"/>
    <p:sldId id="261" r:id="rId7"/>
    <p:sldId id="260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64" r:id="rId42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ini Sari Djalal" initials="DSD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792F"/>
    <a:srgbClr val="9999FF"/>
    <a:srgbClr val="676767"/>
    <a:srgbClr val="2E3640"/>
    <a:srgbClr val="E33830"/>
    <a:srgbClr val="EFB3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79" autoAdjust="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autoTitleDeleted val="1"/>
    <c:view3D>
      <c:rotX val="5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6997945606417212"/>
          <c:y val="3.0911366398758352E-2"/>
          <c:w val="0.49412927041719928"/>
          <c:h val="0.8776325847708463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</c:v>
                </c:pt>
              </c:strCache>
            </c:strRef>
          </c:tx>
          <c:dLbls>
            <c:dLbl>
              <c:idx val="0"/>
              <c:layout>
                <c:manualLayout>
                  <c:x val="0.1030908502336314"/>
                  <c:y val="0.1953621075143385"/>
                </c:manualLayout>
              </c:layout>
              <c:tx>
                <c:rich>
                  <a:bodyPr/>
                  <a:lstStyle/>
                  <a:p>
                    <a:pPr>
                      <a:defRPr sz="1200" b="0">
                        <a:solidFill>
                          <a:schemeClr val="bg1"/>
                        </a:solidFill>
                        <a:latin typeface="Adobe Garamond Pro" pitchFamily="18" charset="0"/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  <a:latin typeface="Adobe Garamond Pro Bold" pitchFamily="18" charset="0"/>
                      </a:rPr>
                      <a:t>Community Development &amp; Social Protection, 26.0%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877811638542552E-2"/>
                  <c:y val="-9.5735151161660342E-2"/>
                </c:manualLayout>
              </c:layout>
              <c:tx>
                <c:rich>
                  <a:bodyPr/>
                  <a:lstStyle/>
                  <a:p>
                    <a:pPr>
                      <a:defRPr sz="1200" b="0">
                        <a:solidFill>
                          <a:schemeClr val="bg1"/>
                        </a:solidFill>
                        <a:latin typeface="Adobe Garamond Pro" pitchFamily="18" charset="0"/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  <a:latin typeface="Adobe Garamond Pro Bold" pitchFamily="18" charset="0"/>
                      </a:rPr>
                      <a:t>Education, 3.0%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6891234742461054E-2"/>
                  <c:y val="-4.1963157383104891E-3"/>
                </c:manualLayout>
              </c:layout>
              <c:tx>
                <c:rich>
                  <a:bodyPr/>
                  <a:lstStyle/>
                  <a:p>
                    <a:pPr>
                      <a:defRPr sz="1400" b="0">
                        <a:latin typeface="Adobe Garamond Pro Bold" pitchFamily="18" charset="0"/>
                      </a:defRPr>
                    </a:pPr>
                    <a:r>
                      <a:rPr lang="en-US" sz="1200" dirty="0"/>
                      <a:t>Health, 1.0%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1759531791987066"/>
                  <c:y val="-0.12147419072615923"/>
                </c:manualLayout>
              </c:layout>
              <c:tx>
                <c:rich>
                  <a:bodyPr/>
                  <a:lstStyle/>
                  <a:p>
                    <a:pPr>
                      <a:defRPr sz="1200" b="0">
                        <a:solidFill>
                          <a:schemeClr val="bg1"/>
                        </a:solidFill>
                        <a:latin typeface="Adobe Garamond Pro" pitchFamily="18" charset="0"/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  <a:latin typeface="Adobe Garamond Pro Bold" pitchFamily="18" charset="0"/>
                      </a:rPr>
                      <a:t>Infrastructure, 25.0%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3751964878415388"/>
                  <c:y val="-8.7798191892679969E-2"/>
                </c:manualLayout>
              </c:layout>
              <c:spPr/>
              <c:txPr>
                <a:bodyPr/>
                <a:lstStyle/>
                <a:p>
                  <a:pPr>
                    <a:defRPr sz="1200" b="0">
                      <a:latin typeface="Adobe Garamond Pro Bold" pitchFamily="18" charset="0"/>
                    </a:defRPr>
                  </a:pPr>
                  <a:endParaRPr lang="id-ID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14823862524630166"/>
                  <c:y val="-0.17328181199572276"/>
                </c:manualLayout>
              </c:layout>
              <c:spPr/>
              <c:txPr>
                <a:bodyPr/>
                <a:lstStyle/>
                <a:p>
                  <a:pPr>
                    <a:defRPr sz="1200" b="0">
                      <a:latin typeface="Adobe Garamond Pro Bold" pitchFamily="18" charset="0"/>
                    </a:defRPr>
                  </a:pPr>
                  <a:endParaRPr lang="id-ID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13126028064477333"/>
                  <c:y val="-0.32246354622338874"/>
                </c:manualLayout>
              </c:layout>
              <c:spPr/>
              <c:txPr>
                <a:bodyPr/>
                <a:lstStyle/>
                <a:p>
                  <a:pPr>
                    <a:defRPr sz="1200" b="0">
                      <a:latin typeface="Adobe Garamond Pro Bold" pitchFamily="18" charset="0"/>
                    </a:defRPr>
                  </a:pPr>
                  <a:endParaRPr lang="id-ID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0.10301784980221072"/>
                  <c:y val="-0.34391756585982308"/>
                </c:manualLayout>
              </c:layout>
              <c:tx>
                <c:rich>
                  <a:bodyPr/>
                  <a:lstStyle/>
                  <a:p>
                    <a:pPr>
                      <a:defRPr sz="1200" b="0">
                        <a:solidFill>
                          <a:schemeClr val="bg1"/>
                        </a:solidFill>
                        <a:latin typeface="Adobe Garamond Pro Bold" pitchFamily="18" charset="0"/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  <a:latin typeface="Adobe Garamond Pro Bold" pitchFamily="18" charset="0"/>
                      </a:rPr>
                      <a:t>Water, 8.0%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5.8038933164514847E-2"/>
                  <c:y val="-2.8535530280937103E-2"/>
                </c:manualLayout>
              </c:layout>
              <c:spPr/>
              <c:txPr>
                <a:bodyPr/>
                <a:lstStyle/>
                <a:p>
                  <a:pPr>
                    <a:defRPr sz="1200" b="0">
                      <a:latin typeface="Adobe Garamond Pro Bold" pitchFamily="18" charset="0"/>
                    </a:defRPr>
                  </a:pPr>
                  <a:endParaRPr lang="id-ID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3.2609073895785913E-2"/>
                  <c:y val="-0.11688005210753792"/>
                </c:manualLayout>
              </c:layout>
              <c:spPr/>
              <c:txPr>
                <a:bodyPr/>
                <a:lstStyle/>
                <a:p>
                  <a:pPr>
                    <a:defRPr sz="1200" b="0">
                      <a:latin typeface="Adobe Garamond Pro Bold" pitchFamily="18" charset="0"/>
                    </a:defRPr>
                  </a:pPr>
                  <a:endParaRPr lang="id-ID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spPr/>
              <c:txPr>
                <a:bodyPr/>
                <a:lstStyle/>
                <a:p>
                  <a:pPr>
                    <a:defRPr sz="1400" b="0">
                      <a:latin typeface="Adobe Garamond Pro Bold" pitchFamily="18" charset="0"/>
                    </a:defRPr>
                  </a:pPr>
                  <a:endParaRPr lang="id-ID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/>
                </a:pPr>
                <a:endParaRPr lang="id-ID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9"/>
                <c:pt idx="0">
                  <c:v>Community Development &amp; Social Protection</c:v>
                </c:pt>
                <c:pt idx="1">
                  <c:v>Education</c:v>
                </c:pt>
                <c:pt idx="2">
                  <c:v>Health</c:v>
                </c:pt>
                <c:pt idx="3">
                  <c:v>Infrastructure</c:v>
                </c:pt>
                <c:pt idx="4">
                  <c:v>National Government Institutions &amp; Systems</c:v>
                </c:pt>
                <c:pt idx="5">
                  <c:v>Rural Development</c:v>
                </c:pt>
                <c:pt idx="6">
                  <c:v>Sub-National Government Institutions &amp; Systems</c:v>
                </c:pt>
                <c:pt idx="7">
                  <c:v>Water</c:v>
                </c:pt>
                <c:pt idx="8">
                  <c:v>Program Loan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0.26</c:v>
                </c:pt>
                <c:pt idx="1">
                  <c:v>0.03</c:v>
                </c:pt>
                <c:pt idx="2">
                  <c:v>0.01</c:v>
                </c:pt>
                <c:pt idx="3">
                  <c:v>0.25</c:v>
                </c:pt>
                <c:pt idx="4">
                  <c:v>0.04</c:v>
                </c:pt>
                <c:pt idx="5">
                  <c:v>0.02</c:v>
                </c:pt>
                <c:pt idx="6">
                  <c:v>0.03</c:v>
                </c:pt>
                <c:pt idx="7">
                  <c:v>0.08</c:v>
                </c:pt>
                <c:pt idx="8">
                  <c:v>0.27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id-ID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7-16T10:32:41.982" idx="8">
    <p:pos x="15" y="21"/>
    <p:text>Belum ada kabar dari Ndiame, jadi this whole slide take out dulu aja ya...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8D64A2-D38D-446B-BE4F-4B8616BED5E1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1F34AF-3B89-476F-840A-DBA3AE9BF2CD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000" b="0" dirty="0" smtClean="0">
              <a:latin typeface="Adobe Garamond Pro" pitchFamily="18" charset="0"/>
            </a:rPr>
            <a:t>1967 </a:t>
          </a:r>
        </a:p>
        <a:p>
          <a:r>
            <a:rPr lang="en-US" sz="1000" b="0" dirty="0" smtClean="0">
              <a:latin typeface="Adobe Garamond Pro" pitchFamily="18" charset="0"/>
            </a:rPr>
            <a:t>Indonesia rejoins World Bank</a:t>
          </a:r>
          <a:endParaRPr lang="en-US" sz="1000" b="0" dirty="0">
            <a:latin typeface="Adobe Garamond Pro" pitchFamily="18" charset="0"/>
          </a:endParaRPr>
        </a:p>
      </dgm:t>
    </dgm:pt>
    <dgm:pt modelId="{752C9A94-4350-4D1F-85D6-FF770C25E64A}" type="parTrans" cxnId="{B6D4FF9F-498D-4037-B2AA-DF7939107346}">
      <dgm:prSet/>
      <dgm:spPr/>
      <dgm:t>
        <a:bodyPr/>
        <a:lstStyle/>
        <a:p>
          <a:endParaRPr lang="en-US"/>
        </a:p>
      </dgm:t>
    </dgm:pt>
    <dgm:pt modelId="{8C069103-D0DC-453A-ABE7-72BF18ABC145}" type="sibTrans" cxnId="{B6D4FF9F-498D-4037-B2AA-DF7939107346}">
      <dgm:prSet custT="1"/>
      <dgm:spPr/>
      <dgm:t>
        <a:bodyPr/>
        <a:lstStyle/>
        <a:p>
          <a:endParaRPr lang="en-US" sz="900" b="0">
            <a:latin typeface="Adobe Garamond Pro" pitchFamily="18" charset="0"/>
          </a:endParaRPr>
        </a:p>
      </dgm:t>
    </dgm:pt>
    <dgm:pt modelId="{EB0CC436-E13E-4819-A535-1C59AFFF8E91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000" b="0" dirty="0" smtClean="0">
              <a:latin typeface="Adobe Garamond Pro" pitchFamily="18" charset="0"/>
            </a:rPr>
            <a:t>2000</a:t>
          </a:r>
        </a:p>
        <a:p>
          <a:r>
            <a:rPr lang="en-US" sz="1000" b="0" dirty="0" smtClean="0">
              <a:latin typeface="Adobe Garamond Pro" pitchFamily="18" charset="0"/>
            </a:rPr>
            <a:t>Following the Asia Crisis, the Bank re-shifts Indonesia program, with a modest portfolio and a focus on tackling corruption and community development</a:t>
          </a:r>
          <a:endParaRPr lang="en-US" sz="1000" b="0" dirty="0">
            <a:latin typeface="Adobe Garamond Pro" pitchFamily="18" charset="0"/>
          </a:endParaRPr>
        </a:p>
      </dgm:t>
    </dgm:pt>
    <dgm:pt modelId="{71CCA1DF-2508-4653-ABDD-AEED3A66A85D}" type="parTrans" cxnId="{CC71B226-583D-434B-B33E-26F27DB56218}">
      <dgm:prSet/>
      <dgm:spPr/>
      <dgm:t>
        <a:bodyPr/>
        <a:lstStyle/>
        <a:p>
          <a:endParaRPr lang="en-US"/>
        </a:p>
      </dgm:t>
    </dgm:pt>
    <dgm:pt modelId="{9BAA3E38-9723-4E00-A6F1-2C4D284FFC06}" type="sibTrans" cxnId="{CC71B226-583D-434B-B33E-26F27DB56218}">
      <dgm:prSet custT="1"/>
      <dgm:spPr/>
      <dgm:t>
        <a:bodyPr/>
        <a:lstStyle/>
        <a:p>
          <a:endParaRPr lang="en-US" sz="900" b="0">
            <a:latin typeface="Adobe Garamond Pro" pitchFamily="18" charset="0"/>
          </a:endParaRPr>
        </a:p>
      </dgm:t>
    </dgm:pt>
    <dgm:pt modelId="{D76290C4-99E5-4B36-8472-A3915F317467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1000" b="0" dirty="0" smtClean="0">
              <a:latin typeface="Adobe Garamond Pro" pitchFamily="18" charset="0"/>
            </a:rPr>
            <a:t>1968</a:t>
          </a:r>
        </a:p>
        <a:p>
          <a:r>
            <a:rPr lang="en-US" sz="1000" b="0" dirty="0" smtClean="0">
              <a:latin typeface="Adobe Garamond Pro" pitchFamily="18" charset="0"/>
            </a:rPr>
            <a:t>World Bank President McNamara visits Indonesia and opens first decentralized Bank office in Jakarta; Bank provides first IDA credit of $5 million for irrigation project</a:t>
          </a:r>
          <a:endParaRPr lang="en-US" sz="1000" b="0" dirty="0">
            <a:latin typeface="Adobe Garamond Pro" pitchFamily="18" charset="0"/>
          </a:endParaRPr>
        </a:p>
      </dgm:t>
    </dgm:pt>
    <dgm:pt modelId="{0268BA40-5361-4D01-8F6E-191661209BC4}" type="parTrans" cxnId="{05B94571-DFEA-4F26-9D20-9E65EBEB6060}">
      <dgm:prSet/>
      <dgm:spPr/>
      <dgm:t>
        <a:bodyPr/>
        <a:lstStyle/>
        <a:p>
          <a:endParaRPr lang="en-US"/>
        </a:p>
      </dgm:t>
    </dgm:pt>
    <dgm:pt modelId="{A83FA79D-631A-41FE-ABD4-0B00F8113775}" type="sibTrans" cxnId="{05B94571-DFEA-4F26-9D20-9E65EBEB6060}">
      <dgm:prSet custT="1"/>
      <dgm:spPr/>
      <dgm:t>
        <a:bodyPr/>
        <a:lstStyle/>
        <a:p>
          <a:endParaRPr lang="en-US" sz="900" b="0">
            <a:latin typeface="Adobe Garamond Pro" pitchFamily="18" charset="0"/>
          </a:endParaRPr>
        </a:p>
      </dgm:t>
    </dgm:pt>
    <dgm:pt modelId="{28EB8375-1AE8-4052-BDA7-E8C0DB37D1F5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1000" b="0" dirty="0" smtClean="0">
              <a:latin typeface="Adobe Garamond Pro" pitchFamily="18" charset="0"/>
            </a:rPr>
            <a:t> 1977</a:t>
          </a:r>
        </a:p>
        <a:p>
          <a:r>
            <a:rPr lang="en-US" sz="1000" b="0" dirty="0" smtClean="0">
              <a:latin typeface="Adobe Garamond Pro" pitchFamily="18" charset="0"/>
            </a:rPr>
            <a:t>Launch Nutrition Intervention Pilot Project, which helped establish 800 nutrition centers</a:t>
          </a:r>
          <a:endParaRPr lang="en-US" sz="1000" b="0" dirty="0">
            <a:latin typeface="Adobe Garamond Pro" pitchFamily="18" charset="0"/>
          </a:endParaRPr>
        </a:p>
      </dgm:t>
    </dgm:pt>
    <dgm:pt modelId="{266CEC46-F034-429F-8CF9-50FA77C32C50}" type="parTrans" cxnId="{4A26B300-A470-4F14-B97A-9A5246E89B68}">
      <dgm:prSet/>
      <dgm:spPr/>
      <dgm:t>
        <a:bodyPr/>
        <a:lstStyle/>
        <a:p>
          <a:endParaRPr lang="en-US"/>
        </a:p>
      </dgm:t>
    </dgm:pt>
    <dgm:pt modelId="{D12E6794-AC59-4776-820C-CBC813C01D9D}" type="sibTrans" cxnId="{4A26B300-A470-4F14-B97A-9A5246E89B68}">
      <dgm:prSet custT="1"/>
      <dgm:spPr/>
      <dgm:t>
        <a:bodyPr/>
        <a:lstStyle/>
        <a:p>
          <a:endParaRPr lang="en-US" sz="900" b="0">
            <a:latin typeface="Adobe Garamond Pro" pitchFamily="18" charset="0"/>
          </a:endParaRPr>
        </a:p>
      </dgm:t>
    </dgm:pt>
    <dgm:pt modelId="{F513556F-5420-458D-8CF6-DB0425AAB08B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000" b="0" dirty="0" smtClean="0">
              <a:latin typeface="Adobe Garamond Pro" pitchFamily="18" charset="0"/>
            </a:rPr>
            <a:t>1997 </a:t>
          </a:r>
        </a:p>
        <a:p>
          <a:r>
            <a:rPr lang="en-US" sz="1000" b="0" dirty="0" smtClean="0">
              <a:latin typeface="Adobe Garamond Pro" pitchFamily="18" charset="0"/>
            </a:rPr>
            <a:t>On visit to Indonesia, World Bank President </a:t>
          </a:r>
          <a:r>
            <a:rPr lang="en-US" sz="1000" b="0" dirty="0" err="1" smtClean="0">
              <a:latin typeface="Adobe Garamond Pro" pitchFamily="18" charset="0"/>
            </a:rPr>
            <a:t>Wolfensohn</a:t>
          </a:r>
          <a:r>
            <a:rPr lang="en-US" sz="1000" b="0" dirty="0" smtClean="0">
              <a:latin typeface="Adobe Garamond Pro" pitchFamily="18" charset="0"/>
            </a:rPr>
            <a:t> urges President Soeharto to address growing governance and corruption issues</a:t>
          </a:r>
          <a:endParaRPr lang="en-US" sz="1000" b="0" dirty="0">
            <a:latin typeface="Adobe Garamond Pro" pitchFamily="18" charset="0"/>
          </a:endParaRPr>
        </a:p>
      </dgm:t>
    </dgm:pt>
    <dgm:pt modelId="{AE2E7BE3-3268-4DC5-9533-45C9232E3519}" type="parTrans" cxnId="{264B1E0A-3D59-44FA-AD63-B1EEBCFB501C}">
      <dgm:prSet/>
      <dgm:spPr/>
      <dgm:t>
        <a:bodyPr/>
        <a:lstStyle/>
        <a:p>
          <a:endParaRPr lang="en-US"/>
        </a:p>
      </dgm:t>
    </dgm:pt>
    <dgm:pt modelId="{89E57C04-0A00-4A14-820D-B4E394E53CD8}" type="sibTrans" cxnId="{264B1E0A-3D59-44FA-AD63-B1EEBCFB501C}">
      <dgm:prSet custT="1"/>
      <dgm:spPr/>
      <dgm:t>
        <a:bodyPr/>
        <a:lstStyle/>
        <a:p>
          <a:endParaRPr lang="en-US" sz="900" b="0">
            <a:latin typeface="Adobe Garamond Pro" pitchFamily="18" charset="0"/>
          </a:endParaRPr>
        </a:p>
      </dgm:t>
    </dgm:pt>
    <dgm:pt modelId="{16AFA6D8-36EE-4008-8CEC-C5608FF7A0C3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1000" b="0" dirty="0" smtClean="0">
              <a:latin typeface="Adobe Garamond Pro" pitchFamily="18" charset="0"/>
            </a:rPr>
            <a:t> 2004</a:t>
          </a:r>
        </a:p>
        <a:p>
          <a:r>
            <a:rPr lang="en-US" sz="1000" b="0" dirty="0" smtClean="0">
              <a:latin typeface="Adobe Garamond Pro" pitchFamily="18" charset="0"/>
            </a:rPr>
            <a:t>World Bank extends $250 million fund for emergency reconstruction to Indonesia, Sri Lanka, the Maldives,  post tsunami tragedy</a:t>
          </a:r>
          <a:endParaRPr lang="en-US" sz="1000" b="0" dirty="0">
            <a:latin typeface="Adobe Garamond Pro" pitchFamily="18" charset="0"/>
          </a:endParaRPr>
        </a:p>
      </dgm:t>
    </dgm:pt>
    <dgm:pt modelId="{0E972660-3540-427F-8E56-0150AA07B637}" type="parTrans" cxnId="{5AF29511-02DE-46A3-888B-D73D39AF3B23}">
      <dgm:prSet/>
      <dgm:spPr/>
      <dgm:t>
        <a:bodyPr/>
        <a:lstStyle/>
        <a:p>
          <a:endParaRPr lang="en-US"/>
        </a:p>
      </dgm:t>
    </dgm:pt>
    <dgm:pt modelId="{5F473A0D-0772-46E4-89D4-9EA413F8720E}" type="sibTrans" cxnId="{5AF29511-02DE-46A3-888B-D73D39AF3B23}">
      <dgm:prSet custT="1"/>
      <dgm:spPr/>
      <dgm:t>
        <a:bodyPr/>
        <a:lstStyle/>
        <a:p>
          <a:endParaRPr lang="en-US" sz="900" b="0">
            <a:latin typeface="Adobe Garamond Pro" pitchFamily="18" charset="0"/>
          </a:endParaRPr>
        </a:p>
      </dgm:t>
    </dgm:pt>
    <dgm:pt modelId="{846D896B-13B5-4041-8016-B41587FBA59F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1000" b="0" dirty="0" smtClean="0">
              <a:latin typeface="Adobe Garamond Pro" pitchFamily="18" charset="0"/>
            </a:rPr>
            <a:t>2009</a:t>
          </a:r>
        </a:p>
        <a:p>
          <a:r>
            <a:rPr lang="en-US" sz="1000" b="0" dirty="0" smtClean="0">
              <a:latin typeface="Adobe Garamond Pro" pitchFamily="18" charset="0"/>
            </a:rPr>
            <a:t>Responding to the global financial crisis, the Bank leads a $5.5 billion rainy-day fund, from the ADB, Japan, and Australia, which was not withdrawn </a:t>
          </a:r>
        </a:p>
      </dgm:t>
    </dgm:pt>
    <dgm:pt modelId="{5B685401-577D-4B09-B678-5D9CB82F184E}" type="parTrans" cxnId="{A4F0985C-6B88-4A46-BF19-24680B3F072B}">
      <dgm:prSet/>
      <dgm:spPr/>
      <dgm:t>
        <a:bodyPr/>
        <a:lstStyle/>
        <a:p>
          <a:endParaRPr lang="en-US"/>
        </a:p>
      </dgm:t>
    </dgm:pt>
    <dgm:pt modelId="{D6F74822-4E9B-42F9-B8BE-1CD2F660A67A}" type="sibTrans" cxnId="{A4F0985C-6B88-4A46-BF19-24680B3F072B}">
      <dgm:prSet custT="1"/>
      <dgm:spPr/>
      <dgm:t>
        <a:bodyPr/>
        <a:lstStyle/>
        <a:p>
          <a:endParaRPr lang="en-US" sz="900" b="0">
            <a:latin typeface="Adobe Garamond Pro" pitchFamily="18" charset="0"/>
          </a:endParaRPr>
        </a:p>
      </dgm:t>
    </dgm:pt>
    <dgm:pt modelId="{7115BCE9-16C7-4406-B1B7-21790C32E7EB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1000" b="0" dirty="0" smtClean="0">
              <a:latin typeface="Adobe Garamond Pro" pitchFamily="18" charset="0"/>
            </a:rPr>
            <a:t>2008</a:t>
          </a:r>
        </a:p>
        <a:p>
          <a:r>
            <a:rPr lang="en-US" sz="1000" b="0" dirty="0" smtClean="0">
              <a:latin typeface="Adobe Garamond Pro" pitchFamily="18" charset="0"/>
            </a:rPr>
            <a:t>Bank supports  expansion of PNPM to a national community development program, eventually reaching some 65,000 villages</a:t>
          </a:r>
          <a:endParaRPr lang="en-US" sz="1000" b="0" dirty="0">
            <a:latin typeface="Adobe Garamond Pro" pitchFamily="18" charset="0"/>
          </a:endParaRPr>
        </a:p>
      </dgm:t>
    </dgm:pt>
    <dgm:pt modelId="{DF7A9E88-C4A0-4A30-8875-CB535783E91F}" type="parTrans" cxnId="{FB40D4B6-1D81-4ECD-A911-EE631E56A500}">
      <dgm:prSet/>
      <dgm:spPr/>
      <dgm:t>
        <a:bodyPr/>
        <a:lstStyle/>
        <a:p>
          <a:endParaRPr lang="en-US"/>
        </a:p>
      </dgm:t>
    </dgm:pt>
    <dgm:pt modelId="{E51359B5-377D-47B2-B5AC-BE94440F8E4E}" type="sibTrans" cxnId="{FB40D4B6-1D81-4ECD-A911-EE631E56A500}">
      <dgm:prSet/>
      <dgm:spPr/>
      <dgm:t>
        <a:bodyPr/>
        <a:lstStyle/>
        <a:p>
          <a:endParaRPr lang="en-US"/>
        </a:p>
      </dgm:t>
    </dgm:pt>
    <dgm:pt modelId="{3A0414F8-1D31-4DAB-AFE9-D04BD94BB9B1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1000" b="0" dirty="0" smtClean="0">
              <a:latin typeface="Adobe Garamond Pro" pitchFamily="18" charset="0"/>
            </a:rPr>
            <a:t>2010</a:t>
          </a:r>
        </a:p>
        <a:p>
          <a:r>
            <a:rPr lang="en-US" sz="1000" b="0" dirty="0" smtClean="0">
              <a:latin typeface="Adobe Garamond Pro" pitchFamily="18" charset="0"/>
            </a:rPr>
            <a:t>World Bank extends Indonesia $200 million fund to fight climate change</a:t>
          </a:r>
        </a:p>
      </dgm:t>
    </dgm:pt>
    <dgm:pt modelId="{1E8140F5-A9CC-4A08-9CAB-1FB72BC93E59}" type="parTrans" cxnId="{B8BBE1E0-627D-4C8B-9BA7-794739862968}">
      <dgm:prSet/>
      <dgm:spPr/>
      <dgm:t>
        <a:bodyPr/>
        <a:lstStyle/>
        <a:p>
          <a:endParaRPr lang="en-US"/>
        </a:p>
      </dgm:t>
    </dgm:pt>
    <dgm:pt modelId="{3945A923-1825-457B-A019-552DCFAED88A}" type="sibTrans" cxnId="{B8BBE1E0-627D-4C8B-9BA7-794739862968}">
      <dgm:prSet/>
      <dgm:spPr/>
      <dgm:t>
        <a:bodyPr/>
        <a:lstStyle/>
        <a:p>
          <a:endParaRPr lang="en-US"/>
        </a:p>
      </dgm:t>
    </dgm:pt>
    <dgm:pt modelId="{50E48363-846A-4081-9E78-3A7D798F1D71}" type="pres">
      <dgm:prSet presAssocID="{D78D64A2-D38D-446B-BE4F-4B8616BED5E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06579A-7C74-4E9D-B1E4-070A462CE898}" type="pres">
      <dgm:prSet presAssocID="{331F34AF-3B89-476F-840A-DBA3AE9BF2CD}" presName="node" presStyleLbl="node1" presStyleIdx="0" presStyleCnt="9" custScaleX="75946" custScaleY="58614" custLinFactNeighborX="-793" custLinFactNeighborY="23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6BC79B-096D-4E4F-AF6D-E7AC8AC0224A}" type="pres">
      <dgm:prSet presAssocID="{8C069103-D0DC-453A-ABE7-72BF18ABC145}" presName="sibTrans" presStyleLbl="sibTrans1D1" presStyleIdx="0" presStyleCnt="8" custSzY="40296"/>
      <dgm:spPr/>
      <dgm:t>
        <a:bodyPr/>
        <a:lstStyle/>
        <a:p>
          <a:endParaRPr lang="en-US"/>
        </a:p>
      </dgm:t>
    </dgm:pt>
    <dgm:pt modelId="{6B6CF53B-0635-4C90-82FD-D0E04DAA6512}" type="pres">
      <dgm:prSet presAssocID="{8C069103-D0DC-453A-ABE7-72BF18ABC145}" presName="connectorText" presStyleLbl="sibTrans1D1" presStyleIdx="0" presStyleCnt="8"/>
      <dgm:spPr/>
      <dgm:t>
        <a:bodyPr/>
        <a:lstStyle/>
        <a:p>
          <a:endParaRPr lang="en-US"/>
        </a:p>
      </dgm:t>
    </dgm:pt>
    <dgm:pt modelId="{F21E6FBC-22B5-478F-BFA9-E23B7356A97A}" type="pres">
      <dgm:prSet presAssocID="{D76290C4-99E5-4B36-8472-A3915F317467}" presName="node" presStyleLbl="node1" presStyleIdx="1" presStyleCnt="9" custScaleX="134777" custScaleY="74986" custLinFactNeighborY="21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0B0D7C-033D-4A1F-BB2C-DD1CD2B79B82}" type="pres">
      <dgm:prSet presAssocID="{A83FA79D-631A-41FE-ABD4-0B00F8113775}" presName="sibTrans" presStyleLbl="sibTrans1D1" presStyleIdx="1" presStyleCnt="8" custSzY="40296"/>
      <dgm:spPr/>
      <dgm:t>
        <a:bodyPr/>
        <a:lstStyle/>
        <a:p>
          <a:endParaRPr lang="en-US"/>
        </a:p>
      </dgm:t>
    </dgm:pt>
    <dgm:pt modelId="{5CC7C50B-13E3-4C5A-9A0B-F86D8F5B8042}" type="pres">
      <dgm:prSet presAssocID="{A83FA79D-631A-41FE-ABD4-0B00F8113775}" presName="connectorText" presStyleLbl="sibTrans1D1" presStyleIdx="1" presStyleCnt="8"/>
      <dgm:spPr/>
      <dgm:t>
        <a:bodyPr/>
        <a:lstStyle/>
        <a:p>
          <a:endParaRPr lang="en-US"/>
        </a:p>
      </dgm:t>
    </dgm:pt>
    <dgm:pt modelId="{69A542E1-9A8B-4BCC-A8D4-CAC35A31EDFE}" type="pres">
      <dgm:prSet presAssocID="{28EB8375-1AE8-4052-BDA7-E8C0DB37D1F5}" presName="node" presStyleLbl="node1" presStyleIdx="2" presStyleCnt="9" custScaleX="102568" custScaleY="73214" custLinFactNeighborY="21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6FF52B-37A4-4F1C-9D31-C9670501D60E}" type="pres">
      <dgm:prSet presAssocID="{D12E6794-AC59-4776-820C-CBC813C01D9D}" presName="sibTrans" presStyleLbl="sibTrans1D1" presStyleIdx="2" presStyleCnt="8" custSzY="40296"/>
      <dgm:spPr/>
      <dgm:t>
        <a:bodyPr/>
        <a:lstStyle/>
        <a:p>
          <a:endParaRPr lang="en-US"/>
        </a:p>
      </dgm:t>
    </dgm:pt>
    <dgm:pt modelId="{E8ED9A97-00AF-437F-AC5F-028353710BDC}" type="pres">
      <dgm:prSet presAssocID="{D12E6794-AC59-4776-820C-CBC813C01D9D}" presName="connectorText" presStyleLbl="sibTrans1D1" presStyleIdx="2" presStyleCnt="8"/>
      <dgm:spPr/>
      <dgm:t>
        <a:bodyPr/>
        <a:lstStyle/>
        <a:p>
          <a:endParaRPr lang="en-US"/>
        </a:p>
      </dgm:t>
    </dgm:pt>
    <dgm:pt modelId="{6926ECF2-B29E-4B5D-ADA5-DBDD6EC6029B}" type="pres">
      <dgm:prSet presAssocID="{F513556F-5420-458D-8CF6-DB0425AAB08B}" presName="node" presStyleLbl="node1" presStyleIdx="3" presStyleCnt="9" custScaleX="109919" custScaleY="859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CAE4A3-0848-435F-BEE4-D67636952F2E}" type="pres">
      <dgm:prSet presAssocID="{89E57C04-0A00-4A14-820D-B4E394E53CD8}" presName="sibTrans" presStyleLbl="sibTrans1D1" presStyleIdx="3" presStyleCnt="8" custSzY="40296"/>
      <dgm:spPr/>
      <dgm:t>
        <a:bodyPr/>
        <a:lstStyle/>
        <a:p>
          <a:endParaRPr lang="en-US"/>
        </a:p>
      </dgm:t>
    </dgm:pt>
    <dgm:pt modelId="{1B6734A0-9FF6-4040-A8A8-59056ACD5230}" type="pres">
      <dgm:prSet presAssocID="{89E57C04-0A00-4A14-820D-B4E394E53CD8}" presName="connectorText" presStyleLbl="sibTrans1D1" presStyleIdx="3" presStyleCnt="8"/>
      <dgm:spPr/>
      <dgm:t>
        <a:bodyPr/>
        <a:lstStyle/>
        <a:p>
          <a:endParaRPr lang="en-US"/>
        </a:p>
      </dgm:t>
    </dgm:pt>
    <dgm:pt modelId="{1B67F0D9-1F4E-4BCD-A863-91921A298D79}" type="pres">
      <dgm:prSet presAssocID="{EB0CC436-E13E-4819-A535-1C59AFFF8E91}" presName="node" presStyleLbl="node1" presStyleIdx="4" presStyleCnt="9" custScaleX="104458" custScaleY="119839" custLinFactNeighborX="-784" custLinFactNeighborY="-4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98E2FC-9091-499C-8B7C-BBF3751A0AFC}" type="pres">
      <dgm:prSet presAssocID="{9BAA3E38-9723-4E00-A6F1-2C4D284FFC06}" presName="sibTrans" presStyleLbl="sibTrans1D1" presStyleIdx="4" presStyleCnt="8" custSzY="69260"/>
      <dgm:spPr/>
      <dgm:t>
        <a:bodyPr/>
        <a:lstStyle/>
        <a:p>
          <a:endParaRPr lang="en-US"/>
        </a:p>
      </dgm:t>
    </dgm:pt>
    <dgm:pt modelId="{11FB2E7A-D17B-47F5-9B45-B46DF2F78629}" type="pres">
      <dgm:prSet presAssocID="{9BAA3E38-9723-4E00-A6F1-2C4D284FFC06}" presName="connectorText" presStyleLbl="sibTrans1D1" presStyleIdx="4" presStyleCnt="8"/>
      <dgm:spPr/>
      <dgm:t>
        <a:bodyPr/>
        <a:lstStyle/>
        <a:p>
          <a:endParaRPr lang="en-US"/>
        </a:p>
      </dgm:t>
    </dgm:pt>
    <dgm:pt modelId="{3144486D-17FF-43C6-B62A-1522623BA60F}" type="pres">
      <dgm:prSet presAssocID="{16AFA6D8-36EE-4008-8CEC-C5608FF7A0C3}" presName="node" presStyleLbl="node1" presStyleIdx="5" presStyleCnt="9" custScaleY="1200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BD6FE2-21EE-4DFD-8F58-DFB7BB6FF9BF}" type="pres">
      <dgm:prSet presAssocID="{5F473A0D-0772-46E4-89D4-9EA413F8720E}" presName="sibTrans" presStyleLbl="sibTrans1D1" presStyleIdx="5" presStyleCnt="8" custSzY="40296"/>
      <dgm:spPr/>
      <dgm:t>
        <a:bodyPr/>
        <a:lstStyle/>
        <a:p>
          <a:endParaRPr lang="en-US"/>
        </a:p>
      </dgm:t>
    </dgm:pt>
    <dgm:pt modelId="{ABBD117D-B095-49C9-A1EA-3C5A804DD2E3}" type="pres">
      <dgm:prSet presAssocID="{5F473A0D-0772-46E4-89D4-9EA413F8720E}" presName="connectorText" presStyleLbl="sibTrans1D1" presStyleIdx="5" presStyleCnt="8"/>
      <dgm:spPr/>
      <dgm:t>
        <a:bodyPr/>
        <a:lstStyle/>
        <a:p>
          <a:endParaRPr lang="en-US"/>
        </a:p>
      </dgm:t>
    </dgm:pt>
    <dgm:pt modelId="{9B02EA38-E22A-430A-BB35-2FF48C7930C3}" type="pres">
      <dgm:prSet presAssocID="{7115BCE9-16C7-4406-B1B7-21790C32E7EB}" presName="node" presStyleLbl="node1" presStyleIdx="6" presStyleCnt="9" custScaleY="753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63A109-E4F3-4BC4-B005-F4C4A9ABA7BB}" type="pres">
      <dgm:prSet presAssocID="{E51359B5-377D-47B2-B5AC-BE94440F8E4E}" presName="sibTrans" presStyleLbl="sibTrans1D1" presStyleIdx="6" presStyleCnt="8"/>
      <dgm:spPr/>
      <dgm:t>
        <a:bodyPr/>
        <a:lstStyle/>
        <a:p>
          <a:endParaRPr lang="en-US"/>
        </a:p>
      </dgm:t>
    </dgm:pt>
    <dgm:pt modelId="{4DD3697F-CF79-4406-BB06-6B4C7AD65753}" type="pres">
      <dgm:prSet presAssocID="{E51359B5-377D-47B2-B5AC-BE94440F8E4E}" presName="connectorText" presStyleLbl="sibTrans1D1" presStyleIdx="6" presStyleCnt="8"/>
      <dgm:spPr/>
      <dgm:t>
        <a:bodyPr/>
        <a:lstStyle/>
        <a:p>
          <a:endParaRPr lang="en-US"/>
        </a:p>
      </dgm:t>
    </dgm:pt>
    <dgm:pt modelId="{91AEC34C-E6FB-40B0-A526-F94AAFD7359E}" type="pres">
      <dgm:prSet presAssocID="{846D896B-13B5-4041-8016-B41587FBA59F}" presName="node" presStyleLbl="node1" presStyleIdx="7" presStyleCnt="9" custScaleY="841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924C25-8252-4471-9720-4AE28A529819}" type="pres">
      <dgm:prSet presAssocID="{D6F74822-4E9B-42F9-B8BE-1CD2F660A67A}" presName="sibTrans" presStyleLbl="sibTrans1D1" presStyleIdx="7" presStyleCnt="8" custSzY="40296"/>
      <dgm:spPr/>
      <dgm:t>
        <a:bodyPr/>
        <a:lstStyle/>
        <a:p>
          <a:endParaRPr lang="en-US"/>
        </a:p>
      </dgm:t>
    </dgm:pt>
    <dgm:pt modelId="{BBAC8081-D425-4C32-8854-84F6549361BC}" type="pres">
      <dgm:prSet presAssocID="{D6F74822-4E9B-42F9-B8BE-1CD2F660A67A}" presName="connectorText" presStyleLbl="sibTrans1D1" presStyleIdx="7" presStyleCnt="8"/>
      <dgm:spPr/>
      <dgm:t>
        <a:bodyPr/>
        <a:lstStyle/>
        <a:p>
          <a:endParaRPr lang="en-US"/>
        </a:p>
      </dgm:t>
    </dgm:pt>
    <dgm:pt modelId="{27DA2BAA-4427-495E-B016-48A13A6299FB}" type="pres">
      <dgm:prSet presAssocID="{3A0414F8-1D31-4DAB-AFE9-D04BD94BB9B1}" presName="node" presStyleLbl="node1" presStyleIdx="8" presStyleCnt="9" custScaleY="775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851F90-809F-40EC-8D18-12BC439D606B}" type="presOf" srcId="{D6F74822-4E9B-42F9-B8BE-1CD2F660A67A}" destId="{B4924C25-8252-4471-9720-4AE28A529819}" srcOrd="0" destOrd="0" presId="urn:microsoft.com/office/officeart/2005/8/layout/bProcess3"/>
    <dgm:cxn modelId="{74B3B007-8C7F-45C3-B552-C3BB3B95DA2D}" type="presOf" srcId="{331F34AF-3B89-476F-840A-DBA3AE9BF2CD}" destId="{8706579A-7C74-4E9D-B1E4-070A462CE898}" srcOrd="0" destOrd="0" presId="urn:microsoft.com/office/officeart/2005/8/layout/bProcess3"/>
    <dgm:cxn modelId="{89E1FE7E-E746-4505-B2A2-75157D487BE5}" type="presOf" srcId="{F513556F-5420-458D-8CF6-DB0425AAB08B}" destId="{6926ECF2-B29E-4B5D-ADA5-DBDD6EC6029B}" srcOrd="0" destOrd="0" presId="urn:microsoft.com/office/officeart/2005/8/layout/bProcess3"/>
    <dgm:cxn modelId="{29B1D477-2BEA-47E2-9847-1953D6ADFC0E}" type="presOf" srcId="{16AFA6D8-36EE-4008-8CEC-C5608FF7A0C3}" destId="{3144486D-17FF-43C6-B62A-1522623BA60F}" srcOrd="0" destOrd="0" presId="urn:microsoft.com/office/officeart/2005/8/layout/bProcess3"/>
    <dgm:cxn modelId="{BD449601-2DD4-48A5-9353-095F5229B8BB}" type="presOf" srcId="{E51359B5-377D-47B2-B5AC-BE94440F8E4E}" destId="{5F63A109-E4F3-4BC4-B005-F4C4A9ABA7BB}" srcOrd="0" destOrd="0" presId="urn:microsoft.com/office/officeart/2005/8/layout/bProcess3"/>
    <dgm:cxn modelId="{B4225BB4-968F-4EF4-B7A4-846A3C5BA028}" type="presOf" srcId="{8C069103-D0DC-453A-ABE7-72BF18ABC145}" destId="{656BC79B-096D-4E4F-AF6D-E7AC8AC0224A}" srcOrd="0" destOrd="0" presId="urn:microsoft.com/office/officeart/2005/8/layout/bProcess3"/>
    <dgm:cxn modelId="{3C219408-E929-4F3B-9C27-921D0AC4BAA7}" type="presOf" srcId="{846D896B-13B5-4041-8016-B41587FBA59F}" destId="{91AEC34C-E6FB-40B0-A526-F94AAFD7359E}" srcOrd="0" destOrd="0" presId="urn:microsoft.com/office/officeart/2005/8/layout/bProcess3"/>
    <dgm:cxn modelId="{A634AB7F-2C5A-48A5-876B-773B0AF16405}" type="presOf" srcId="{EB0CC436-E13E-4819-A535-1C59AFFF8E91}" destId="{1B67F0D9-1F4E-4BCD-A863-91921A298D79}" srcOrd="0" destOrd="0" presId="urn:microsoft.com/office/officeart/2005/8/layout/bProcess3"/>
    <dgm:cxn modelId="{C36D6DE7-3E60-49AF-A730-C4FD1BF185D2}" type="presOf" srcId="{89E57C04-0A00-4A14-820D-B4E394E53CD8}" destId="{EFCAE4A3-0848-435F-BEE4-D67636952F2E}" srcOrd="0" destOrd="0" presId="urn:microsoft.com/office/officeart/2005/8/layout/bProcess3"/>
    <dgm:cxn modelId="{3C042646-ABED-49A0-A635-4616CCA96C31}" type="presOf" srcId="{D78D64A2-D38D-446B-BE4F-4B8616BED5E1}" destId="{50E48363-846A-4081-9E78-3A7D798F1D71}" srcOrd="0" destOrd="0" presId="urn:microsoft.com/office/officeart/2005/8/layout/bProcess3"/>
    <dgm:cxn modelId="{5AF29511-02DE-46A3-888B-D73D39AF3B23}" srcId="{D78D64A2-D38D-446B-BE4F-4B8616BED5E1}" destId="{16AFA6D8-36EE-4008-8CEC-C5608FF7A0C3}" srcOrd="5" destOrd="0" parTransId="{0E972660-3540-427F-8E56-0150AA07B637}" sibTransId="{5F473A0D-0772-46E4-89D4-9EA413F8720E}"/>
    <dgm:cxn modelId="{4CEED3A6-DF5F-4283-A42D-3B4632B89FC3}" type="presOf" srcId="{A83FA79D-631A-41FE-ABD4-0B00F8113775}" destId="{5CC7C50B-13E3-4C5A-9A0B-F86D8F5B8042}" srcOrd="1" destOrd="0" presId="urn:microsoft.com/office/officeart/2005/8/layout/bProcess3"/>
    <dgm:cxn modelId="{05B94571-DFEA-4F26-9D20-9E65EBEB6060}" srcId="{D78D64A2-D38D-446B-BE4F-4B8616BED5E1}" destId="{D76290C4-99E5-4B36-8472-A3915F317467}" srcOrd="1" destOrd="0" parTransId="{0268BA40-5361-4D01-8F6E-191661209BC4}" sibTransId="{A83FA79D-631A-41FE-ABD4-0B00F8113775}"/>
    <dgm:cxn modelId="{E30F5726-4308-4537-A236-3236ED81C45E}" type="presOf" srcId="{D6F74822-4E9B-42F9-B8BE-1CD2F660A67A}" destId="{BBAC8081-D425-4C32-8854-84F6549361BC}" srcOrd="1" destOrd="0" presId="urn:microsoft.com/office/officeart/2005/8/layout/bProcess3"/>
    <dgm:cxn modelId="{57AD9033-6EBA-4FAB-BFAA-D0B660EF9CFF}" type="presOf" srcId="{A83FA79D-631A-41FE-ABD4-0B00F8113775}" destId="{BB0B0D7C-033D-4A1F-BB2C-DD1CD2B79B82}" srcOrd="0" destOrd="0" presId="urn:microsoft.com/office/officeart/2005/8/layout/bProcess3"/>
    <dgm:cxn modelId="{B6D4FF9F-498D-4037-B2AA-DF7939107346}" srcId="{D78D64A2-D38D-446B-BE4F-4B8616BED5E1}" destId="{331F34AF-3B89-476F-840A-DBA3AE9BF2CD}" srcOrd="0" destOrd="0" parTransId="{752C9A94-4350-4D1F-85D6-FF770C25E64A}" sibTransId="{8C069103-D0DC-453A-ABE7-72BF18ABC145}"/>
    <dgm:cxn modelId="{D51426F6-444C-499A-A948-0362C55DABAD}" type="presOf" srcId="{9BAA3E38-9723-4E00-A6F1-2C4D284FFC06}" destId="{7298E2FC-9091-499C-8B7C-BBF3751A0AFC}" srcOrd="0" destOrd="0" presId="urn:microsoft.com/office/officeart/2005/8/layout/bProcess3"/>
    <dgm:cxn modelId="{E13C5879-848D-43D2-9365-4D3112FD844A}" type="presOf" srcId="{28EB8375-1AE8-4052-BDA7-E8C0DB37D1F5}" destId="{69A542E1-9A8B-4BCC-A8D4-CAC35A31EDFE}" srcOrd="0" destOrd="0" presId="urn:microsoft.com/office/officeart/2005/8/layout/bProcess3"/>
    <dgm:cxn modelId="{1B88D102-A801-452D-A79A-019D333261DC}" type="presOf" srcId="{89E57C04-0A00-4A14-820D-B4E394E53CD8}" destId="{1B6734A0-9FF6-4040-A8A8-59056ACD5230}" srcOrd="1" destOrd="0" presId="urn:microsoft.com/office/officeart/2005/8/layout/bProcess3"/>
    <dgm:cxn modelId="{4A26B300-A470-4F14-B97A-9A5246E89B68}" srcId="{D78D64A2-D38D-446B-BE4F-4B8616BED5E1}" destId="{28EB8375-1AE8-4052-BDA7-E8C0DB37D1F5}" srcOrd="2" destOrd="0" parTransId="{266CEC46-F034-429F-8CF9-50FA77C32C50}" sibTransId="{D12E6794-AC59-4776-820C-CBC813C01D9D}"/>
    <dgm:cxn modelId="{A4F0985C-6B88-4A46-BF19-24680B3F072B}" srcId="{D78D64A2-D38D-446B-BE4F-4B8616BED5E1}" destId="{846D896B-13B5-4041-8016-B41587FBA59F}" srcOrd="7" destOrd="0" parTransId="{5B685401-577D-4B09-B678-5D9CB82F184E}" sibTransId="{D6F74822-4E9B-42F9-B8BE-1CD2F660A67A}"/>
    <dgm:cxn modelId="{8082EB07-D3F6-4541-BA7A-01E86052D4CC}" type="presOf" srcId="{D76290C4-99E5-4B36-8472-A3915F317467}" destId="{F21E6FBC-22B5-478F-BFA9-E23B7356A97A}" srcOrd="0" destOrd="0" presId="urn:microsoft.com/office/officeart/2005/8/layout/bProcess3"/>
    <dgm:cxn modelId="{264B1E0A-3D59-44FA-AD63-B1EEBCFB501C}" srcId="{D78D64A2-D38D-446B-BE4F-4B8616BED5E1}" destId="{F513556F-5420-458D-8CF6-DB0425AAB08B}" srcOrd="3" destOrd="0" parTransId="{AE2E7BE3-3268-4DC5-9533-45C9232E3519}" sibTransId="{89E57C04-0A00-4A14-820D-B4E394E53CD8}"/>
    <dgm:cxn modelId="{573DFAF8-B86C-4FDE-BC54-52B9877349ED}" type="presOf" srcId="{9BAA3E38-9723-4E00-A6F1-2C4D284FFC06}" destId="{11FB2E7A-D17B-47F5-9B45-B46DF2F78629}" srcOrd="1" destOrd="0" presId="urn:microsoft.com/office/officeart/2005/8/layout/bProcess3"/>
    <dgm:cxn modelId="{21D809D8-5A81-49C7-919E-CCB5FDB7F6A5}" type="presOf" srcId="{D12E6794-AC59-4776-820C-CBC813C01D9D}" destId="{E8ED9A97-00AF-437F-AC5F-028353710BDC}" srcOrd="1" destOrd="0" presId="urn:microsoft.com/office/officeart/2005/8/layout/bProcess3"/>
    <dgm:cxn modelId="{B8BBE1E0-627D-4C8B-9BA7-794739862968}" srcId="{D78D64A2-D38D-446B-BE4F-4B8616BED5E1}" destId="{3A0414F8-1D31-4DAB-AFE9-D04BD94BB9B1}" srcOrd="8" destOrd="0" parTransId="{1E8140F5-A9CC-4A08-9CAB-1FB72BC93E59}" sibTransId="{3945A923-1825-457B-A019-552DCFAED88A}"/>
    <dgm:cxn modelId="{FB40D4B6-1D81-4ECD-A911-EE631E56A500}" srcId="{D78D64A2-D38D-446B-BE4F-4B8616BED5E1}" destId="{7115BCE9-16C7-4406-B1B7-21790C32E7EB}" srcOrd="6" destOrd="0" parTransId="{DF7A9E88-C4A0-4A30-8875-CB535783E91F}" sibTransId="{E51359B5-377D-47B2-B5AC-BE94440F8E4E}"/>
    <dgm:cxn modelId="{45E9044F-2041-4112-9CA7-0907157A5B61}" type="presOf" srcId="{5F473A0D-0772-46E4-89D4-9EA413F8720E}" destId="{B8BD6FE2-21EE-4DFD-8F58-DFB7BB6FF9BF}" srcOrd="0" destOrd="0" presId="urn:microsoft.com/office/officeart/2005/8/layout/bProcess3"/>
    <dgm:cxn modelId="{CC71B226-583D-434B-B33E-26F27DB56218}" srcId="{D78D64A2-D38D-446B-BE4F-4B8616BED5E1}" destId="{EB0CC436-E13E-4819-A535-1C59AFFF8E91}" srcOrd="4" destOrd="0" parTransId="{71CCA1DF-2508-4653-ABDD-AEED3A66A85D}" sibTransId="{9BAA3E38-9723-4E00-A6F1-2C4D284FFC06}"/>
    <dgm:cxn modelId="{7D8C07FB-BB8F-4EC3-A7B9-4CD6DB695754}" type="presOf" srcId="{E51359B5-377D-47B2-B5AC-BE94440F8E4E}" destId="{4DD3697F-CF79-4406-BB06-6B4C7AD65753}" srcOrd="1" destOrd="0" presId="urn:microsoft.com/office/officeart/2005/8/layout/bProcess3"/>
    <dgm:cxn modelId="{21E5241B-C1EC-467F-831D-37DEEE202AE6}" type="presOf" srcId="{5F473A0D-0772-46E4-89D4-9EA413F8720E}" destId="{ABBD117D-B095-49C9-A1EA-3C5A804DD2E3}" srcOrd="1" destOrd="0" presId="urn:microsoft.com/office/officeart/2005/8/layout/bProcess3"/>
    <dgm:cxn modelId="{950944FB-821A-4D02-9BB9-5BBF252714E2}" type="presOf" srcId="{8C069103-D0DC-453A-ABE7-72BF18ABC145}" destId="{6B6CF53B-0635-4C90-82FD-D0E04DAA6512}" srcOrd="1" destOrd="0" presId="urn:microsoft.com/office/officeart/2005/8/layout/bProcess3"/>
    <dgm:cxn modelId="{D2254426-CBDA-4CEC-AFD5-F4943F4D7338}" type="presOf" srcId="{3A0414F8-1D31-4DAB-AFE9-D04BD94BB9B1}" destId="{27DA2BAA-4427-495E-B016-48A13A6299FB}" srcOrd="0" destOrd="0" presId="urn:microsoft.com/office/officeart/2005/8/layout/bProcess3"/>
    <dgm:cxn modelId="{26964A77-5D11-4CD4-8B3E-C5702C394C33}" type="presOf" srcId="{7115BCE9-16C7-4406-B1B7-21790C32E7EB}" destId="{9B02EA38-E22A-430A-BB35-2FF48C7930C3}" srcOrd="0" destOrd="0" presId="urn:microsoft.com/office/officeart/2005/8/layout/bProcess3"/>
    <dgm:cxn modelId="{EED1FF58-2B37-45DC-87CE-057DF50C7B5E}" type="presOf" srcId="{D12E6794-AC59-4776-820C-CBC813C01D9D}" destId="{256FF52B-37A4-4F1C-9D31-C9670501D60E}" srcOrd="0" destOrd="0" presId="urn:microsoft.com/office/officeart/2005/8/layout/bProcess3"/>
    <dgm:cxn modelId="{4F672985-F578-40D3-8D57-6CEEE72A7238}" type="presParOf" srcId="{50E48363-846A-4081-9E78-3A7D798F1D71}" destId="{8706579A-7C74-4E9D-B1E4-070A462CE898}" srcOrd="0" destOrd="0" presId="urn:microsoft.com/office/officeart/2005/8/layout/bProcess3"/>
    <dgm:cxn modelId="{5902A747-E042-4EFC-A5B7-83215A1F3017}" type="presParOf" srcId="{50E48363-846A-4081-9E78-3A7D798F1D71}" destId="{656BC79B-096D-4E4F-AF6D-E7AC8AC0224A}" srcOrd="1" destOrd="0" presId="urn:microsoft.com/office/officeart/2005/8/layout/bProcess3"/>
    <dgm:cxn modelId="{89A6B03E-8B1D-4394-B483-3E3A0BFEA1AD}" type="presParOf" srcId="{656BC79B-096D-4E4F-AF6D-E7AC8AC0224A}" destId="{6B6CF53B-0635-4C90-82FD-D0E04DAA6512}" srcOrd="0" destOrd="0" presId="urn:microsoft.com/office/officeart/2005/8/layout/bProcess3"/>
    <dgm:cxn modelId="{3E672669-D05A-47F9-8FFB-A701985A92EF}" type="presParOf" srcId="{50E48363-846A-4081-9E78-3A7D798F1D71}" destId="{F21E6FBC-22B5-478F-BFA9-E23B7356A97A}" srcOrd="2" destOrd="0" presId="urn:microsoft.com/office/officeart/2005/8/layout/bProcess3"/>
    <dgm:cxn modelId="{0D79AA93-BA98-4194-8A7D-ACAE7A4E0019}" type="presParOf" srcId="{50E48363-846A-4081-9E78-3A7D798F1D71}" destId="{BB0B0D7C-033D-4A1F-BB2C-DD1CD2B79B82}" srcOrd="3" destOrd="0" presId="urn:microsoft.com/office/officeart/2005/8/layout/bProcess3"/>
    <dgm:cxn modelId="{4AADE50D-096D-4177-ADB1-62095BFBDF42}" type="presParOf" srcId="{BB0B0D7C-033D-4A1F-BB2C-DD1CD2B79B82}" destId="{5CC7C50B-13E3-4C5A-9A0B-F86D8F5B8042}" srcOrd="0" destOrd="0" presId="urn:microsoft.com/office/officeart/2005/8/layout/bProcess3"/>
    <dgm:cxn modelId="{E18B4047-D232-4734-84B8-73ED396CD7DD}" type="presParOf" srcId="{50E48363-846A-4081-9E78-3A7D798F1D71}" destId="{69A542E1-9A8B-4BCC-A8D4-CAC35A31EDFE}" srcOrd="4" destOrd="0" presId="urn:microsoft.com/office/officeart/2005/8/layout/bProcess3"/>
    <dgm:cxn modelId="{74C7795F-7D64-494B-9E29-63B59299EDD3}" type="presParOf" srcId="{50E48363-846A-4081-9E78-3A7D798F1D71}" destId="{256FF52B-37A4-4F1C-9D31-C9670501D60E}" srcOrd="5" destOrd="0" presId="urn:microsoft.com/office/officeart/2005/8/layout/bProcess3"/>
    <dgm:cxn modelId="{273242C5-6721-410E-9E15-5BBA8B16B87B}" type="presParOf" srcId="{256FF52B-37A4-4F1C-9D31-C9670501D60E}" destId="{E8ED9A97-00AF-437F-AC5F-028353710BDC}" srcOrd="0" destOrd="0" presId="urn:microsoft.com/office/officeart/2005/8/layout/bProcess3"/>
    <dgm:cxn modelId="{D68FF42D-652E-41A1-9854-C1E6CA3D0675}" type="presParOf" srcId="{50E48363-846A-4081-9E78-3A7D798F1D71}" destId="{6926ECF2-B29E-4B5D-ADA5-DBDD6EC6029B}" srcOrd="6" destOrd="0" presId="urn:microsoft.com/office/officeart/2005/8/layout/bProcess3"/>
    <dgm:cxn modelId="{ADA85919-C4DE-4C04-B38E-BB8D54BB2BBC}" type="presParOf" srcId="{50E48363-846A-4081-9E78-3A7D798F1D71}" destId="{EFCAE4A3-0848-435F-BEE4-D67636952F2E}" srcOrd="7" destOrd="0" presId="urn:microsoft.com/office/officeart/2005/8/layout/bProcess3"/>
    <dgm:cxn modelId="{92C4E84F-F911-4204-8F4A-19B1DC920326}" type="presParOf" srcId="{EFCAE4A3-0848-435F-BEE4-D67636952F2E}" destId="{1B6734A0-9FF6-4040-A8A8-59056ACD5230}" srcOrd="0" destOrd="0" presId="urn:microsoft.com/office/officeart/2005/8/layout/bProcess3"/>
    <dgm:cxn modelId="{B5FD2F27-6F45-4A11-AD95-57917A7AEB7C}" type="presParOf" srcId="{50E48363-846A-4081-9E78-3A7D798F1D71}" destId="{1B67F0D9-1F4E-4BCD-A863-91921A298D79}" srcOrd="8" destOrd="0" presId="urn:microsoft.com/office/officeart/2005/8/layout/bProcess3"/>
    <dgm:cxn modelId="{ACC9DA00-19E6-4496-B42C-8ED4F5CC4D69}" type="presParOf" srcId="{50E48363-846A-4081-9E78-3A7D798F1D71}" destId="{7298E2FC-9091-499C-8B7C-BBF3751A0AFC}" srcOrd="9" destOrd="0" presId="urn:microsoft.com/office/officeart/2005/8/layout/bProcess3"/>
    <dgm:cxn modelId="{F40B29DD-77E1-4A32-9718-C094FFD7056A}" type="presParOf" srcId="{7298E2FC-9091-499C-8B7C-BBF3751A0AFC}" destId="{11FB2E7A-D17B-47F5-9B45-B46DF2F78629}" srcOrd="0" destOrd="0" presId="urn:microsoft.com/office/officeart/2005/8/layout/bProcess3"/>
    <dgm:cxn modelId="{20F0CC82-0B12-4353-A983-3692296AE651}" type="presParOf" srcId="{50E48363-846A-4081-9E78-3A7D798F1D71}" destId="{3144486D-17FF-43C6-B62A-1522623BA60F}" srcOrd="10" destOrd="0" presId="urn:microsoft.com/office/officeart/2005/8/layout/bProcess3"/>
    <dgm:cxn modelId="{523009F8-E430-49E8-831B-011C039FF5AE}" type="presParOf" srcId="{50E48363-846A-4081-9E78-3A7D798F1D71}" destId="{B8BD6FE2-21EE-4DFD-8F58-DFB7BB6FF9BF}" srcOrd="11" destOrd="0" presId="urn:microsoft.com/office/officeart/2005/8/layout/bProcess3"/>
    <dgm:cxn modelId="{402A6D4C-7F3F-4B0B-A221-022B12A0C7F2}" type="presParOf" srcId="{B8BD6FE2-21EE-4DFD-8F58-DFB7BB6FF9BF}" destId="{ABBD117D-B095-49C9-A1EA-3C5A804DD2E3}" srcOrd="0" destOrd="0" presId="urn:microsoft.com/office/officeart/2005/8/layout/bProcess3"/>
    <dgm:cxn modelId="{52CF838F-479D-41B9-B2DE-BE5DBD099959}" type="presParOf" srcId="{50E48363-846A-4081-9E78-3A7D798F1D71}" destId="{9B02EA38-E22A-430A-BB35-2FF48C7930C3}" srcOrd="12" destOrd="0" presId="urn:microsoft.com/office/officeart/2005/8/layout/bProcess3"/>
    <dgm:cxn modelId="{0DC4E80B-400A-44C7-9CA7-2A357AF9FF45}" type="presParOf" srcId="{50E48363-846A-4081-9E78-3A7D798F1D71}" destId="{5F63A109-E4F3-4BC4-B005-F4C4A9ABA7BB}" srcOrd="13" destOrd="0" presId="urn:microsoft.com/office/officeart/2005/8/layout/bProcess3"/>
    <dgm:cxn modelId="{D4FA9F58-4AA6-4377-BFDA-2249BC2ADC89}" type="presParOf" srcId="{5F63A109-E4F3-4BC4-B005-F4C4A9ABA7BB}" destId="{4DD3697F-CF79-4406-BB06-6B4C7AD65753}" srcOrd="0" destOrd="0" presId="urn:microsoft.com/office/officeart/2005/8/layout/bProcess3"/>
    <dgm:cxn modelId="{15C03740-BCE8-4152-AF8F-C086D498B264}" type="presParOf" srcId="{50E48363-846A-4081-9E78-3A7D798F1D71}" destId="{91AEC34C-E6FB-40B0-A526-F94AAFD7359E}" srcOrd="14" destOrd="0" presId="urn:microsoft.com/office/officeart/2005/8/layout/bProcess3"/>
    <dgm:cxn modelId="{2AEE1637-2609-4558-9362-24A504425102}" type="presParOf" srcId="{50E48363-846A-4081-9E78-3A7D798F1D71}" destId="{B4924C25-8252-4471-9720-4AE28A529819}" srcOrd="15" destOrd="0" presId="urn:microsoft.com/office/officeart/2005/8/layout/bProcess3"/>
    <dgm:cxn modelId="{383B6C57-112F-4B8C-BFE6-5E799CA50C34}" type="presParOf" srcId="{B4924C25-8252-4471-9720-4AE28A529819}" destId="{BBAC8081-D425-4C32-8854-84F6549361BC}" srcOrd="0" destOrd="0" presId="urn:microsoft.com/office/officeart/2005/8/layout/bProcess3"/>
    <dgm:cxn modelId="{F3F650E5-BAE1-44DC-B92F-04CF165F2198}" type="presParOf" srcId="{50E48363-846A-4081-9E78-3A7D798F1D71}" destId="{27DA2BAA-4427-495E-B016-48A13A6299FB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6BC79B-096D-4E4F-AF6D-E7AC8AC0224A}">
      <dsp:nvSpPr>
        <dsp:cNvPr id="0" name=""/>
        <dsp:cNvSpPr/>
      </dsp:nvSpPr>
      <dsp:spPr>
        <a:xfrm>
          <a:off x="1901351" y="456741"/>
          <a:ext cx="4703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8385"/>
              </a:moveTo>
              <a:lnTo>
                <a:pt x="252295" y="48385"/>
              </a:lnTo>
              <a:lnTo>
                <a:pt x="252295" y="45720"/>
              </a:lnTo>
              <a:lnTo>
                <a:pt x="47039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b="0" kern="1200">
            <a:latin typeface="Adobe Garamond Pro" pitchFamily="18" charset="0"/>
          </a:endParaRPr>
        </a:p>
      </dsp:txBody>
      <dsp:txXfrm>
        <a:off x="2124021" y="482313"/>
        <a:ext cx="25049" cy="40296"/>
      </dsp:txXfrm>
    </dsp:sp>
    <dsp:sp modelId="{8706579A-7C74-4E9D-B1E4-070A462CE898}">
      <dsp:nvSpPr>
        <dsp:cNvPr id="0" name=""/>
        <dsp:cNvSpPr/>
      </dsp:nvSpPr>
      <dsp:spPr>
        <a:xfrm>
          <a:off x="304016" y="134870"/>
          <a:ext cx="1599134" cy="740512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>
              <a:latin typeface="Adobe Garamond Pro" pitchFamily="18" charset="0"/>
            </a:rPr>
            <a:t>1967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>
              <a:latin typeface="Adobe Garamond Pro" pitchFamily="18" charset="0"/>
            </a:rPr>
            <a:t>Indonesia rejoins World Bank</a:t>
          </a:r>
          <a:endParaRPr lang="en-US" sz="1000" b="0" kern="1200" dirty="0">
            <a:latin typeface="Adobe Garamond Pro" pitchFamily="18" charset="0"/>
          </a:endParaRPr>
        </a:p>
      </dsp:txBody>
      <dsp:txXfrm>
        <a:off x="304016" y="134870"/>
        <a:ext cx="1599134" cy="740512"/>
      </dsp:txXfrm>
    </dsp:sp>
    <dsp:sp modelId="{BB0B0D7C-033D-4A1F-BB2C-DD1CD2B79B82}">
      <dsp:nvSpPr>
        <dsp:cNvPr id="0" name=""/>
        <dsp:cNvSpPr/>
      </dsp:nvSpPr>
      <dsp:spPr>
        <a:xfrm>
          <a:off x="5240233" y="456741"/>
          <a:ext cx="4536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3692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b="0" kern="1200">
            <a:latin typeface="Adobe Garamond Pro" pitchFamily="18" charset="0"/>
          </a:endParaRPr>
        </a:p>
      </dsp:txBody>
      <dsp:txXfrm>
        <a:off x="5454972" y="482313"/>
        <a:ext cx="24214" cy="40296"/>
      </dsp:txXfrm>
    </dsp:sp>
    <dsp:sp modelId="{F21E6FBC-22B5-478F-BFA9-E23B7356A97A}">
      <dsp:nvSpPr>
        <dsp:cNvPr id="0" name=""/>
        <dsp:cNvSpPr/>
      </dsp:nvSpPr>
      <dsp:spPr>
        <a:xfrm>
          <a:off x="2404141" y="28785"/>
          <a:ext cx="2837891" cy="947352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>
              <a:latin typeface="Adobe Garamond Pro" pitchFamily="18" charset="0"/>
            </a:rPr>
            <a:t>1968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>
              <a:latin typeface="Adobe Garamond Pro" pitchFamily="18" charset="0"/>
            </a:rPr>
            <a:t>World Bank President McNamara visits Indonesia and opens first decentralized Bank office in Jakarta; Bank provides first IDA credit of $5 million for irrigation project</a:t>
          </a:r>
          <a:endParaRPr lang="en-US" sz="1000" b="0" kern="1200" dirty="0">
            <a:latin typeface="Adobe Garamond Pro" pitchFamily="18" charset="0"/>
          </a:endParaRPr>
        </a:p>
      </dsp:txBody>
      <dsp:txXfrm>
        <a:off x="2404141" y="28785"/>
        <a:ext cx="2837891" cy="947352"/>
      </dsp:txXfrm>
    </dsp:sp>
    <dsp:sp modelId="{256FF52B-37A4-4F1C-9D31-C9670501D60E}">
      <dsp:nvSpPr>
        <dsp:cNvPr id="0" name=""/>
        <dsp:cNvSpPr/>
      </dsp:nvSpPr>
      <dsp:spPr>
        <a:xfrm>
          <a:off x="1477952" y="963144"/>
          <a:ext cx="5328219" cy="652838"/>
        </a:xfrm>
        <a:custGeom>
          <a:avLst/>
          <a:gdLst/>
          <a:ahLst/>
          <a:cxnLst/>
          <a:rect l="0" t="0" r="0" b="0"/>
          <a:pathLst>
            <a:path>
              <a:moveTo>
                <a:pt x="5328219" y="0"/>
              </a:moveTo>
              <a:lnTo>
                <a:pt x="5328219" y="343519"/>
              </a:lnTo>
              <a:lnTo>
                <a:pt x="0" y="343519"/>
              </a:lnTo>
              <a:lnTo>
                <a:pt x="0" y="652838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b="0" kern="1200">
            <a:latin typeface="Adobe Garamond Pro" pitchFamily="18" charset="0"/>
          </a:endParaRPr>
        </a:p>
      </dsp:txBody>
      <dsp:txXfrm>
        <a:off x="4007765" y="1269415"/>
        <a:ext cx="268593" cy="40296"/>
      </dsp:txXfrm>
    </dsp:sp>
    <dsp:sp modelId="{69A542E1-9A8B-4BCC-A8D4-CAC35A31EDFE}">
      <dsp:nvSpPr>
        <dsp:cNvPr id="0" name=""/>
        <dsp:cNvSpPr/>
      </dsp:nvSpPr>
      <dsp:spPr>
        <a:xfrm>
          <a:off x="5726325" y="39979"/>
          <a:ext cx="2159692" cy="924965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>
              <a:latin typeface="Adobe Garamond Pro" pitchFamily="18" charset="0"/>
            </a:rPr>
            <a:t> 1977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>
              <a:latin typeface="Adobe Garamond Pro" pitchFamily="18" charset="0"/>
            </a:rPr>
            <a:t>Launch Nutrition Intervention Pilot Project, which helped establish 800 nutrition centers</a:t>
          </a:r>
          <a:endParaRPr lang="en-US" sz="1000" b="0" kern="1200" dirty="0">
            <a:latin typeface="Adobe Garamond Pro" pitchFamily="18" charset="0"/>
          </a:endParaRPr>
        </a:p>
      </dsp:txBody>
      <dsp:txXfrm>
        <a:off x="5726325" y="39979"/>
        <a:ext cx="2159692" cy="924965"/>
      </dsp:txXfrm>
    </dsp:sp>
    <dsp:sp modelId="{EFCAE4A3-0848-435F-BEE4-D67636952F2E}">
      <dsp:nvSpPr>
        <dsp:cNvPr id="0" name=""/>
        <dsp:cNvSpPr/>
      </dsp:nvSpPr>
      <dsp:spPr>
        <a:xfrm>
          <a:off x="2633391" y="2140063"/>
          <a:ext cx="4371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1240"/>
              </a:moveTo>
              <a:lnTo>
                <a:pt x="235692" y="51240"/>
              </a:lnTo>
              <a:lnTo>
                <a:pt x="235692" y="45720"/>
              </a:lnTo>
              <a:lnTo>
                <a:pt x="437184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b="0" kern="1200">
            <a:latin typeface="Adobe Garamond Pro" pitchFamily="18" charset="0"/>
          </a:endParaRPr>
        </a:p>
      </dsp:txBody>
      <dsp:txXfrm>
        <a:off x="2840288" y="2165635"/>
        <a:ext cx="23390" cy="40296"/>
      </dsp:txXfrm>
    </dsp:sp>
    <dsp:sp modelId="{6926ECF2-B29E-4B5D-ADA5-DBDD6EC6029B}">
      <dsp:nvSpPr>
        <dsp:cNvPr id="0" name=""/>
        <dsp:cNvSpPr/>
      </dsp:nvSpPr>
      <dsp:spPr>
        <a:xfrm>
          <a:off x="320714" y="1648382"/>
          <a:ext cx="2314476" cy="1085843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>
              <a:latin typeface="Adobe Garamond Pro" pitchFamily="18" charset="0"/>
            </a:rPr>
            <a:t>1997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>
              <a:latin typeface="Adobe Garamond Pro" pitchFamily="18" charset="0"/>
            </a:rPr>
            <a:t>On visit to Indonesia, World Bank President </a:t>
          </a:r>
          <a:r>
            <a:rPr lang="en-US" sz="1000" b="0" kern="1200" dirty="0" err="1" smtClean="0">
              <a:latin typeface="Adobe Garamond Pro" pitchFamily="18" charset="0"/>
            </a:rPr>
            <a:t>Wolfensohn</a:t>
          </a:r>
          <a:r>
            <a:rPr lang="en-US" sz="1000" b="0" kern="1200" dirty="0" smtClean="0">
              <a:latin typeface="Adobe Garamond Pro" pitchFamily="18" charset="0"/>
            </a:rPr>
            <a:t> urges President Soeharto to address growing governance and corruption issues</a:t>
          </a:r>
          <a:endParaRPr lang="en-US" sz="1000" b="0" kern="1200" dirty="0">
            <a:latin typeface="Adobe Garamond Pro" pitchFamily="18" charset="0"/>
          </a:endParaRPr>
        </a:p>
      </dsp:txBody>
      <dsp:txXfrm>
        <a:off x="320714" y="1648382"/>
        <a:ext cx="2314476" cy="1085843"/>
      </dsp:txXfrm>
    </dsp:sp>
    <dsp:sp modelId="{7298E2FC-9091-499C-8B7C-BBF3751A0AFC}">
      <dsp:nvSpPr>
        <dsp:cNvPr id="0" name=""/>
        <dsp:cNvSpPr/>
      </dsp:nvSpPr>
      <dsp:spPr>
        <a:xfrm>
          <a:off x="5300664" y="2140063"/>
          <a:ext cx="4702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2200" y="45720"/>
              </a:lnTo>
              <a:lnTo>
                <a:pt x="252200" y="51240"/>
              </a:lnTo>
              <a:lnTo>
                <a:pt x="470200" y="5124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b="0" kern="1200">
            <a:latin typeface="Adobe Garamond Pro" pitchFamily="18" charset="0"/>
          </a:endParaRPr>
        </a:p>
      </dsp:txBody>
      <dsp:txXfrm>
        <a:off x="5523244" y="2151153"/>
        <a:ext cx="25041" cy="69260"/>
      </dsp:txXfrm>
    </dsp:sp>
    <dsp:sp modelId="{1B67F0D9-1F4E-4BCD-A863-91921A298D79}">
      <dsp:nvSpPr>
        <dsp:cNvPr id="0" name=""/>
        <dsp:cNvSpPr/>
      </dsp:nvSpPr>
      <dsp:spPr>
        <a:xfrm>
          <a:off x="3102975" y="1428776"/>
          <a:ext cx="2199488" cy="1514012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>
              <a:latin typeface="Adobe Garamond Pro" pitchFamily="18" charset="0"/>
            </a:rPr>
            <a:t>2000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>
              <a:latin typeface="Adobe Garamond Pro" pitchFamily="18" charset="0"/>
            </a:rPr>
            <a:t>Following the Asia Crisis, the Bank re-shifts Indonesia program, with a modest portfolio and a focus on tackling corruption and community development</a:t>
          </a:r>
          <a:endParaRPr lang="en-US" sz="1000" b="0" kern="1200" dirty="0">
            <a:latin typeface="Adobe Garamond Pro" pitchFamily="18" charset="0"/>
          </a:endParaRPr>
        </a:p>
      </dsp:txBody>
      <dsp:txXfrm>
        <a:off x="3102975" y="1428776"/>
        <a:ext cx="2199488" cy="1514012"/>
      </dsp:txXfrm>
    </dsp:sp>
    <dsp:sp modelId="{B8BD6FE2-21EE-4DFD-8F58-DFB7BB6FF9BF}">
      <dsp:nvSpPr>
        <dsp:cNvPr id="0" name=""/>
        <dsp:cNvSpPr/>
      </dsp:nvSpPr>
      <dsp:spPr>
        <a:xfrm>
          <a:off x="1373524" y="2948020"/>
          <a:ext cx="5482551" cy="509369"/>
        </a:xfrm>
        <a:custGeom>
          <a:avLst/>
          <a:gdLst/>
          <a:ahLst/>
          <a:cxnLst/>
          <a:rect l="0" t="0" r="0" b="0"/>
          <a:pathLst>
            <a:path>
              <a:moveTo>
                <a:pt x="5482551" y="0"/>
              </a:moveTo>
              <a:lnTo>
                <a:pt x="5482551" y="271784"/>
              </a:lnTo>
              <a:lnTo>
                <a:pt x="0" y="271784"/>
              </a:lnTo>
              <a:lnTo>
                <a:pt x="0" y="509369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b="0" kern="1200">
            <a:latin typeface="Adobe Garamond Pro" pitchFamily="18" charset="0"/>
          </a:endParaRPr>
        </a:p>
      </dsp:txBody>
      <dsp:txXfrm>
        <a:off x="3977073" y="3182556"/>
        <a:ext cx="275453" cy="40296"/>
      </dsp:txXfrm>
    </dsp:sp>
    <dsp:sp modelId="{3144486D-17FF-43C6-B62A-1522623BA60F}">
      <dsp:nvSpPr>
        <dsp:cNvPr id="0" name=""/>
        <dsp:cNvSpPr/>
      </dsp:nvSpPr>
      <dsp:spPr>
        <a:xfrm>
          <a:off x="5803265" y="1432787"/>
          <a:ext cx="2105620" cy="1517032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>
              <a:latin typeface="Adobe Garamond Pro" pitchFamily="18" charset="0"/>
            </a:rPr>
            <a:t> 2004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>
              <a:latin typeface="Adobe Garamond Pro" pitchFamily="18" charset="0"/>
            </a:rPr>
            <a:t>World Bank extends $250 million fund for emergency reconstruction to Indonesia, Sri Lanka, the Maldives,  post tsunami tragedy</a:t>
          </a:r>
          <a:endParaRPr lang="en-US" sz="1000" b="0" kern="1200" dirty="0">
            <a:latin typeface="Adobe Garamond Pro" pitchFamily="18" charset="0"/>
          </a:endParaRPr>
        </a:p>
      </dsp:txBody>
      <dsp:txXfrm>
        <a:off x="5803265" y="1432787"/>
        <a:ext cx="2105620" cy="1517032"/>
      </dsp:txXfrm>
    </dsp:sp>
    <dsp:sp modelId="{5F63A109-E4F3-4BC4-B005-F4C4A9ABA7BB}">
      <dsp:nvSpPr>
        <dsp:cNvPr id="0" name=""/>
        <dsp:cNvSpPr/>
      </dsp:nvSpPr>
      <dsp:spPr>
        <a:xfrm>
          <a:off x="2424534" y="3920101"/>
          <a:ext cx="4536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3692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639273" y="3963400"/>
        <a:ext cx="24214" cy="4842"/>
      </dsp:txXfrm>
    </dsp:sp>
    <dsp:sp modelId="{9B02EA38-E22A-430A-BB35-2FF48C7930C3}">
      <dsp:nvSpPr>
        <dsp:cNvPr id="0" name=""/>
        <dsp:cNvSpPr/>
      </dsp:nvSpPr>
      <dsp:spPr>
        <a:xfrm>
          <a:off x="320714" y="3489789"/>
          <a:ext cx="2105620" cy="952064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>
              <a:latin typeface="Adobe Garamond Pro" pitchFamily="18" charset="0"/>
            </a:rPr>
            <a:t>2008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>
              <a:latin typeface="Adobe Garamond Pro" pitchFamily="18" charset="0"/>
            </a:rPr>
            <a:t>Bank supports  expansion of PNPM to a national community development program, eventually reaching some 65,000 villages</a:t>
          </a:r>
          <a:endParaRPr lang="en-US" sz="1000" b="0" kern="1200" dirty="0">
            <a:latin typeface="Adobe Garamond Pro" pitchFamily="18" charset="0"/>
          </a:endParaRPr>
        </a:p>
      </dsp:txBody>
      <dsp:txXfrm>
        <a:off x="320714" y="3489789"/>
        <a:ext cx="2105620" cy="952064"/>
      </dsp:txXfrm>
    </dsp:sp>
    <dsp:sp modelId="{B4924C25-8252-4471-9720-4AE28A529819}">
      <dsp:nvSpPr>
        <dsp:cNvPr id="0" name=""/>
        <dsp:cNvSpPr/>
      </dsp:nvSpPr>
      <dsp:spPr>
        <a:xfrm>
          <a:off x="5014447" y="3920101"/>
          <a:ext cx="4536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3692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b="0" kern="1200">
            <a:latin typeface="Adobe Garamond Pro" pitchFamily="18" charset="0"/>
          </a:endParaRPr>
        </a:p>
      </dsp:txBody>
      <dsp:txXfrm>
        <a:off x="5229186" y="3945673"/>
        <a:ext cx="24214" cy="40296"/>
      </dsp:txXfrm>
    </dsp:sp>
    <dsp:sp modelId="{91AEC34C-E6FB-40B0-A526-F94AAFD7359E}">
      <dsp:nvSpPr>
        <dsp:cNvPr id="0" name=""/>
        <dsp:cNvSpPr/>
      </dsp:nvSpPr>
      <dsp:spPr>
        <a:xfrm>
          <a:off x="2910627" y="3434112"/>
          <a:ext cx="2105620" cy="1063418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>
              <a:latin typeface="Adobe Garamond Pro" pitchFamily="18" charset="0"/>
            </a:rPr>
            <a:t>2009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>
              <a:latin typeface="Adobe Garamond Pro" pitchFamily="18" charset="0"/>
            </a:rPr>
            <a:t>Responding to the global financial crisis, the Bank leads a $5.5 billion rainy-day fund, from the ADB, Japan, and Australia, which was not withdrawn </a:t>
          </a:r>
        </a:p>
      </dsp:txBody>
      <dsp:txXfrm>
        <a:off x="2910627" y="3434112"/>
        <a:ext cx="2105620" cy="1063418"/>
      </dsp:txXfrm>
    </dsp:sp>
    <dsp:sp modelId="{27DA2BAA-4427-495E-B016-48A13A6299FB}">
      <dsp:nvSpPr>
        <dsp:cNvPr id="0" name=""/>
        <dsp:cNvSpPr/>
      </dsp:nvSpPr>
      <dsp:spPr>
        <a:xfrm>
          <a:off x="5500540" y="3475721"/>
          <a:ext cx="2105620" cy="980199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>
              <a:latin typeface="Adobe Garamond Pro" pitchFamily="18" charset="0"/>
            </a:rPr>
            <a:t>2010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>
              <a:latin typeface="Adobe Garamond Pro" pitchFamily="18" charset="0"/>
            </a:rPr>
            <a:t>World Bank extends Indonesia $200 million fund to fight climate change</a:t>
          </a:r>
        </a:p>
      </dsp:txBody>
      <dsp:txXfrm>
        <a:off x="5500540" y="3475721"/>
        <a:ext cx="2105620" cy="980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688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68CA8-B1B6-478B-914F-5D0C44D09D05}" type="datetimeFigureOut">
              <a:rPr lang="id-ID" smtClean="0"/>
              <a:t>30/03/2016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688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F7F8D-4982-4F6E-AD08-283BB6687EC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99009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FDD86-EC1C-4EF0-B59C-DFC2C5F022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95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A29A2-7591-874E-BB2A-B112E974C3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5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A29A2-7591-874E-BB2A-B112E974C3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59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A29A2-7591-874E-BB2A-B112E974C3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27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A29A2-7591-874E-BB2A-B112E974C3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22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A29A2-7591-874E-BB2A-B112E974C3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7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bg2.png"/>
          <p:cNvPicPr>
            <a:picLocks noChangeAspect="1"/>
          </p:cNvPicPr>
          <p:nvPr userDrawn="1"/>
        </p:nvPicPr>
        <p:blipFill>
          <a:blip r:embed="rId2" cstate="print"/>
          <a:srcRect r="5565"/>
          <a:stretch>
            <a:fillRect/>
          </a:stretch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600620" y="2592194"/>
            <a:ext cx="4128962" cy="124539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accent4"/>
                </a:solidFill>
                <a:latin typeface="Adobe Garamond Pro Bold" pitchFamily="18" charset="0"/>
              </a:defRPr>
            </a:lvl1pPr>
          </a:lstStyle>
          <a:p>
            <a:r>
              <a:rPr lang="en-US" dirty="0" smtClean="0"/>
              <a:t>Title of the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600620" y="3907825"/>
            <a:ext cx="4128962" cy="43557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none" baseline="0">
                <a:solidFill>
                  <a:schemeClr val="tx2"/>
                </a:solidFill>
                <a:latin typeface="Adobe Garamond Pro Bold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the presentation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469994" y="302218"/>
            <a:ext cx="5321206" cy="6260742"/>
            <a:chOff x="469994" y="302218"/>
            <a:chExt cx="5321206" cy="6260742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5426219" y="807172"/>
              <a:ext cx="364981" cy="525424"/>
            </a:xfrm>
            <a:custGeom>
              <a:avLst/>
              <a:gdLst>
                <a:gd name="T0" fmla="*/ 0 w 341063"/>
                <a:gd name="T1" fmla="*/ 146625 h 490875"/>
                <a:gd name="T2" fmla="*/ 86063 w 341063"/>
                <a:gd name="T3" fmla="*/ 296437 h 490875"/>
                <a:gd name="T4" fmla="*/ 255001 w 341063"/>
                <a:gd name="T5" fmla="*/ 296437 h 490875"/>
                <a:gd name="T6" fmla="*/ 341063 w 341063"/>
                <a:gd name="T7" fmla="*/ 146625 h 490875"/>
                <a:gd name="T8" fmla="*/ 255001 w 341063"/>
                <a:gd name="T9" fmla="*/ 0 h 490875"/>
                <a:gd name="T10" fmla="*/ 86063 w 341063"/>
                <a:gd name="T11" fmla="*/ 0 h 490875"/>
                <a:gd name="T12" fmla="*/ 0 w 341063"/>
                <a:gd name="T13" fmla="*/ 146625 h 490875"/>
                <a:gd name="T14" fmla="*/ 60563 w 341063"/>
                <a:gd name="T15" fmla="*/ 146625 h 490875"/>
                <a:gd name="T16" fmla="*/ 114751 w 341063"/>
                <a:gd name="T17" fmla="*/ 51000 h 490875"/>
                <a:gd name="T18" fmla="*/ 226313 w 341063"/>
                <a:gd name="T19" fmla="*/ 51000 h 490875"/>
                <a:gd name="T20" fmla="*/ 283688 w 341063"/>
                <a:gd name="T21" fmla="*/ 146625 h 490875"/>
                <a:gd name="T22" fmla="*/ 226313 w 341063"/>
                <a:gd name="T23" fmla="*/ 245437 h 490875"/>
                <a:gd name="T24" fmla="*/ 114751 w 341063"/>
                <a:gd name="T25" fmla="*/ 245437 h 490875"/>
                <a:gd name="T26" fmla="*/ 60563 w 341063"/>
                <a:gd name="T27" fmla="*/ 146625 h 490875"/>
                <a:gd name="T28" fmla="*/ 216751 w 341063"/>
                <a:gd name="T29" fmla="*/ 446250 h 490875"/>
                <a:gd name="T30" fmla="*/ 124313 w 341063"/>
                <a:gd name="T31" fmla="*/ 446250 h 490875"/>
                <a:gd name="T32" fmla="*/ 124313 w 341063"/>
                <a:gd name="T33" fmla="*/ 490875 h 490875"/>
                <a:gd name="T34" fmla="*/ 216751 w 341063"/>
                <a:gd name="T35" fmla="*/ 490875 h 490875"/>
                <a:gd name="T36" fmla="*/ 216751 w 341063"/>
                <a:gd name="T37" fmla="*/ 446250 h 490875"/>
                <a:gd name="T38" fmla="*/ 258188 w 341063"/>
                <a:gd name="T39" fmla="*/ 318750 h 490875"/>
                <a:gd name="T40" fmla="*/ 86063 w 341063"/>
                <a:gd name="T41" fmla="*/ 318750 h 490875"/>
                <a:gd name="T42" fmla="*/ 86063 w 341063"/>
                <a:gd name="T43" fmla="*/ 363375 h 490875"/>
                <a:gd name="T44" fmla="*/ 258188 w 341063"/>
                <a:gd name="T45" fmla="*/ 363375 h 490875"/>
                <a:gd name="T46" fmla="*/ 258188 w 341063"/>
                <a:gd name="T47" fmla="*/ 318750 h 490875"/>
                <a:gd name="T48" fmla="*/ 258188 w 341063"/>
                <a:gd name="T49" fmla="*/ 382500 h 490875"/>
                <a:gd name="T50" fmla="*/ 86063 w 341063"/>
                <a:gd name="T51" fmla="*/ 382500 h 490875"/>
                <a:gd name="T52" fmla="*/ 86063 w 341063"/>
                <a:gd name="T53" fmla="*/ 427125 h 490875"/>
                <a:gd name="T54" fmla="*/ 258188 w 341063"/>
                <a:gd name="T55" fmla="*/ 427125 h 490875"/>
                <a:gd name="T56" fmla="*/ 258188 w 341063"/>
                <a:gd name="T57" fmla="*/ 382500 h 490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1063" h="490875">
                  <a:moveTo>
                    <a:pt x="0" y="146625"/>
                  </a:moveTo>
                  <a:lnTo>
                    <a:pt x="86063" y="296437"/>
                  </a:lnTo>
                  <a:lnTo>
                    <a:pt x="255001" y="296437"/>
                  </a:lnTo>
                  <a:lnTo>
                    <a:pt x="341063" y="146625"/>
                  </a:lnTo>
                  <a:lnTo>
                    <a:pt x="255001" y="0"/>
                  </a:lnTo>
                  <a:lnTo>
                    <a:pt x="86063" y="0"/>
                  </a:lnTo>
                  <a:lnTo>
                    <a:pt x="0" y="146625"/>
                  </a:lnTo>
                  <a:close/>
                  <a:moveTo>
                    <a:pt x="60563" y="146625"/>
                  </a:moveTo>
                  <a:lnTo>
                    <a:pt x="114751" y="51000"/>
                  </a:lnTo>
                  <a:lnTo>
                    <a:pt x="226313" y="51000"/>
                  </a:lnTo>
                  <a:lnTo>
                    <a:pt x="283688" y="146625"/>
                  </a:lnTo>
                  <a:lnTo>
                    <a:pt x="226313" y="245437"/>
                  </a:lnTo>
                  <a:lnTo>
                    <a:pt x="114751" y="245437"/>
                  </a:lnTo>
                  <a:lnTo>
                    <a:pt x="60563" y="146625"/>
                  </a:lnTo>
                  <a:close/>
                  <a:moveTo>
                    <a:pt x="216751" y="446250"/>
                  </a:moveTo>
                  <a:lnTo>
                    <a:pt x="124313" y="446250"/>
                  </a:lnTo>
                  <a:lnTo>
                    <a:pt x="124313" y="490875"/>
                  </a:lnTo>
                  <a:lnTo>
                    <a:pt x="216751" y="490875"/>
                  </a:lnTo>
                  <a:lnTo>
                    <a:pt x="216751" y="446250"/>
                  </a:lnTo>
                  <a:close/>
                  <a:moveTo>
                    <a:pt x="258188" y="318750"/>
                  </a:moveTo>
                  <a:lnTo>
                    <a:pt x="86063" y="318750"/>
                  </a:lnTo>
                  <a:lnTo>
                    <a:pt x="86063" y="363375"/>
                  </a:lnTo>
                  <a:lnTo>
                    <a:pt x="258188" y="363375"/>
                  </a:lnTo>
                  <a:lnTo>
                    <a:pt x="258188" y="318750"/>
                  </a:lnTo>
                  <a:close/>
                  <a:moveTo>
                    <a:pt x="258188" y="382500"/>
                  </a:moveTo>
                  <a:lnTo>
                    <a:pt x="86063" y="382500"/>
                  </a:lnTo>
                  <a:lnTo>
                    <a:pt x="86063" y="427125"/>
                  </a:lnTo>
                  <a:lnTo>
                    <a:pt x="258188" y="427125"/>
                  </a:lnTo>
                  <a:lnTo>
                    <a:pt x="258188" y="3825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2236297" y="4874095"/>
              <a:ext cx="1268903" cy="1102028"/>
            </a:xfrm>
            <a:custGeom>
              <a:avLst/>
              <a:gdLst>
                <a:gd name="T0" fmla="*/ 889314 w 1185752"/>
                <a:gd name="T1" fmla="*/ 0 h 1029564"/>
                <a:gd name="T2" fmla="*/ 296438 w 1185752"/>
                <a:gd name="T3" fmla="*/ 0 h 1029564"/>
                <a:gd name="T4" fmla="*/ 0 w 1185752"/>
                <a:gd name="T5" fmla="*/ 513188 h 1029564"/>
                <a:gd name="T6" fmla="*/ 296438 w 1185752"/>
                <a:gd name="T7" fmla="*/ 1029564 h 1029564"/>
                <a:gd name="T8" fmla="*/ 889314 w 1185752"/>
                <a:gd name="T9" fmla="*/ 1029564 h 1029564"/>
                <a:gd name="T10" fmla="*/ 1185752 w 1185752"/>
                <a:gd name="T11" fmla="*/ 513188 h 1029564"/>
                <a:gd name="T12" fmla="*/ 889314 w 1185752"/>
                <a:gd name="T13" fmla="*/ 0 h 1029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5752" h="1029564">
                  <a:moveTo>
                    <a:pt x="889314" y="0"/>
                  </a:moveTo>
                  <a:lnTo>
                    <a:pt x="296438" y="0"/>
                  </a:lnTo>
                  <a:lnTo>
                    <a:pt x="0" y="513188"/>
                  </a:lnTo>
                  <a:lnTo>
                    <a:pt x="296438" y="1029564"/>
                  </a:lnTo>
                  <a:lnTo>
                    <a:pt x="889314" y="1029564"/>
                  </a:lnTo>
                  <a:lnTo>
                    <a:pt x="1185752" y="513188"/>
                  </a:lnTo>
                  <a:lnTo>
                    <a:pt x="889314" y="0"/>
                  </a:ln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3123775" y="848115"/>
              <a:ext cx="1541786" cy="1334033"/>
            </a:xfrm>
            <a:custGeom>
              <a:avLst/>
              <a:gdLst>
                <a:gd name="T0" fmla="*/ 360188 w 1440753"/>
                <a:gd name="T1" fmla="*/ 1246314 h 1246314"/>
                <a:gd name="T2" fmla="*/ 0 w 1440753"/>
                <a:gd name="T3" fmla="*/ 621563 h 1246314"/>
                <a:gd name="T4" fmla="*/ 360188 w 1440753"/>
                <a:gd name="T5" fmla="*/ 0 h 1246314"/>
                <a:gd name="T6" fmla="*/ 1080565 w 1440753"/>
                <a:gd name="T7" fmla="*/ 0 h 1246314"/>
                <a:gd name="T8" fmla="*/ 1440753 w 1440753"/>
                <a:gd name="T9" fmla="*/ 621563 h 1246314"/>
                <a:gd name="T10" fmla="*/ 1080565 w 1440753"/>
                <a:gd name="T11" fmla="*/ 1246314 h 1246314"/>
                <a:gd name="T12" fmla="*/ 360188 w 1440753"/>
                <a:gd name="T13" fmla="*/ 1246314 h 1246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0753" h="1246314">
                  <a:moveTo>
                    <a:pt x="360188" y="1246314"/>
                  </a:moveTo>
                  <a:lnTo>
                    <a:pt x="0" y="621563"/>
                  </a:lnTo>
                  <a:lnTo>
                    <a:pt x="360188" y="0"/>
                  </a:lnTo>
                  <a:lnTo>
                    <a:pt x="1080565" y="0"/>
                  </a:lnTo>
                  <a:lnTo>
                    <a:pt x="1440753" y="621563"/>
                  </a:lnTo>
                  <a:lnTo>
                    <a:pt x="1080565" y="1246314"/>
                  </a:lnTo>
                  <a:lnTo>
                    <a:pt x="360188" y="1246314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3253393" y="5464345"/>
              <a:ext cx="1272314" cy="1098615"/>
            </a:xfrm>
            <a:custGeom>
              <a:avLst/>
              <a:gdLst>
                <a:gd name="T0" fmla="*/ 296438 w 1188940"/>
                <a:gd name="T1" fmla="*/ 1026376 h 1026376"/>
                <a:gd name="T2" fmla="*/ 0 w 1188940"/>
                <a:gd name="T3" fmla="*/ 513188 h 1026376"/>
                <a:gd name="T4" fmla="*/ 296438 w 1188940"/>
                <a:gd name="T5" fmla="*/ 0 h 1026376"/>
                <a:gd name="T6" fmla="*/ 892502 w 1188940"/>
                <a:gd name="T7" fmla="*/ 0 h 1026376"/>
                <a:gd name="T8" fmla="*/ 1188940 w 1188940"/>
                <a:gd name="T9" fmla="*/ 513188 h 1026376"/>
                <a:gd name="T10" fmla="*/ 892502 w 1188940"/>
                <a:gd name="T11" fmla="*/ 1026376 h 1026376"/>
                <a:gd name="T12" fmla="*/ 296438 w 1188940"/>
                <a:gd name="T13" fmla="*/ 1026376 h 1026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8940" h="1026376">
                  <a:moveTo>
                    <a:pt x="296438" y="1026376"/>
                  </a:moveTo>
                  <a:lnTo>
                    <a:pt x="0" y="513188"/>
                  </a:lnTo>
                  <a:lnTo>
                    <a:pt x="296438" y="0"/>
                  </a:lnTo>
                  <a:lnTo>
                    <a:pt x="892502" y="0"/>
                  </a:lnTo>
                  <a:lnTo>
                    <a:pt x="1188940" y="513188"/>
                  </a:lnTo>
                  <a:lnTo>
                    <a:pt x="892502" y="1026376"/>
                  </a:lnTo>
                  <a:lnTo>
                    <a:pt x="296438" y="102637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 noEditPoints="1"/>
            </p:cNvSpPr>
            <p:nvPr userDrawn="1"/>
          </p:nvSpPr>
          <p:spPr bwMode="auto">
            <a:xfrm>
              <a:off x="2523433" y="851525"/>
              <a:ext cx="712906" cy="617545"/>
            </a:xfrm>
            <a:custGeom>
              <a:avLst/>
              <a:gdLst>
                <a:gd name="T0" fmla="*/ 500439 w 666189"/>
                <a:gd name="T1" fmla="*/ 0 h 576938"/>
                <a:gd name="T2" fmla="*/ 165751 w 666189"/>
                <a:gd name="T3" fmla="*/ 0 h 576938"/>
                <a:gd name="T4" fmla="*/ 0 w 666189"/>
                <a:gd name="T5" fmla="*/ 290063 h 576938"/>
                <a:gd name="T6" fmla="*/ 165751 w 666189"/>
                <a:gd name="T7" fmla="*/ 576938 h 576938"/>
                <a:gd name="T8" fmla="*/ 500439 w 666189"/>
                <a:gd name="T9" fmla="*/ 576938 h 576938"/>
                <a:gd name="T10" fmla="*/ 666189 w 666189"/>
                <a:gd name="T11" fmla="*/ 290063 h 576938"/>
                <a:gd name="T12" fmla="*/ 500439 w 666189"/>
                <a:gd name="T13" fmla="*/ 0 h 576938"/>
                <a:gd name="T14" fmla="*/ 443064 w 666189"/>
                <a:gd name="T15" fmla="*/ 478126 h 576938"/>
                <a:gd name="T16" fmla="*/ 223126 w 666189"/>
                <a:gd name="T17" fmla="*/ 478126 h 576938"/>
                <a:gd name="T18" fmla="*/ 114750 w 666189"/>
                <a:gd name="T19" fmla="*/ 290063 h 576938"/>
                <a:gd name="T20" fmla="*/ 223126 w 666189"/>
                <a:gd name="T21" fmla="*/ 98813 h 576938"/>
                <a:gd name="T22" fmla="*/ 443064 w 666189"/>
                <a:gd name="T23" fmla="*/ 98813 h 576938"/>
                <a:gd name="T24" fmla="*/ 551439 w 666189"/>
                <a:gd name="T25" fmla="*/ 290063 h 576938"/>
                <a:gd name="T26" fmla="*/ 443064 w 666189"/>
                <a:gd name="T27" fmla="*/ 478126 h 576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6189" h="576938">
                  <a:moveTo>
                    <a:pt x="500439" y="0"/>
                  </a:moveTo>
                  <a:lnTo>
                    <a:pt x="165751" y="0"/>
                  </a:lnTo>
                  <a:lnTo>
                    <a:pt x="0" y="290063"/>
                  </a:lnTo>
                  <a:lnTo>
                    <a:pt x="165751" y="576938"/>
                  </a:lnTo>
                  <a:lnTo>
                    <a:pt x="500439" y="576938"/>
                  </a:lnTo>
                  <a:lnTo>
                    <a:pt x="666189" y="290063"/>
                  </a:lnTo>
                  <a:lnTo>
                    <a:pt x="500439" y="0"/>
                  </a:lnTo>
                  <a:close/>
                  <a:moveTo>
                    <a:pt x="443064" y="478126"/>
                  </a:moveTo>
                  <a:lnTo>
                    <a:pt x="223126" y="478126"/>
                  </a:lnTo>
                  <a:lnTo>
                    <a:pt x="114750" y="290063"/>
                  </a:lnTo>
                  <a:lnTo>
                    <a:pt x="223126" y="98813"/>
                  </a:lnTo>
                  <a:lnTo>
                    <a:pt x="443064" y="98813"/>
                  </a:lnTo>
                  <a:lnTo>
                    <a:pt x="551439" y="290063"/>
                  </a:lnTo>
                  <a:lnTo>
                    <a:pt x="443064" y="478126"/>
                  </a:lnTo>
                  <a:close/>
                </a:path>
              </a:pathLst>
            </a:custGeom>
            <a:gradFill rotWithShape="1"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4334691" y="302218"/>
              <a:ext cx="1111995" cy="962141"/>
            </a:xfrm>
            <a:custGeom>
              <a:avLst/>
              <a:gdLst>
                <a:gd name="T0" fmla="*/ 777751 w 1039126"/>
                <a:gd name="T1" fmla="*/ 0 h 898876"/>
                <a:gd name="T2" fmla="*/ 261375 w 1039126"/>
                <a:gd name="T3" fmla="*/ 0 h 898876"/>
                <a:gd name="T4" fmla="*/ 0 w 1039126"/>
                <a:gd name="T5" fmla="*/ 449438 h 898876"/>
                <a:gd name="T6" fmla="*/ 261375 w 1039126"/>
                <a:gd name="T7" fmla="*/ 898876 h 898876"/>
                <a:gd name="T8" fmla="*/ 777751 w 1039126"/>
                <a:gd name="T9" fmla="*/ 898876 h 898876"/>
                <a:gd name="T10" fmla="*/ 1039126 w 1039126"/>
                <a:gd name="T11" fmla="*/ 449438 h 898876"/>
                <a:gd name="T12" fmla="*/ 777751 w 1039126"/>
                <a:gd name="T13" fmla="*/ 0 h 898876"/>
                <a:gd name="T14" fmla="*/ 688501 w 1039126"/>
                <a:gd name="T15" fmla="*/ 742688 h 898876"/>
                <a:gd name="T16" fmla="*/ 350625 w 1039126"/>
                <a:gd name="T17" fmla="*/ 742688 h 898876"/>
                <a:gd name="T18" fmla="*/ 181687 w 1039126"/>
                <a:gd name="T19" fmla="*/ 449438 h 898876"/>
                <a:gd name="T20" fmla="*/ 350625 w 1039126"/>
                <a:gd name="T21" fmla="*/ 156188 h 898876"/>
                <a:gd name="T22" fmla="*/ 688501 w 1039126"/>
                <a:gd name="T23" fmla="*/ 156188 h 898876"/>
                <a:gd name="T24" fmla="*/ 857439 w 1039126"/>
                <a:gd name="T25" fmla="*/ 449438 h 898876"/>
                <a:gd name="T26" fmla="*/ 688501 w 1039126"/>
                <a:gd name="T27" fmla="*/ 742688 h 898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9126" h="898876">
                  <a:moveTo>
                    <a:pt x="777751" y="0"/>
                  </a:moveTo>
                  <a:lnTo>
                    <a:pt x="261375" y="0"/>
                  </a:lnTo>
                  <a:lnTo>
                    <a:pt x="0" y="449438"/>
                  </a:lnTo>
                  <a:lnTo>
                    <a:pt x="261375" y="898876"/>
                  </a:lnTo>
                  <a:lnTo>
                    <a:pt x="777751" y="898876"/>
                  </a:lnTo>
                  <a:lnTo>
                    <a:pt x="1039126" y="449438"/>
                  </a:lnTo>
                  <a:lnTo>
                    <a:pt x="777751" y="0"/>
                  </a:lnTo>
                  <a:close/>
                  <a:moveTo>
                    <a:pt x="688501" y="742688"/>
                  </a:moveTo>
                  <a:lnTo>
                    <a:pt x="350625" y="742688"/>
                  </a:lnTo>
                  <a:lnTo>
                    <a:pt x="181687" y="449438"/>
                  </a:lnTo>
                  <a:lnTo>
                    <a:pt x="350625" y="156188"/>
                  </a:lnTo>
                  <a:lnTo>
                    <a:pt x="688501" y="156188"/>
                  </a:lnTo>
                  <a:lnTo>
                    <a:pt x="857439" y="449438"/>
                  </a:lnTo>
                  <a:lnTo>
                    <a:pt x="688501" y="74268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4"/>
            <p:cNvSpPr>
              <a:spLocks noEditPoints="1"/>
            </p:cNvSpPr>
            <p:nvPr/>
          </p:nvSpPr>
          <p:spPr bwMode="auto">
            <a:xfrm>
              <a:off x="1605866" y="4601147"/>
              <a:ext cx="600341" cy="320714"/>
            </a:xfrm>
            <a:custGeom>
              <a:avLst/>
              <a:gdLst>
                <a:gd name="T0" fmla="*/ 97 w 176"/>
                <a:gd name="T1" fmla="*/ 94 h 94"/>
                <a:gd name="T2" fmla="*/ 176 w 176"/>
                <a:gd name="T3" fmla="*/ 47 h 94"/>
                <a:gd name="T4" fmla="*/ 97 w 176"/>
                <a:gd name="T5" fmla="*/ 0 h 94"/>
                <a:gd name="T6" fmla="*/ 97 w 176"/>
                <a:gd name="T7" fmla="*/ 28 h 94"/>
                <a:gd name="T8" fmla="*/ 0 w 176"/>
                <a:gd name="T9" fmla="*/ 28 h 94"/>
                <a:gd name="T10" fmla="*/ 0 w 176"/>
                <a:gd name="T11" fmla="*/ 66 h 94"/>
                <a:gd name="T12" fmla="*/ 97 w 176"/>
                <a:gd name="T13" fmla="*/ 66 h 94"/>
                <a:gd name="T14" fmla="*/ 97 w 176"/>
                <a:gd name="T15" fmla="*/ 94 h 94"/>
                <a:gd name="T16" fmla="*/ 12 w 176"/>
                <a:gd name="T17" fmla="*/ 55 h 94"/>
                <a:gd name="T18" fmla="*/ 12 w 176"/>
                <a:gd name="T19" fmla="*/ 39 h 94"/>
                <a:gd name="T20" fmla="*/ 109 w 176"/>
                <a:gd name="T21" fmla="*/ 39 h 94"/>
                <a:gd name="T22" fmla="*/ 109 w 176"/>
                <a:gd name="T23" fmla="*/ 21 h 94"/>
                <a:gd name="T24" fmla="*/ 153 w 176"/>
                <a:gd name="T25" fmla="*/ 47 h 94"/>
                <a:gd name="T26" fmla="*/ 109 w 176"/>
                <a:gd name="T27" fmla="*/ 73 h 94"/>
                <a:gd name="T28" fmla="*/ 109 w 176"/>
                <a:gd name="T29" fmla="*/ 55 h 94"/>
                <a:gd name="T30" fmla="*/ 12 w 176"/>
                <a:gd name="T31" fmla="*/ 5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94">
                  <a:moveTo>
                    <a:pt x="97" y="94"/>
                  </a:moveTo>
                  <a:cubicBezTo>
                    <a:pt x="176" y="47"/>
                    <a:pt x="176" y="47"/>
                    <a:pt x="176" y="47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21"/>
                    <a:pt x="97" y="28"/>
                  </a:cubicBezTo>
                  <a:cubicBezTo>
                    <a:pt x="86" y="28"/>
                    <a:pt x="0" y="28"/>
                    <a:pt x="0" y="28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6"/>
                    <a:pt x="86" y="66"/>
                    <a:pt x="97" y="66"/>
                  </a:cubicBezTo>
                  <a:cubicBezTo>
                    <a:pt x="97" y="73"/>
                    <a:pt x="97" y="94"/>
                    <a:pt x="97" y="94"/>
                  </a:cubicBezTo>
                  <a:close/>
                  <a:moveTo>
                    <a:pt x="12" y="55"/>
                  </a:moveTo>
                  <a:cubicBezTo>
                    <a:pt x="12" y="49"/>
                    <a:pt x="12" y="45"/>
                    <a:pt x="12" y="39"/>
                  </a:cubicBezTo>
                  <a:cubicBezTo>
                    <a:pt x="22" y="39"/>
                    <a:pt x="109" y="39"/>
                    <a:pt x="109" y="39"/>
                  </a:cubicBezTo>
                  <a:cubicBezTo>
                    <a:pt x="109" y="39"/>
                    <a:pt x="109" y="27"/>
                    <a:pt x="109" y="21"/>
                  </a:cubicBezTo>
                  <a:cubicBezTo>
                    <a:pt x="119" y="27"/>
                    <a:pt x="143" y="41"/>
                    <a:pt x="153" y="47"/>
                  </a:cubicBezTo>
                  <a:cubicBezTo>
                    <a:pt x="143" y="53"/>
                    <a:pt x="119" y="67"/>
                    <a:pt x="109" y="73"/>
                  </a:cubicBezTo>
                  <a:cubicBezTo>
                    <a:pt x="109" y="67"/>
                    <a:pt x="109" y="55"/>
                    <a:pt x="109" y="55"/>
                  </a:cubicBezTo>
                  <a:cubicBezTo>
                    <a:pt x="109" y="55"/>
                    <a:pt x="22" y="55"/>
                    <a:pt x="12" y="5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5"/>
            <p:cNvSpPr>
              <a:spLocks noEditPoints="1"/>
            </p:cNvSpPr>
            <p:nvPr/>
          </p:nvSpPr>
          <p:spPr bwMode="auto">
            <a:xfrm>
              <a:off x="1189722" y="4788799"/>
              <a:ext cx="689028" cy="365068"/>
            </a:xfrm>
            <a:custGeom>
              <a:avLst/>
              <a:gdLst>
                <a:gd name="T0" fmla="*/ 91 w 202"/>
                <a:gd name="T1" fmla="*/ 75 h 107"/>
                <a:gd name="T2" fmla="*/ 202 w 202"/>
                <a:gd name="T3" fmla="*/ 75 h 107"/>
                <a:gd name="T4" fmla="*/ 202 w 202"/>
                <a:gd name="T5" fmla="*/ 31 h 107"/>
                <a:gd name="T6" fmla="*/ 91 w 202"/>
                <a:gd name="T7" fmla="*/ 31 h 107"/>
                <a:gd name="T8" fmla="*/ 91 w 202"/>
                <a:gd name="T9" fmla="*/ 0 h 107"/>
                <a:gd name="T10" fmla="*/ 0 w 202"/>
                <a:gd name="T11" fmla="*/ 53 h 107"/>
                <a:gd name="T12" fmla="*/ 91 w 202"/>
                <a:gd name="T13" fmla="*/ 107 h 107"/>
                <a:gd name="T14" fmla="*/ 91 w 202"/>
                <a:gd name="T15" fmla="*/ 75 h 107"/>
                <a:gd name="T16" fmla="*/ 78 w 202"/>
                <a:gd name="T17" fmla="*/ 62 h 107"/>
                <a:gd name="T18" fmla="*/ 78 w 202"/>
                <a:gd name="T19" fmla="*/ 83 h 107"/>
                <a:gd name="T20" fmla="*/ 27 w 202"/>
                <a:gd name="T21" fmla="*/ 53 h 107"/>
                <a:gd name="T22" fmla="*/ 78 w 202"/>
                <a:gd name="T23" fmla="*/ 23 h 107"/>
                <a:gd name="T24" fmla="*/ 78 w 202"/>
                <a:gd name="T25" fmla="*/ 45 h 107"/>
                <a:gd name="T26" fmla="*/ 188 w 202"/>
                <a:gd name="T27" fmla="*/ 45 h 107"/>
                <a:gd name="T28" fmla="*/ 188 w 202"/>
                <a:gd name="T29" fmla="*/ 62 h 107"/>
                <a:gd name="T30" fmla="*/ 78 w 202"/>
                <a:gd name="T31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2" h="107">
                  <a:moveTo>
                    <a:pt x="91" y="75"/>
                  </a:moveTo>
                  <a:cubicBezTo>
                    <a:pt x="103" y="75"/>
                    <a:pt x="202" y="75"/>
                    <a:pt x="202" y="75"/>
                  </a:cubicBezTo>
                  <a:cubicBezTo>
                    <a:pt x="202" y="31"/>
                    <a:pt x="202" y="31"/>
                    <a:pt x="202" y="31"/>
                  </a:cubicBezTo>
                  <a:cubicBezTo>
                    <a:pt x="202" y="31"/>
                    <a:pt x="103" y="31"/>
                    <a:pt x="91" y="31"/>
                  </a:cubicBezTo>
                  <a:cubicBezTo>
                    <a:pt x="91" y="24"/>
                    <a:pt x="91" y="0"/>
                    <a:pt x="91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91" y="107"/>
                    <a:pt x="91" y="107"/>
                    <a:pt x="91" y="107"/>
                  </a:cubicBezTo>
                  <a:cubicBezTo>
                    <a:pt x="91" y="107"/>
                    <a:pt x="91" y="83"/>
                    <a:pt x="91" y="75"/>
                  </a:cubicBezTo>
                  <a:close/>
                  <a:moveTo>
                    <a:pt x="78" y="62"/>
                  </a:moveTo>
                  <a:cubicBezTo>
                    <a:pt x="78" y="62"/>
                    <a:pt x="78" y="76"/>
                    <a:pt x="78" y="83"/>
                  </a:cubicBezTo>
                  <a:cubicBezTo>
                    <a:pt x="65" y="76"/>
                    <a:pt x="39" y="60"/>
                    <a:pt x="27" y="53"/>
                  </a:cubicBezTo>
                  <a:cubicBezTo>
                    <a:pt x="39" y="46"/>
                    <a:pt x="65" y="31"/>
                    <a:pt x="78" y="23"/>
                  </a:cubicBezTo>
                  <a:cubicBezTo>
                    <a:pt x="78" y="30"/>
                    <a:pt x="78" y="45"/>
                    <a:pt x="78" y="45"/>
                  </a:cubicBezTo>
                  <a:cubicBezTo>
                    <a:pt x="78" y="45"/>
                    <a:pt x="177" y="45"/>
                    <a:pt x="188" y="45"/>
                  </a:cubicBezTo>
                  <a:cubicBezTo>
                    <a:pt x="188" y="50"/>
                    <a:pt x="188" y="56"/>
                    <a:pt x="188" y="62"/>
                  </a:cubicBezTo>
                  <a:cubicBezTo>
                    <a:pt x="177" y="62"/>
                    <a:pt x="78" y="62"/>
                    <a:pt x="78" y="6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6"/>
            <p:cNvSpPr>
              <a:spLocks noEditPoints="1"/>
            </p:cNvSpPr>
            <p:nvPr/>
          </p:nvSpPr>
          <p:spPr bwMode="auto">
            <a:xfrm>
              <a:off x="3345493" y="4178079"/>
              <a:ext cx="436612" cy="436716"/>
            </a:xfrm>
            <a:custGeom>
              <a:avLst/>
              <a:gdLst>
                <a:gd name="T0" fmla="*/ 0 w 128"/>
                <a:gd name="T1" fmla="*/ 64 h 128"/>
                <a:gd name="T2" fmla="*/ 128 w 128"/>
                <a:gd name="T3" fmla="*/ 64 h 128"/>
                <a:gd name="T4" fmla="*/ 8 w 128"/>
                <a:gd name="T5" fmla="*/ 68 h 128"/>
                <a:gd name="T6" fmla="*/ 30 w 128"/>
                <a:gd name="T7" fmla="*/ 87 h 128"/>
                <a:gd name="T8" fmla="*/ 8 w 128"/>
                <a:gd name="T9" fmla="*/ 68 h 128"/>
                <a:gd name="T10" fmla="*/ 68 w 128"/>
                <a:gd name="T11" fmla="*/ 9 h 128"/>
                <a:gd name="T12" fmla="*/ 68 w 128"/>
                <a:gd name="T13" fmla="*/ 32 h 128"/>
                <a:gd name="T14" fmla="*/ 92 w 128"/>
                <a:gd name="T15" fmla="*/ 60 h 128"/>
                <a:gd name="T16" fmla="*/ 68 w 128"/>
                <a:gd name="T17" fmla="*/ 40 h 128"/>
                <a:gd name="T18" fmla="*/ 60 w 128"/>
                <a:gd name="T19" fmla="*/ 9 h 128"/>
                <a:gd name="T20" fmla="*/ 41 w 128"/>
                <a:gd name="T21" fmla="*/ 32 h 128"/>
                <a:gd name="T22" fmla="*/ 60 w 128"/>
                <a:gd name="T23" fmla="*/ 40 h 128"/>
                <a:gd name="T24" fmla="*/ 36 w 128"/>
                <a:gd name="T25" fmla="*/ 60 h 128"/>
                <a:gd name="T26" fmla="*/ 60 w 128"/>
                <a:gd name="T27" fmla="*/ 40 h 128"/>
                <a:gd name="T28" fmla="*/ 8 w 128"/>
                <a:gd name="T29" fmla="*/ 60 h 128"/>
                <a:gd name="T30" fmla="*/ 31 w 128"/>
                <a:gd name="T31" fmla="*/ 40 h 128"/>
                <a:gd name="T32" fmla="*/ 36 w 128"/>
                <a:gd name="T33" fmla="*/ 68 h 128"/>
                <a:gd name="T34" fmla="*/ 60 w 128"/>
                <a:gd name="T35" fmla="*/ 87 h 128"/>
                <a:gd name="T36" fmla="*/ 36 w 128"/>
                <a:gd name="T37" fmla="*/ 68 h 128"/>
                <a:gd name="T38" fmla="*/ 60 w 128"/>
                <a:gd name="T39" fmla="*/ 119 h 128"/>
                <a:gd name="T40" fmla="*/ 60 w 128"/>
                <a:gd name="T41" fmla="*/ 95 h 128"/>
                <a:gd name="T42" fmla="*/ 68 w 128"/>
                <a:gd name="T43" fmla="*/ 95 h 128"/>
                <a:gd name="T44" fmla="*/ 68 w 128"/>
                <a:gd name="T45" fmla="*/ 119 h 128"/>
                <a:gd name="T46" fmla="*/ 68 w 128"/>
                <a:gd name="T47" fmla="*/ 68 h 128"/>
                <a:gd name="T48" fmla="*/ 89 w 128"/>
                <a:gd name="T49" fmla="*/ 87 h 128"/>
                <a:gd name="T50" fmla="*/ 99 w 128"/>
                <a:gd name="T51" fmla="*/ 68 h 128"/>
                <a:gd name="T52" fmla="*/ 115 w 128"/>
                <a:gd name="T53" fmla="*/ 87 h 128"/>
                <a:gd name="T54" fmla="*/ 99 w 128"/>
                <a:gd name="T55" fmla="*/ 68 h 128"/>
                <a:gd name="T56" fmla="*/ 97 w 128"/>
                <a:gd name="T57" fmla="*/ 40 h 128"/>
                <a:gd name="T58" fmla="*/ 120 w 128"/>
                <a:gd name="T59" fmla="*/ 60 h 128"/>
                <a:gd name="T60" fmla="*/ 110 w 128"/>
                <a:gd name="T61" fmla="*/ 32 h 128"/>
                <a:gd name="T62" fmla="*/ 85 w 128"/>
                <a:gd name="T63" fmla="*/ 12 h 128"/>
                <a:gd name="T64" fmla="*/ 43 w 128"/>
                <a:gd name="T65" fmla="*/ 12 h 128"/>
                <a:gd name="T66" fmla="*/ 18 w 128"/>
                <a:gd name="T67" fmla="*/ 32 h 128"/>
                <a:gd name="T68" fmla="*/ 17 w 128"/>
                <a:gd name="T69" fmla="*/ 95 h 128"/>
                <a:gd name="T70" fmla="*/ 43 w 128"/>
                <a:gd name="T71" fmla="*/ 116 h 128"/>
                <a:gd name="T72" fmla="*/ 85 w 128"/>
                <a:gd name="T73" fmla="*/ 116 h 128"/>
                <a:gd name="T74" fmla="*/ 110 w 128"/>
                <a:gd name="T75" fmla="*/ 9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99"/>
                    <a:pt x="29" y="128"/>
                    <a:pt x="64" y="128"/>
                  </a:cubicBezTo>
                  <a:cubicBezTo>
                    <a:pt x="99" y="128"/>
                    <a:pt x="128" y="99"/>
                    <a:pt x="128" y="64"/>
                  </a:cubicBezTo>
                  <a:cubicBezTo>
                    <a:pt x="128" y="29"/>
                    <a:pt x="99" y="0"/>
                    <a:pt x="64" y="0"/>
                  </a:cubicBezTo>
                  <a:close/>
                  <a:moveTo>
                    <a:pt x="8" y="68"/>
                  </a:moveTo>
                  <a:cubicBezTo>
                    <a:pt x="28" y="68"/>
                    <a:pt x="28" y="68"/>
                    <a:pt x="28" y="68"/>
                  </a:cubicBezTo>
                  <a:cubicBezTo>
                    <a:pt x="28" y="75"/>
                    <a:pt x="29" y="81"/>
                    <a:pt x="30" y="87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0" y="81"/>
                    <a:pt x="9" y="75"/>
                    <a:pt x="8" y="68"/>
                  </a:cubicBezTo>
                  <a:close/>
                  <a:moveTo>
                    <a:pt x="68" y="32"/>
                  </a:moveTo>
                  <a:cubicBezTo>
                    <a:pt x="68" y="9"/>
                    <a:pt x="68" y="9"/>
                    <a:pt x="68" y="9"/>
                  </a:cubicBezTo>
                  <a:cubicBezTo>
                    <a:pt x="75" y="11"/>
                    <a:pt x="82" y="20"/>
                    <a:pt x="86" y="32"/>
                  </a:cubicBezTo>
                  <a:lnTo>
                    <a:pt x="68" y="32"/>
                  </a:lnTo>
                  <a:close/>
                  <a:moveTo>
                    <a:pt x="89" y="40"/>
                  </a:moveTo>
                  <a:cubicBezTo>
                    <a:pt x="90" y="46"/>
                    <a:pt x="91" y="53"/>
                    <a:pt x="92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40"/>
                    <a:pt x="68" y="40"/>
                    <a:pt x="68" y="40"/>
                  </a:cubicBezTo>
                  <a:lnTo>
                    <a:pt x="89" y="40"/>
                  </a:lnTo>
                  <a:close/>
                  <a:moveTo>
                    <a:pt x="60" y="9"/>
                  </a:moveTo>
                  <a:cubicBezTo>
                    <a:pt x="60" y="32"/>
                    <a:pt x="60" y="32"/>
                    <a:pt x="60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6" y="20"/>
                    <a:pt x="52" y="11"/>
                    <a:pt x="60" y="9"/>
                  </a:cubicBezTo>
                  <a:close/>
                  <a:moveTo>
                    <a:pt x="60" y="40"/>
                  </a:moveTo>
                  <a:cubicBezTo>
                    <a:pt x="60" y="60"/>
                    <a:pt x="60" y="60"/>
                    <a:pt x="60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53"/>
                    <a:pt x="37" y="46"/>
                    <a:pt x="39" y="40"/>
                  </a:cubicBezTo>
                  <a:lnTo>
                    <a:pt x="60" y="40"/>
                  </a:lnTo>
                  <a:close/>
                  <a:moveTo>
                    <a:pt x="28" y="60"/>
                  </a:moveTo>
                  <a:cubicBezTo>
                    <a:pt x="8" y="60"/>
                    <a:pt x="8" y="60"/>
                    <a:pt x="8" y="60"/>
                  </a:cubicBezTo>
                  <a:cubicBezTo>
                    <a:pt x="9" y="53"/>
                    <a:pt x="10" y="46"/>
                    <a:pt x="13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9" y="46"/>
                    <a:pt x="28" y="53"/>
                    <a:pt x="28" y="60"/>
                  </a:cubicBezTo>
                  <a:close/>
                  <a:moveTo>
                    <a:pt x="36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37" y="81"/>
                    <a:pt x="36" y="75"/>
                    <a:pt x="36" y="68"/>
                  </a:cubicBezTo>
                  <a:close/>
                  <a:moveTo>
                    <a:pt x="60" y="95"/>
                  </a:moveTo>
                  <a:cubicBezTo>
                    <a:pt x="60" y="119"/>
                    <a:pt x="60" y="119"/>
                    <a:pt x="60" y="119"/>
                  </a:cubicBezTo>
                  <a:cubicBezTo>
                    <a:pt x="52" y="117"/>
                    <a:pt x="45" y="108"/>
                    <a:pt x="41" y="95"/>
                  </a:cubicBezTo>
                  <a:lnTo>
                    <a:pt x="60" y="95"/>
                  </a:lnTo>
                  <a:close/>
                  <a:moveTo>
                    <a:pt x="68" y="119"/>
                  </a:moveTo>
                  <a:cubicBezTo>
                    <a:pt x="68" y="95"/>
                    <a:pt x="68" y="95"/>
                    <a:pt x="68" y="95"/>
                  </a:cubicBezTo>
                  <a:cubicBezTo>
                    <a:pt x="87" y="95"/>
                    <a:pt x="87" y="95"/>
                    <a:pt x="87" y="95"/>
                  </a:cubicBezTo>
                  <a:cubicBezTo>
                    <a:pt x="82" y="108"/>
                    <a:pt x="76" y="117"/>
                    <a:pt x="68" y="119"/>
                  </a:cubicBezTo>
                  <a:close/>
                  <a:moveTo>
                    <a:pt x="68" y="87"/>
                  </a:moveTo>
                  <a:cubicBezTo>
                    <a:pt x="68" y="68"/>
                    <a:pt x="68" y="68"/>
                    <a:pt x="68" y="68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75"/>
                    <a:pt x="90" y="81"/>
                    <a:pt x="89" y="87"/>
                  </a:cubicBezTo>
                  <a:lnTo>
                    <a:pt x="68" y="87"/>
                  </a:lnTo>
                  <a:close/>
                  <a:moveTo>
                    <a:pt x="99" y="68"/>
                  </a:moveTo>
                  <a:cubicBezTo>
                    <a:pt x="120" y="68"/>
                    <a:pt x="120" y="68"/>
                    <a:pt x="120" y="68"/>
                  </a:cubicBezTo>
                  <a:cubicBezTo>
                    <a:pt x="119" y="75"/>
                    <a:pt x="117" y="81"/>
                    <a:pt x="115" y="87"/>
                  </a:cubicBezTo>
                  <a:cubicBezTo>
                    <a:pt x="97" y="87"/>
                    <a:pt x="97" y="87"/>
                    <a:pt x="97" y="87"/>
                  </a:cubicBezTo>
                  <a:cubicBezTo>
                    <a:pt x="98" y="81"/>
                    <a:pt x="99" y="75"/>
                    <a:pt x="99" y="68"/>
                  </a:cubicBezTo>
                  <a:close/>
                  <a:moveTo>
                    <a:pt x="99" y="60"/>
                  </a:moveTo>
                  <a:cubicBezTo>
                    <a:pt x="99" y="53"/>
                    <a:pt x="98" y="46"/>
                    <a:pt x="97" y="40"/>
                  </a:cubicBezTo>
                  <a:cubicBezTo>
                    <a:pt x="114" y="40"/>
                    <a:pt x="114" y="40"/>
                    <a:pt x="114" y="40"/>
                  </a:cubicBezTo>
                  <a:cubicBezTo>
                    <a:pt x="117" y="46"/>
                    <a:pt x="119" y="53"/>
                    <a:pt x="120" y="60"/>
                  </a:cubicBezTo>
                  <a:lnTo>
                    <a:pt x="99" y="60"/>
                  </a:lnTo>
                  <a:close/>
                  <a:moveTo>
                    <a:pt x="110" y="32"/>
                  </a:moveTo>
                  <a:cubicBezTo>
                    <a:pt x="95" y="32"/>
                    <a:pt x="95" y="32"/>
                    <a:pt x="95" y="32"/>
                  </a:cubicBezTo>
                  <a:cubicBezTo>
                    <a:pt x="92" y="24"/>
                    <a:pt x="89" y="17"/>
                    <a:pt x="85" y="12"/>
                  </a:cubicBezTo>
                  <a:cubicBezTo>
                    <a:pt x="95" y="16"/>
                    <a:pt x="103" y="23"/>
                    <a:pt x="110" y="32"/>
                  </a:cubicBezTo>
                  <a:close/>
                  <a:moveTo>
                    <a:pt x="43" y="12"/>
                  </a:moveTo>
                  <a:cubicBezTo>
                    <a:pt x="39" y="17"/>
                    <a:pt x="35" y="24"/>
                    <a:pt x="33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24" y="23"/>
                    <a:pt x="33" y="16"/>
                    <a:pt x="43" y="12"/>
                  </a:cubicBezTo>
                  <a:close/>
                  <a:moveTo>
                    <a:pt x="17" y="95"/>
                  </a:moveTo>
                  <a:cubicBezTo>
                    <a:pt x="32" y="95"/>
                    <a:pt x="32" y="95"/>
                    <a:pt x="32" y="95"/>
                  </a:cubicBezTo>
                  <a:cubicBezTo>
                    <a:pt x="35" y="103"/>
                    <a:pt x="39" y="110"/>
                    <a:pt x="43" y="116"/>
                  </a:cubicBezTo>
                  <a:cubicBezTo>
                    <a:pt x="32" y="112"/>
                    <a:pt x="23" y="104"/>
                    <a:pt x="17" y="95"/>
                  </a:cubicBezTo>
                  <a:close/>
                  <a:moveTo>
                    <a:pt x="85" y="116"/>
                  </a:moveTo>
                  <a:cubicBezTo>
                    <a:pt x="89" y="110"/>
                    <a:pt x="93" y="103"/>
                    <a:pt x="95" y="95"/>
                  </a:cubicBezTo>
                  <a:cubicBezTo>
                    <a:pt x="110" y="95"/>
                    <a:pt x="110" y="95"/>
                    <a:pt x="110" y="95"/>
                  </a:cubicBezTo>
                  <a:cubicBezTo>
                    <a:pt x="104" y="104"/>
                    <a:pt x="95" y="112"/>
                    <a:pt x="85" y="11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469994" y="3837588"/>
              <a:ext cx="1006832" cy="871150"/>
            </a:xfrm>
            <a:custGeom>
              <a:avLst/>
              <a:gdLst>
                <a:gd name="T0" fmla="*/ 777751 w 1039126"/>
                <a:gd name="T1" fmla="*/ 0 h 898876"/>
                <a:gd name="T2" fmla="*/ 261375 w 1039126"/>
                <a:gd name="T3" fmla="*/ 0 h 898876"/>
                <a:gd name="T4" fmla="*/ 0 w 1039126"/>
                <a:gd name="T5" fmla="*/ 449438 h 898876"/>
                <a:gd name="T6" fmla="*/ 261375 w 1039126"/>
                <a:gd name="T7" fmla="*/ 898876 h 898876"/>
                <a:gd name="T8" fmla="*/ 777751 w 1039126"/>
                <a:gd name="T9" fmla="*/ 898876 h 898876"/>
                <a:gd name="T10" fmla="*/ 1039126 w 1039126"/>
                <a:gd name="T11" fmla="*/ 449438 h 898876"/>
                <a:gd name="T12" fmla="*/ 777751 w 1039126"/>
                <a:gd name="T13" fmla="*/ 0 h 898876"/>
                <a:gd name="T14" fmla="*/ 688501 w 1039126"/>
                <a:gd name="T15" fmla="*/ 742688 h 898876"/>
                <a:gd name="T16" fmla="*/ 350625 w 1039126"/>
                <a:gd name="T17" fmla="*/ 742688 h 898876"/>
                <a:gd name="T18" fmla="*/ 181687 w 1039126"/>
                <a:gd name="T19" fmla="*/ 449438 h 898876"/>
                <a:gd name="T20" fmla="*/ 350625 w 1039126"/>
                <a:gd name="T21" fmla="*/ 156188 h 898876"/>
                <a:gd name="T22" fmla="*/ 688501 w 1039126"/>
                <a:gd name="T23" fmla="*/ 156188 h 898876"/>
                <a:gd name="T24" fmla="*/ 857439 w 1039126"/>
                <a:gd name="T25" fmla="*/ 449438 h 898876"/>
                <a:gd name="T26" fmla="*/ 688501 w 1039126"/>
                <a:gd name="T27" fmla="*/ 742688 h 898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9126" h="898876">
                  <a:moveTo>
                    <a:pt x="777751" y="0"/>
                  </a:moveTo>
                  <a:lnTo>
                    <a:pt x="261375" y="0"/>
                  </a:lnTo>
                  <a:lnTo>
                    <a:pt x="0" y="449438"/>
                  </a:lnTo>
                  <a:lnTo>
                    <a:pt x="261375" y="898876"/>
                  </a:lnTo>
                  <a:lnTo>
                    <a:pt x="777751" y="898876"/>
                  </a:lnTo>
                  <a:lnTo>
                    <a:pt x="1039126" y="449438"/>
                  </a:lnTo>
                  <a:lnTo>
                    <a:pt x="777751" y="0"/>
                  </a:lnTo>
                  <a:close/>
                  <a:moveTo>
                    <a:pt x="688501" y="742688"/>
                  </a:moveTo>
                  <a:lnTo>
                    <a:pt x="350625" y="742688"/>
                  </a:lnTo>
                  <a:lnTo>
                    <a:pt x="181687" y="449438"/>
                  </a:lnTo>
                  <a:lnTo>
                    <a:pt x="350625" y="156188"/>
                  </a:lnTo>
                  <a:lnTo>
                    <a:pt x="688501" y="156188"/>
                  </a:lnTo>
                  <a:lnTo>
                    <a:pt x="857439" y="449438"/>
                  </a:lnTo>
                  <a:lnTo>
                    <a:pt x="688501" y="74268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037" y="1567583"/>
            <a:ext cx="3024839" cy="261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pic>
        <p:nvPicPr>
          <p:cNvPr id="34" name="Picture 33" descr="WB.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257800" y="5334000"/>
            <a:ext cx="1669751" cy="2509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bg2.png"/>
          <p:cNvPicPr>
            <a:picLocks noChangeAspect="1"/>
          </p:cNvPicPr>
          <p:nvPr userDrawn="1"/>
        </p:nvPicPr>
        <p:blipFill>
          <a:blip r:embed="rId2" cstate="print"/>
          <a:srcRect r="5565"/>
          <a:stretch>
            <a:fillRect/>
          </a:stretch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209800"/>
            <a:ext cx="4267200" cy="35052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>
              <a:buFontTx/>
              <a:buNone/>
              <a:defRPr sz="2400">
                <a:solidFill>
                  <a:schemeClr val="bg1"/>
                </a:solidFill>
              </a:defRPr>
            </a:lvl2pPr>
            <a:lvl3pPr>
              <a:buFontTx/>
              <a:buNone/>
              <a:defRPr sz="2000">
                <a:solidFill>
                  <a:schemeClr val="bg1"/>
                </a:solidFill>
              </a:defRPr>
            </a:lvl3pPr>
            <a:lvl4pPr>
              <a:buFontTx/>
              <a:buNone/>
              <a:defRPr sz="1800">
                <a:solidFill>
                  <a:schemeClr val="bg1"/>
                </a:solidFill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334000" y="2209800"/>
            <a:ext cx="3176478" cy="35052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57200" y="1505126"/>
            <a:ext cx="5259765" cy="476074"/>
          </a:xfrm>
        </p:spPr>
        <p:txBody>
          <a:bodyPr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content page with text and photo</a:t>
            </a:r>
            <a:endParaRPr lang="en-US" dirty="0"/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533400" y="6302608"/>
            <a:ext cx="8153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 flipV="1">
            <a:off x="6858000" y="6302608"/>
            <a:ext cx="304800" cy="55539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WB.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281948" y="6418118"/>
            <a:ext cx="1669751" cy="250991"/>
          </a:xfrm>
          <a:prstGeom prst="rect">
            <a:avLst/>
          </a:prstGeom>
        </p:spPr>
      </p:pic>
      <p:sp>
        <p:nvSpPr>
          <p:cNvPr id="4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5257800" cy="105156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600"/>
              </a:lnSpc>
              <a:defRPr sz="4000">
                <a:solidFill>
                  <a:schemeClr val="accent4"/>
                </a:solidFill>
                <a:latin typeface="Adobe Garamond Pro Bold" pitchFamily="18" charset="0"/>
              </a:defRPr>
            </a:lvl1pPr>
          </a:lstStyle>
          <a:p>
            <a:r>
              <a:rPr lang="en-US" dirty="0" smtClean="0"/>
              <a:t>Content Page </a:t>
            </a:r>
            <a:br>
              <a:rPr lang="en-US" dirty="0" smtClean="0"/>
            </a:br>
            <a:r>
              <a:rPr lang="en-US" dirty="0" smtClean="0"/>
              <a:t>with Text and Table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bg2.png"/>
          <p:cNvPicPr>
            <a:picLocks noChangeAspect="1"/>
          </p:cNvPicPr>
          <p:nvPr userDrawn="1"/>
        </p:nvPicPr>
        <p:blipFill>
          <a:blip r:embed="rId2" cstate="print"/>
          <a:srcRect r="5565"/>
          <a:stretch>
            <a:fillRect/>
          </a:stretch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1" y="2209800"/>
            <a:ext cx="7689583" cy="3505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5257800" cy="105156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600"/>
              </a:lnSpc>
              <a:defRPr sz="4000">
                <a:solidFill>
                  <a:schemeClr val="accent4"/>
                </a:solidFill>
                <a:latin typeface="Adobe Garamond Pro Bold" pitchFamily="18" charset="0"/>
              </a:defRPr>
            </a:lvl1pPr>
          </a:lstStyle>
          <a:p>
            <a:r>
              <a:rPr lang="en-US" dirty="0" smtClean="0"/>
              <a:t>Content Page </a:t>
            </a:r>
            <a:br>
              <a:rPr lang="en-US" dirty="0" smtClean="0"/>
            </a:br>
            <a:r>
              <a:rPr lang="en-US" dirty="0" smtClean="0"/>
              <a:t>with Text and Table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57200" y="1510553"/>
            <a:ext cx="5257800" cy="475488"/>
          </a:xfrm>
        </p:spPr>
        <p:txBody>
          <a:bodyPr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content page with text and table</a:t>
            </a:r>
            <a:endParaRPr lang="en-US" dirty="0"/>
          </a:p>
        </p:txBody>
      </p:sp>
      <p:cxnSp>
        <p:nvCxnSpPr>
          <p:cNvPr id="34" name="Straight Connector 33"/>
          <p:cNvCxnSpPr/>
          <p:nvPr userDrawn="1"/>
        </p:nvCxnSpPr>
        <p:spPr>
          <a:xfrm>
            <a:off x="533400" y="6302608"/>
            <a:ext cx="8153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flipV="1">
            <a:off x="6858000" y="6302608"/>
            <a:ext cx="304800" cy="55539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WB.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281948" y="6418118"/>
            <a:ext cx="1669751" cy="2509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C9B375-C85E-44D5-A54A-2C6DEEC74D4E}" type="datetime1">
              <a:rPr lang="en-US" smtClean="0"/>
              <a:t>3/30/2016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D0C42-1565-4D91-9E40-4BF04E82A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93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4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82" y="60221"/>
            <a:ext cx="8722519" cy="62250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8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39081"/>
            <a:ext cx="7886700" cy="4351338"/>
          </a:xfrm>
        </p:spPr>
        <p:txBody>
          <a:bodyPr/>
          <a:lstStyle>
            <a:lvl1pPr marL="171450" indent="-171450">
              <a:lnSpc>
                <a:spcPct val="10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/>
            </a:lvl1pPr>
            <a:lvl2pPr marL="514350" indent="-171450">
              <a:lnSpc>
                <a:spcPct val="10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/>
            </a:lvl2pPr>
            <a:lvl3pPr marL="857250" indent="-171450">
              <a:lnSpc>
                <a:spcPct val="10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/>
            </a:lvl3pPr>
            <a:lvl4pPr marL="1200150" indent="-171450">
              <a:lnSpc>
                <a:spcPct val="10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/>
            </a:lvl4pPr>
            <a:lvl5pPr marL="1543050" indent="-171450">
              <a:lnSpc>
                <a:spcPct val="10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A673C46-5233-41FA-A5E7-AAE75837A13C}" type="datetime1">
              <a:rPr lang="en-US" smtClean="0"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D0C42-1565-4D91-9E40-4BF04E82A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bg2.png"/>
          <p:cNvPicPr>
            <a:picLocks noChangeAspect="1"/>
          </p:cNvPicPr>
          <p:nvPr userDrawn="1"/>
        </p:nvPicPr>
        <p:blipFill>
          <a:blip r:embed="rId7" cstate="print"/>
          <a:srcRect r="5565"/>
          <a:stretch>
            <a:fillRect/>
          </a:stretch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533400" y="6302608"/>
            <a:ext cx="8153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V="1">
            <a:off x="6858000" y="6302608"/>
            <a:ext cx="304800" cy="55539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828800"/>
            <a:ext cx="76962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38" name="Picture 37" descr="WB.logo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7281948" y="6418118"/>
            <a:ext cx="1669751" cy="250991"/>
          </a:xfrm>
          <a:prstGeom prst="rect">
            <a:avLst/>
          </a:prstGeom>
        </p:spPr>
      </p:pic>
      <p:sp>
        <p:nvSpPr>
          <p:cNvPr id="39" name="Title 1"/>
          <p:cNvSpPr txBox="1">
            <a:spLocks/>
          </p:cNvSpPr>
          <p:nvPr userDrawn="1"/>
        </p:nvSpPr>
        <p:spPr>
          <a:xfrm>
            <a:off x="457200" y="457200"/>
            <a:ext cx="5257800" cy="10515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4000" kern="1200" baseline="0">
                <a:solidFill>
                  <a:schemeClr val="accent4"/>
                </a:solidFill>
                <a:latin typeface="Adobe Garamond Pro Bold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Content Page </a:t>
            </a:r>
            <a:br>
              <a:rPr lang="en-US" smtClean="0"/>
            </a:br>
            <a:r>
              <a:rPr lang="en-US" smtClean="0"/>
              <a:t>with Text and Table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9" r:id="rId2"/>
    <p:sldLayoutId id="2147483717" r:id="rId3"/>
    <p:sldLayoutId id="2147483720" r:id="rId4"/>
    <p:sldLayoutId id="214748372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Microsoft_Excel_97-2003_Worksheet1.xls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6.png"/><Relationship Id="rId5" Type="http://schemas.openxmlformats.org/officeDocument/2006/relationships/image" Target="../media/image11.jpeg"/><Relationship Id="rId10" Type="http://schemas.openxmlformats.org/officeDocument/2006/relationships/image" Target="../media/image15.jpeg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b="1" dirty="0" smtClean="0">
                <a:solidFill>
                  <a:srgbClr val="0070C0"/>
                </a:solidFill>
                <a:latin typeface="Garamond" pitchFamily="18" charset="0"/>
              </a:rPr>
              <a:t>The World Bank</a:t>
            </a:r>
            <a:br>
              <a:rPr lang="en-US" sz="4400" b="1" dirty="0" smtClean="0">
                <a:solidFill>
                  <a:srgbClr val="0070C0"/>
                </a:solidFill>
                <a:latin typeface="Garamond" pitchFamily="18" charset="0"/>
              </a:rPr>
            </a:br>
            <a:r>
              <a:rPr lang="en-US" sz="4400" b="1" dirty="0" smtClean="0">
                <a:solidFill>
                  <a:srgbClr val="0070C0"/>
                </a:solidFill>
                <a:latin typeface="Garamond" pitchFamily="18" charset="0"/>
              </a:rPr>
              <a:t>in Indonesia</a:t>
            </a:r>
            <a:endParaRPr lang="en-US" sz="4400" b="1" dirty="0">
              <a:solidFill>
                <a:srgbClr val="0070C0"/>
              </a:solidFill>
              <a:latin typeface="Garamond" pitchFamily="18" charset="0"/>
            </a:endParaRP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600620" y="4305300"/>
            <a:ext cx="4128962" cy="5207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Garamond" pitchFamily="18" charset="0"/>
              </a:rPr>
              <a:t>An Introduction</a:t>
            </a:r>
            <a:endParaRPr lang="en-US" b="1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563" y="1722928"/>
            <a:ext cx="6833357" cy="4088774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d-ID" sz="1350" dirty="0">
                <a:solidFill>
                  <a:srgbClr val="014398"/>
                </a:solidFill>
              </a:rPr>
              <a:t>Kinerja </a:t>
            </a:r>
            <a:r>
              <a:rPr lang="id-ID" sz="1350" dirty="0">
                <a:solidFill>
                  <a:srgbClr val="014398"/>
                </a:solidFill>
              </a:rPr>
              <a:t>&amp; </a:t>
            </a:r>
            <a:r>
              <a:rPr lang="id-ID" sz="1350" dirty="0">
                <a:solidFill>
                  <a:srgbClr val="014398"/>
                </a:solidFill>
              </a:rPr>
              <a:t>Jangkauan</a:t>
            </a:r>
          </a:p>
          <a:p>
            <a:pPr marL="600075" indent="-257175">
              <a:spcBef>
                <a:spcPts val="450"/>
              </a:spcBef>
            </a:pPr>
            <a:r>
              <a:rPr lang="id-ID" sz="1050" b="1" dirty="0"/>
              <a:t>Kinerja Keuangan</a:t>
            </a:r>
            <a:r>
              <a:rPr lang="id-ID" sz="1050" dirty="0"/>
              <a:t/>
            </a:r>
            <a:br>
              <a:rPr lang="id-ID" sz="1050" dirty="0"/>
            </a:br>
            <a:r>
              <a:rPr lang="id-ID" sz="1050" dirty="0"/>
              <a:t>permodalan</a:t>
            </a:r>
            <a:r>
              <a:rPr lang="id-ID" sz="1050" dirty="0"/>
              <a:t>,  efisiensi, likuiditas, </a:t>
            </a:r>
            <a:r>
              <a:rPr lang="id-ID" sz="1050" dirty="0"/>
              <a:t>dll.</a:t>
            </a:r>
            <a:endParaRPr lang="id-ID" sz="1050" dirty="0"/>
          </a:p>
          <a:p>
            <a:pPr marL="600075" indent="-257175">
              <a:spcBef>
                <a:spcPts val="450"/>
              </a:spcBef>
            </a:pPr>
            <a:r>
              <a:rPr lang="id-ID" sz="1050" b="1" dirty="0"/>
              <a:t>Kinerja Sosial</a:t>
            </a:r>
            <a:r>
              <a:rPr lang="id-ID" sz="1050" dirty="0"/>
              <a:t/>
            </a:r>
            <a:br>
              <a:rPr lang="id-ID" sz="1050" dirty="0"/>
            </a:br>
            <a:r>
              <a:rPr lang="id-ID" sz="1050" dirty="0"/>
              <a:t>kualitas </a:t>
            </a:r>
            <a:r>
              <a:rPr lang="id-ID" sz="1050" dirty="0"/>
              <a:t>produk dan layanan, edukasi  pada anggota/calon anggota, perlindungan konsumen, transparansi, </a:t>
            </a:r>
            <a:r>
              <a:rPr lang="id-ID" sz="1050" dirty="0"/>
              <a:t>dll.</a:t>
            </a:r>
            <a:endParaRPr lang="id-ID" sz="1050" dirty="0"/>
          </a:p>
          <a:p>
            <a:pPr marL="600075" indent="-257175">
              <a:spcBef>
                <a:spcPts val="450"/>
              </a:spcBef>
            </a:pPr>
            <a:r>
              <a:rPr lang="id-ID" sz="1050" b="1" dirty="0"/>
              <a:t>Jangkauan Layanan</a:t>
            </a:r>
            <a:r>
              <a:rPr lang="id-ID" sz="1050" dirty="0"/>
              <a:t/>
            </a:r>
            <a:br>
              <a:rPr lang="id-ID" sz="1050" dirty="0"/>
            </a:br>
            <a:r>
              <a:rPr lang="id-ID" sz="1050" dirty="0"/>
              <a:t>skala </a:t>
            </a:r>
            <a:r>
              <a:rPr lang="id-ID" sz="1050" dirty="0"/>
              <a:t>dan kedalaman jangkauan layanan khususnya terhadap usaha mikro &amp; </a:t>
            </a:r>
            <a:r>
              <a:rPr lang="id-ID" sz="1050" dirty="0"/>
              <a:t>kecil.</a:t>
            </a:r>
            <a:endParaRPr lang="id-ID" sz="1050" dirty="0"/>
          </a:p>
          <a:p>
            <a:pPr marL="342900" indent="-342900">
              <a:buFont typeface="+mj-lt"/>
              <a:buAutoNum type="arabicPeriod"/>
            </a:pPr>
            <a:endParaRPr lang="id-ID" sz="1200" dirty="0"/>
          </a:p>
          <a:p>
            <a:pPr marL="342900" indent="-342900">
              <a:spcBef>
                <a:spcPts val="450"/>
              </a:spcBef>
              <a:buFont typeface="+mj-lt"/>
              <a:buAutoNum type="arabicPeriod" startAt="2"/>
            </a:pPr>
            <a:r>
              <a:rPr lang="id-ID" sz="1350" dirty="0">
                <a:solidFill>
                  <a:srgbClr val="014398"/>
                </a:solidFill>
              </a:rPr>
              <a:t>Tata Kelola: </a:t>
            </a:r>
            <a:r>
              <a:rPr lang="id-ID" sz="1350" dirty="0">
                <a:solidFill>
                  <a:srgbClr val="014398"/>
                </a:solidFill>
              </a:rPr>
              <a:t>Kelembagaan dan </a:t>
            </a:r>
            <a:r>
              <a:rPr lang="id-ID" sz="1350" dirty="0">
                <a:solidFill>
                  <a:srgbClr val="014398"/>
                </a:solidFill>
              </a:rPr>
              <a:t>Manajemen</a:t>
            </a:r>
          </a:p>
          <a:p>
            <a:pPr marL="342900" indent="0">
              <a:buNone/>
            </a:pPr>
            <a:r>
              <a:rPr lang="id-ID" sz="1050" dirty="0"/>
              <a:t>Perizinan </a:t>
            </a:r>
            <a:r>
              <a:rPr lang="id-ID" sz="1050" dirty="0"/>
              <a:t>dan Legal Status, Latar belakang dan Orientasi Pendirian , Keanggotaan, Struktur </a:t>
            </a:r>
            <a:r>
              <a:rPr lang="id-ID" sz="1050" dirty="0" err="1"/>
              <a:t>Kepengurusan</a:t>
            </a:r>
            <a:r>
              <a:rPr lang="id-ID" sz="1050" dirty="0"/>
              <a:t> dan </a:t>
            </a:r>
            <a:r>
              <a:rPr lang="id-ID" sz="1050" dirty="0"/>
              <a:t>Kelengkapan Organisasi,  SDM, Struktur Pendanaan, SOP, MIS &amp; IT, Pelaporan dan Pengawasan, Pengelolaan Keuangan, Strategi Pemasaran dan Perluasan Usaha Strategi Pengelolaan </a:t>
            </a:r>
            <a:r>
              <a:rPr lang="id-ID" sz="1050" dirty="0"/>
              <a:t>Risiko.</a:t>
            </a:r>
            <a:endParaRPr lang="id-ID" sz="1050" dirty="0"/>
          </a:p>
          <a:p>
            <a:pPr marL="342900" indent="-342900">
              <a:buFont typeface="+mj-lt"/>
              <a:buAutoNum type="arabicPeriod"/>
            </a:pPr>
            <a:endParaRPr lang="id-ID" sz="1200" dirty="0"/>
          </a:p>
          <a:p>
            <a:pPr marL="342900" indent="-342900">
              <a:spcBef>
                <a:spcPts val="450"/>
              </a:spcBef>
              <a:buFont typeface="+mj-lt"/>
              <a:buAutoNum type="arabicPeriod" startAt="3"/>
            </a:pPr>
            <a:r>
              <a:rPr lang="id-ID" sz="1350" dirty="0">
                <a:solidFill>
                  <a:srgbClr val="014398"/>
                </a:solidFill>
              </a:rPr>
              <a:t>Infrastruktur </a:t>
            </a:r>
            <a:r>
              <a:rPr lang="id-ID" sz="1350" dirty="0">
                <a:solidFill>
                  <a:srgbClr val="014398"/>
                </a:solidFill>
              </a:rPr>
              <a:t>Penunjang</a:t>
            </a:r>
          </a:p>
          <a:p>
            <a:pPr marL="342900" indent="0">
              <a:buNone/>
            </a:pPr>
            <a:r>
              <a:rPr lang="id-ID" sz="1050" dirty="0"/>
              <a:t>Fungsi </a:t>
            </a:r>
            <a:r>
              <a:rPr lang="id-ID" sz="1050" dirty="0"/>
              <a:t>Pengawasan, Fungsi Biro Informasi Kredit, Fungsi Pendidikan, Fungsi APEX, Fungsi Penjamin </a:t>
            </a:r>
            <a:r>
              <a:rPr lang="id-ID" sz="1050" dirty="0"/>
              <a:t>Simpanan</a:t>
            </a:r>
            <a:endParaRPr lang="id-ID" sz="105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b="1" dirty="0">
                <a:latin typeface="+mn-lt"/>
              </a:rPr>
              <a:t>C</a:t>
            </a:r>
            <a:r>
              <a:rPr lang="id-ID" sz="2100" b="1" dirty="0">
                <a:latin typeface="+mn-lt"/>
              </a:rPr>
              <a:t>AKUPAN TOPIK HASIL KAJIAN</a:t>
            </a:r>
            <a:endParaRPr lang="en-US" sz="2100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6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b="1" dirty="0">
                <a:latin typeface="+mn-lt"/>
              </a:rPr>
              <a:t>TAHAP I – PEMETAAN MODEL BISNIS KSP/USP</a:t>
            </a:r>
            <a:endParaRPr lang="en-US" sz="2100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/>
          </p:nvPr>
        </p:nvGraphicFramePr>
        <p:xfrm>
          <a:off x="722224" y="1573721"/>
          <a:ext cx="4523014" cy="325525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33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89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307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60747">
                <a:tc>
                  <a:txBody>
                    <a:bodyPr/>
                    <a:lstStyle/>
                    <a:p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KSP/USP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Model</a:t>
                      </a:r>
                      <a:r>
                        <a:rPr lang="en-US" sz="1200" b="1" i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Bisnis</a:t>
                      </a:r>
                      <a:r>
                        <a:rPr lang="en-US" sz="1200" b="1" i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&amp; </a:t>
                      </a:r>
                      <a:r>
                        <a:rPr lang="en-US" sz="1200" b="1" i="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Skala</a:t>
                      </a:r>
                      <a:endParaRPr lang="en-US" sz="1200" b="1" i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8592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en-US" sz="9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Calibri" panose="020F0502020204030204" pitchFamily="34" charset="0"/>
                        </a:rPr>
                        <a:t>Balo’ta</a:t>
                      </a:r>
                      <a:r>
                        <a:rPr lang="en-US" sz="1000" baseline="0" dirty="0" smtClean="0"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r>
                        <a:rPr lang="en-US" sz="1000" baseline="0" dirty="0" smtClean="0"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dirty="0" err="1" smtClean="0">
                          <a:latin typeface="Calibri" panose="020F0502020204030204" pitchFamily="34" charset="0"/>
                        </a:rPr>
                        <a:t>Toraja</a:t>
                      </a:r>
                      <a:r>
                        <a:rPr lang="en-US" sz="1000" dirty="0" smtClean="0"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accent1">
                            <a:lumMod val="50000"/>
                          </a:schemeClr>
                        </a:buClr>
                        <a:buFont typeface="Arial" pitchFamily="34" charset="0"/>
                        <a:buChar char="•"/>
                      </a:pPr>
                      <a:r>
                        <a:rPr lang="en-US" sz="1000" dirty="0" smtClean="0">
                          <a:latin typeface="Calibri" panose="020F0502020204030204" pitchFamily="34" charset="0"/>
                        </a:rPr>
                        <a:t>KSP</a:t>
                      </a:r>
                      <a:r>
                        <a:rPr lang="en-US" sz="10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aseline="0" dirty="0" err="1" smtClean="0">
                          <a:latin typeface="Calibri" panose="020F0502020204030204" pitchFamily="34" charset="0"/>
                        </a:rPr>
                        <a:t>dengan</a:t>
                      </a:r>
                      <a:r>
                        <a:rPr lang="en-US" sz="1000" baseline="0" dirty="0" smtClean="0">
                          <a:latin typeface="Calibri" panose="020F0502020204030204" pitchFamily="34" charset="0"/>
                        </a:rPr>
                        <a:t> model </a:t>
                      </a:r>
                      <a:r>
                        <a:rPr lang="en-US" sz="1000" baseline="0" dirty="0" err="1" smtClean="0">
                          <a:latin typeface="Calibri" panose="020F0502020204030204" pitchFamily="34" charset="0"/>
                        </a:rPr>
                        <a:t>bisnis</a:t>
                      </a:r>
                      <a:r>
                        <a:rPr lang="en-US" sz="10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1" baseline="0" dirty="0" err="1" smtClean="0">
                          <a:latin typeface="Calibri" panose="020F0502020204030204" pitchFamily="34" charset="0"/>
                        </a:rPr>
                        <a:t>kuasi-kopdit</a:t>
                      </a:r>
                      <a:endParaRPr lang="en-US" sz="1000" b="1" baseline="0" dirty="0" smtClean="0">
                        <a:latin typeface="Calibri" panose="020F0502020204030204" pitchFamily="34" charset="0"/>
                      </a:endParaRP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>
                            <a:lumMod val="50000"/>
                          </a:schemeClr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00" baseline="0" dirty="0" smtClean="0">
                          <a:latin typeface="Calibri" panose="020F0502020204030204" pitchFamily="34" charset="0"/>
                        </a:rPr>
                        <a:t>KSP </a:t>
                      </a:r>
                      <a:r>
                        <a:rPr lang="en-US" sz="1000" baseline="0" dirty="0" err="1" smtClean="0">
                          <a:latin typeface="Calibri" panose="020F0502020204030204" pitchFamily="34" charset="0"/>
                        </a:rPr>
                        <a:t>berskala</a:t>
                      </a:r>
                      <a:r>
                        <a:rPr lang="en-US" sz="10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id-ID" sz="1000" b="1" baseline="0" dirty="0" smtClean="0">
                          <a:latin typeface="Calibri" panose="020F0502020204030204" pitchFamily="34" charset="0"/>
                        </a:rPr>
                        <a:t>N</a:t>
                      </a:r>
                      <a:r>
                        <a:rPr lang="en-US" sz="1000" b="1" baseline="0" dirty="0" err="1" smtClean="0">
                          <a:latin typeface="Calibri" panose="020F0502020204030204" pitchFamily="34" charset="0"/>
                        </a:rPr>
                        <a:t>asional</a:t>
                      </a:r>
                      <a:endParaRPr lang="en-US" sz="1000" b="1" baseline="0" dirty="0" smtClean="0">
                        <a:latin typeface="Calibri" panose="020F0502020204030204" pitchFamily="34" charset="0"/>
                      </a:endParaRPr>
                    </a:p>
                  </a:txBody>
                  <a:tcPr marL="68580" marR="68580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8592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Calibri" panose="020F0502020204030204" pitchFamily="34" charset="0"/>
                        </a:rPr>
                        <a:t>2</a:t>
                      </a:r>
                      <a:endParaRPr lang="en-US" sz="9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Calibri" panose="020F0502020204030204" pitchFamily="34" charset="0"/>
                        </a:rPr>
                        <a:t>BMT </a:t>
                      </a:r>
                      <a:r>
                        <a:rPr lang="en-US" sz="1000" dirty="0" err="1" smtClean="0">
                          <a:latin typeface="Calibri" panose="020F0502020204030204" pitchFamily="34" charset="0"/>
                        </a:rPr>
                        <a:t>Tamziz</a:t>
                      </a:r>
                      <a:endParaRPr lang="en-US" sz="1000" dirty="0" smtClean="0"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1000" dirty="0" smtClean="0"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dirty="0" err="1" smtClean="0">
                          <a:latin typeface="Calibri" panose="020F0502020204030204" pitchFamily="34" charset="0"/>
                        </a:rPr>
                        <a:t>Wonosobo</a:t>
                      </a:r>
                      <a:r>
                        <a:rPr lang="en-US" sz="1000" dirty="0" smtClean="0"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accent1">
                            <a:lumMod val="50000"/>
                          </a:schemeClr>
                        </a:buClr>
                        <a:buFont typeface="Arial" pitchFamily="34" charset="0"/>
                        <a:buChar char="•"/>
                      </a:pPr>
                      <a:r>
                        <a:rPr lang="id-ID" sz="1000" noProof="1" smtClean="0">
                          <a:latin typeface="Calibri" panose="020F0502020204030204" pitchFamily="34" charset="0"/>
                        </a:rPr>
                        <a:t>Mewakili tipe </a:t>
                      </a:r>
                      <a:r>
                        <a:rPr lang="id-ID" sz="1000" b="1" noProof="1" smtClean="0">
                          <a:latin typeface="Calibri" panose="020F0502020204030204" pitchFamily="34" charset="0"/>
                        </a:rPr>
                        <a:t>KJKS</a:t>
                      </a:r>
                    </a:p>
                    <a:p>
                      <a:pPr marL="171450" indent="-171450">
                        <a:buClr>
                          <a:schemeClr val="accent1">
                            <a:lumMod val="50000"/>
                          </a:schemeClr>
                        </a:buClr>
                        <a:buFont typeface="Arial" pitchFamily="34" charset="0"/>
                        <a:buChar char="•"/>
                      </a:pPr>
                      <a:r>
                        <a:rPr lang="id-ID" sz="1000" noProof="1" smtClean="0">
                          <a:latin typeface="Calibri" panose="020F0502020204030204" pitchFamily="34" charset="0"/>
                        </a:rPr>
                        <a:t>KSP berskala</a:t>
                      </a:r>
                      <a:r>
                        <a:rPr lang="id-ID" sz="1000" baseline="0" noProof="1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id-ID" sz="1000" b="1" baseline="0" noProof="1" smtClean="0">
                          <a:latin typeface="Calibri" panose="020F0502020204030204" pitchFamily="34" charset="0"/>
                        </a:rPr>
                        <a:t>Nasional</a:t>
                      </a:r>
                      <a:endParaRPr lang="id-ID" sz="1000" b="1" noProof="1">
                        <a:latin typeface="Calibri" panose="020F0502020204030204" pitchFamily="34" charset="0"/>
                      </a:endParaRPr>
                    </a:p>
                  </a:txBody>
                  <a:tcPr marL="68580" marR="68580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8592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Calibri" panose="020F0502020204030204" pitchFamily="34" charset="0"/>
                        </a:rPr>
                        <a:t>3</a:t>
                      </a:r>
                      <a:endParaRPr lang="en-US" sz="9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Calibri" panose="020F0502020204030204" pitchFamily="34" charset="0"/>
                        </a:rPr>
                        <a:t>CU </a:t>
                      </a:r>
                      <a:r>
                        <a:rPr lang="en-US" sz="1000" dirty="0" err="1" smtClean="0">
                          <a:latin typeface="Calibri" panose="020F0502020204030204" pitchFamily="34" charset="0"/>
                        </a:rPr>
                        <a:t>Pancur</a:t>
                      </a:r>
                      <a:r>
                        <a:rPr lang="en-US" sz="10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aseline="0" dirty="0" err="1" smtClean="0">
                          <a:latin typeface="Calibri" panose="020F0502020204030204" pitchFamily="34" charset="0"/>
                        </a:rPr>
                        <a:t>Kasih</a:t>
                      </a:r>
                      <a:endParaRPr lang="en-US" sz="1000" dirty="0" smtClean="0"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1000" dirty="0" smtClean="0">
                          <a:latin typeface="Calibri" panose="020F0502020204030204" pitchFamily="34" charset="0"/>
                        </a:rPr>
                        <a:t>(Pontianak) </a:t>
                      </a:r>
                      <a:endParaRPr lang="en-US" sz="10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accent1">
                            <a:lumMod val="50000"/>
                          </a:schemeClr>
                        </a:buClr>
                        <a:buFont typeface="Arial" pitchFamily="34" charset="0"/>
                        <a:buChar char="•"/>
                      </a:pPr>
                      <a:r>
                        <a:rPr lang="en-US" sz="1000" dirty="0" smtClean="0">
                          <a:latin typeface="Calibri" panose="020F0502020204030204" pitchFamily="34" charset="0"/>
                        </a:rPr>
                        <a:t>KSP </a:t>
                      </a:r>
                      <a:r>
                        <a:rPr lang="en-US" sz="1000" dirty="0" err="1" smtClean="0">
                          <a:latin typeface="Calibri" panose="020F0502020204030204" pitchFamily="34" charset="0"/>
                        </a:rPr>
                        <a:t>dengan</a:t>
                      </a:r>
                      <a:r>
                        <a:rPr lang="en-US" sz="10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dirty="0" err="1" smtClean="0">
                          <a:latin typeface="Calibri" panose="020F0502020204030204" pitchFamily="34" charset="0"/>
                        </a:rPr>
                        <a:t>sistem</a:t>
                      </a:r>
                      <a:r>
                        <a:rPr lang="en-US" sz="10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1" i="1" dirty="0" smtClean="0">
                          <a:latin typeface="Calibri" panose="020F0502020204030204" pitchFamily="34" charset="0"/>
                        </a:rPr>
                        <a:t>Credit</a:t>
                      </a:r>
                      <a:r>
                        <a:rPr lang="en-US" sz="1000" b="1" i="1" baseline="0" dirty="0" smtClean="0">
                          <a:latin typeface="Calibri" panose="020F0502020204030204" pitchFamily="34" charset="0"/>
                        </a:rPr>
                        <a:t> Union</a:t>
                      </a:r>
                      <a:endParaRPr lang="id-ID" sz="1000" b="1" i="1" baseline="0" dirty="0" smtClean="0">
                        <a:latin typeface="Calibri" panose="020F0502020204030204" pitchFamily="34" charset="0"/>
                      </a:endParaRPr>
                    </a:p>
                    <a:p>
                      <a:pPr marL="171450" indent="-171450">
                        <a:buClr>
                          <a:schemeClr val="accent1">
                            <a:lumMod val="50000"/>
                          </a:schemeClr>
                        </a:buClr>
                        <a:buFont typeface="Arial" pitchFamily="34" charset="0"/>
                        <a:buChar char="•"/>
                      </a:pPr>
                      <a:r>
                        <a:rPr lang="id-ID" sz="1000" baseline="0" dirty="0" smtClean="0">
                          <a:latin typeface="Calibri" panose="020F0502020204030204" pitchFamily="34" charset="0"/>
                        </a:rPr>
                        <a:t>KSP berskala </a:t>
                      </a:r>
                      <a:r>
                        <a:rPr lang="id-ID" sz="1000" b="1" baseline="0" dirty="0" smtClean="0">
                          <a:latin typeface="Calibri" panose="020F0502020204030204" pitchFamily="34" charset="0"/>
                        </a:rPr>
                        <a:t>Provinsi</a:t>
                      </a:r>
                      <a:endParaRPr lang="en-US" sz="1000" b="1" i="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8592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Calibri" panose="020F0502020204030204" pitchFamily="34" charset="0"/>
                        </a:rPr>
                        <a:t>4</a:t>
                      </a:r>
                      <a:endParaRPr lang="en-US" sz="9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Calibri" panose="020F0502020204030204" pitchFamily="34" charset="0"/>
                        </a:rPr>
                        <a:t>Kospin</a:t>
                      </a:r>
                      <a:r>
                        <a:rPr lang="en-US" sz="10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dirty="0" err="1" smtClean="0">
                          <a:latin typeface="Calibri" panose="020F0502020204030204" pitchFamily="34" charset="0"/>
                        </a:rPr>
                        <a:t>Jasa</a:t>
                      </a:r>
                      <a:endParaRPr lang="en-US" sz="1000" dirty="0" smtClean="0"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1000" dirty="0" smtClean="0"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dirty="0" err="1" smtClean="0">
                          <a:latin typeface="Calibri" panose="020F0502020204030204" pitchFamily="34" charset="0"/>
                        </a:rPr>
                        <a:t>Pekalongan</a:t>
                      </a:r>
                      <a:r>
                        <a:rPr lang="en-US" sz="1000" dirty="0" smtClean="0"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accent1">
                            <a:lumMod val="50000"/>
                          </a:schemeClr>
                        </a:buClr>
                        <a:buFont typeface="Arial" pitchFamily="34" charset="0"/>
                        <a:buChar char="•"/>
                      </a:pPr>
                      <a:r>
                        <a:rPr lang="en-US" sz="1000" dirty="0" smtClean="0">
                          <a:latin typeface="Calibri" panose="020F0502020204030204" pitchFamily="34" charset="0"/>
                        </a:rPr>
                        <a:t>KS</a:t>
                      </a:r>
                      <a:r>
                        <a:rPr lang="en-US" sz="1000" baseline="0" dirty="0" smtClean="0">
                          <a:latin typeface="Calibri" panose="020F0502020204030204" pitchFamily="34" charset="0"/>
                        </a:rPr>
                        <a:t>P </a:t>
                      </a:r>
                      <a:r>
                        <a:rPr lang="en-US" sz="1000" dirty="0" smtClean="0">
                          <a:latin typeface="Calibri" panose="020F0502020204030204" pitchFamily="34" charset="0"/>
                        </a:rPr>
                        <a:t>yang </a:t>
                      </a:r>
                      <a:r>
                        <a:rPr lang="en-US" sz="1000" dirty="0" err="1" smtClean="0">
                          <a:latin typeface="Calibri" panose="020F0502020204030204" pitchFamily="34" charset="0"/>
                        </a:rPr>
                        <a:t>memiliki</a:t>
                      </a:r>
                      <a:r>
                        <a:rPr lang="en-US" sz="10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id-ID" sz="1000" dirty="0" smtClean="0">
                          <a:latin typeface="Calibri" panose="020F0502020204030204" pitchFamily="34" charset="0"/>
                        </a:rPr>
                        <a:t>model bisnis </a:t>
                      </a:r>
                      <a:r>
                        <a:rPr lang="en-US" sz="1000" b="1" baseline="0" dirty="0" err="1" smtClean="0">
                          <a:latin typeface="Calibri" panose="020F0502020204030204" pitchFamily="34" charset="0"/>
                        </a:rPr>
                        <a:t>kuasi-perbankan</a:t>
                      </a:r>
                      <a:endParaRPr lang="id-ID" sz="1000" b="1" baseline="0" dirty="0" smtClean="0">
                        <a:latin typeface="Calibri" panose="020F0502020204030204" pitchFamily="34" charset="0"/>
                      </a:endParaRPr>
                    </a:p>
                    <a:p>
                      <a:pPr marL="171450" indent="-171450">
                        <a:buClr>
                          <a:schemeClr val="accent1">
                            <a:lumMod val="50000"/>
                          </a:schemeClr>
                        </a:buClr>
                        <a:buFont typeface="Arial" pitchFamily="34" charset="0"/>
                        <a:buChar char="•"/>
                      </a:pPr>
                      <a:r>
                        <a:rPr lang="id-ID" sz="1000" baseline="0" dirty="0" smtClean="0">
                          <a:latin typeface="Calibri" panose="020F0502020204030204" pitchFamily="34" charset="0"/>
                        </a:rPr>
                        <a:t>Berskala </a:t>
                      </a:r>
                      <a:r>
                        <a:rPr lang="id-ID" sz="1000" b="1" baseline="0" dirty="0" smtClean="0">
                          <a:latin typeface="Calibri" panose="020F0502020204030204" pitchFamily="34" charset="0"/>
                        </a:rPr>
                        <a:t>Nasional</a:t>
                      </a:r>
                      <a:endParaRPr lang="en-US" sz="10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14346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Calibri" panose="020F0502020204030204" pitchFamily="34" charset="0"/>
                        </a:rPr>
                        <a:t>5</a:t>
                      </a:r>
                      <a:endParaRPr lang="en-US" sz="9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Calibri" panose="020F0502020204030204" pitchFamily="34" charset="0"/>
                        </a:rPr>
                        <a:t>Komida</a:t>
                      </a:r>
                      <a:r>
                        <a:rPr lang="en-US" sz="1000" baseline="0" dirty="0" smtClean="0"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r>
                        <a:rPr lang="en-US" sz="1000" baseline="0" dirty="0" smtClean="0"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dirty="0" smtClean="0">
                          <a:latin typeface="Calibri" panose="020F0502020204030204" pitchFamily="34" charset="0"/>
                        </a:rPr>
                        <a:t>Bogor)</a:t>
                      </a:r>
                      <a:endParaRPr lang="en-US" sz="10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accent1">
                            <a:lumMod val="50000"/>
                          </a:schemeClr>
                        </a:buClr>
                        <a:buFont typeface="Arial" pitchFamily="34" charset="0"/>
                        <a:buChar char="•"/>
                      </a:pPr>
                      <a:r>
                        <a:rPr lang="en-US" sz="1000" baseline="0" dirty="0" smtClean="0">
                          <a:latin typeface="Calibri" panose="020F0502020204030204" pitchFamily="34" charset="0"/>
                        </a:rPr>
                        <a:t>USP </a:t>
                      </a:r>
                      <a:r>
                        <a:rPr lang="en-US" sz="1000" baseline="0" dirty="0" err="1" smtClean="0">
                          <a:latin typeface="Calibri" panose="020F0502020204030204" pitchFamily="34" charset="0"/>
                        </a:rPr>
                        <a:t>dengan</a:t>
                      </a:r>
                      <a:r>
                        <a:rPr lang="en-US" sz="10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aseline="0" dirty="0" err="1" smtClean="0">
                          <a:latin typeface="Calibri" panose="020F0502020204030204" pitchFamily="34" charset="0"/>
                        </a:rPr>
                        <a:t>sistem</a:t>
                      </a:r>
                      <a:r>
                        <a:rPr lang="en-US" sz="10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1" baseline="0" dirty="0" err="1" smtClean="0">
                          <a:latin typeface="Calibri" panose="020F0502020204030204" pitchFamily="34" charset="0"/>
                        </a:rPr>
                        <a:t>tanggung</a:t>
                      </a:r>
                      <a:r>
                        <a:rPr lang="en-US" sz="1000" b="1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1" baseline="0" dirty="0" err="1" smtClean="0">
                          <a:latin typeface="Calibri" panose="020F0502020204030204" pitchFamily="34" charset="0"/>
                        </a:rPr>
                        <a:t>renteng</a:t>
                      </a:r>
                      <a:r>
                        <a:rPr lang="en-US" sz="1000" b="1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aseline="0" dirty="0" err="1" smtClean="0">
                          <a:latin typeface="Calibri" panose="020F0502020204030204" pitchFamily="34" charset="0"/>
                        </a:rPr>
                        <a:t>dan</a:t>
                      </a:r>
                      <a:r>
                        <a:rPr lang="en-US" sz="10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i="1" baseline="0" dirty="0" smtClean="0">
                          <a:latin typeface="Calibri" panose="020F0502020204030204" pitchFamily="34" charset="0"/>
                        </a:rPr>
                        <a:t>target group</a:t>
                      </a:r>
                      <a:r>
                        <a:rPr lang="en-US" sz="10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aseline="0" dirty="0" err="1" smtClean="0">
                          <a:latin typeface="Calibri" panose="020F0502020204030204" pitchFamily="34" charset="0"/>
                        </a:rPr>
                        <a:t>perempuan</a:t>
                      </a:r>
                      <a:r>
                        <a:rPr lang="en-US" sz="10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aseline="0" dirty="0" err="1" smtClean="0">
                          <a:latin typeface="Calibri" panose="020F0502020204030204" pitchFamily="34" charset="0"/>
                        </a:rPr>
                        <a:t>miskin</a:t>
                      </a:r>
                      <a:endParaRPr lang="id-ID" sz="1000" baseline="0" dirty="0" smtClean="0">
                        <a:latin typeface="Calibri" panose="020F0502020204030204" pitchFamily="34" charset="0"/>
                      </a:endParaRPr>
                    </a:p>
                    <a:p>
                      <a:pPr marL="171450" indent="-171450">
                        <a:buClr>
                          <a:schemeClr val="accent1">
                            <a:lumMod val="50000"/>
                          </a:schemeClr>
                        </a:buClr>
                        <a:buFont typeface="Arial" pitchFamily="34" charset="0"/>
                        <a:buChar char="•"/>
                      </a:pPr>
                      <a:r>
                        <a:rPr lang="id-ID" sz="1000" baseline="0" dirty="0" smtClean="0">
                          <a:latin typeface="Calibri" panose="020F0502020204030204" pitchFamily="34" charset="0"/>
                        </a:rPr>
                        <a:t>USP berskala </a:t>
                      </a:r>
                      <a:r>
                        <a:rPr lang="id-ID" sz="1000" b="1" baseline="0" dirty="0" smtClean="0">
                          <a:latin typeface="Calibri" panose="020F0502020204030204" pitchFamily="34" charset="0"/>
                        </a:rPr>
                        <a:t>Kabupaten</a:t>
                      </a:r>
                    </a:p>
                  </a:txBody>
                  <a:tcPr marL="68580" marR="68580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8592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Calibri" panose="020F0502020204030204" pitchFamily="34" charset="0"/>
                        </a:rPr>
                        <a:t>6</a:t>
                      </a:r>
                      <a:endParaRPr lang="en-US" sz="9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Calibri" panose="020F0502020204030204" pitchFamily="34" charset="0"/>
                        </a:rPr>
                        <a:t>Rukun</a:t>
                      </a:r>
                      <a:r>
                        <a:rPr lang="en-US" sz="10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dirty="0" err="1" smtClean="0">
                          <a:latin typeface="Calibri" panose="020F0502020204030204" pitchFamily="34" charset="0"/>
                        </a:rPr>
                        <a:t>Makmur</a:t>
                      </a:r>
                      <a:endParaRPr lang="en-US" sz="1000" dirty="0" smtClean="0"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1000" dirty="0" smtClean="0"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dirty="0" err="1" smtClean="0">
                          <a:latin typeface="Calibri" panose="020F0502020204030204" pitchFamily="34" charset="0"/>
                        </a:rPr>
                        <a:t>Madiun</a:t>
                      </a:r>
                      <a:r>
                        <a:rPr lang="id-ID" sz="1000" dirty="0" smtClean="0"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>
                            <a:lumMod val="50000"/>
                          </a:schemeClr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id-ID" sz="1000" b="1" noProof="1" smtClean="0">
                          <a:latin typeface="Calibri" panose="020F0502020204030204" pitchFamily="34" charset="0"/>
                        </a:rPr>
                        <a:t>USP </a:t>
                      </a:r>
                      <a:r>
                        <a:rPr lang="id-ID" sz="1000" noProof="1" smtClean="0">
                          <a:latin typeface="Calibri" panose="020F0502020204030204" pitchFamily="34" charset="0"/>
                        </a:rPr>
                        <a:t>dari KUD yg masih bertahan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>
                            <a:lumMod val="50000"/>
                          </a:schemeClr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id-ID" sz="1000" noProof="1" smtClean="0">
                          <a:latin typeface="Calibri" panose="020F0502020204030204" pitchFamily="34" charset="0"/>
                        </a:rPr>
                        <a:t>USP berskala </a:t>
                      </a:r>
                      <a:r>
                        <a:rPr lang="id-ID" sz="1000" b="1" noProof="1" smtClean="0">
                          <a:latin typeface="Calibri" panose="020F0502020204030204" pitchFamily="34" charset="0"/>
                        </a:rPr>
                        <a:t>Kabupaten</a:t>
                      </a:r>
                    </a:p>
                  </a:txBody>
                  <a:tcPr marL="68580" marR="68580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14346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Calibri" panose="020F0502020204030204" pitchFamily="34" charset="0"/>
                        </a:rPr>
                        <a:t>7</a:t>
                      </a:r>
                      <a:endParaRPr lang="en-US" sz="9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Calibri" panose="020F0502020204030204" pitchFamily="34" charset="0"/>
                        </a:rPr>
                        <a:t>Swamitra</a:t>
                      </a:r>
                      <a:r>
                        <a:rPr lang="en-US" sz="10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dirty="0" err="1" smtClean="0">
                          <a:latin typeface="Calibri" panose="020F0502020204030204" pitchFamily="34" charset="0"/>
                        </a:rPr>
                        <a:t>Koppas</a:t>
                      </a:r>
                      <a:r>
                        <a:rPr lang="en-US" sz="10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aseline="0" dirty="0" err="1" smtClean="0">
                          <a:latin typeface="Calibri" panose="020F0502020204030204" pitchFamily="34" charset="0"/>
                        </a:rPr>
                        <a:t>Cipulir</a:t>
                      </a:r>
                      <a:endParaRPr lang="en-US" sz="1000" baseline="0" dirty="0" smtClean="0"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1000" baseline="0" dirty="0" smtClean="0">
                          <a:latin typeface="Calibri" panose="020F0502020204030204" pitchFamily="34" charset="0"/>
                        </a:rPr>
                        <a:t>(Jakarta)</a:t>
                      </a:r>
                      <a:endParaRPr lang="en-US" sz="10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accent1">
                            <a:lumMod val="50000"/>
                          </a:schemeClr>
                        </a:buClr>
                        <a:buFont typeface="Arial" pitchFamily="34" charset="0"/>
                        <a:buChar char="•"/>
                      </a:pPr>
                      <a:r>
                        <a:rPr lang="en-US" sz="1000" dirty="0" err="1" smtClean="0">
                          <a:latin typeface="Calibri" panose="020F0502020204030204" pitchFamily="34" charset="0"/>
                        </a:rPr>
                        <a:t>Merupakan</a:t>
                      </a:r>
                      <a:r>
                        <a:rPr lang="en-US" sz="10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1" dirty="0" smtClean="0">
                          <a:latin typeface="Calibri" panose="020F0502020204030204" pitchFamily="34" charset="0"/>
                        </a:rPr>
                        <a:t>USP</a:t>
                      </a:r>
                      <a:r>
                        <a:rPr lang="en-US" sz="1000" b="1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1" baseline="0" dirty="0" err="1" smtClean="0">
                          <a:latin typeface="Calibri" panose="020F0502020204030204" pitchFamily="34" charset="0"/>
                        </a:rPr>
                        <a:t>mitra</a:t>
                      </a:r>
                      <a:r>
                        <a:rPr lang="en-US" sz="1000" b="1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aseline="0" dirty="0" smtClean="0">
                          <a:latin typeface="Calibri" panose="020F0502020204030204" pitchFamily="34" charset="0"/>
                        </a:rPr>
                        <a:t>Bank </a:t>
                      </a:r>
                      <a:r>
                        <a:rPr lang="en-US" sz="1000" baseline="0" dirty="0" err="1" smtClean="0">
                          <a:latin typeface="Calibri" panose="020F0502020204030204" pitchFamily="34" charset="0"/>
                        </a:rPr>
                        <a:t>Bukopin</a:t>
                      </a:r>
                      <a:r>
                        <a:rPr lang="id-ID" sz="10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endParaRPr lang="en-US" sz="1000" baseline="0" dirty="0" smtClean="0">
                        <a:latin typeface="Calibri" panose="020F0502020204030204" pitchFamily="34" charset="0"/>
                      </a:endParaRP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>
                            <a:lumMod val="50000"/>
                          </a:schemeClr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id-ID" sz="1000" noProof="1" smtClean="0">
                          <a:latin typeface="Calibri" panose="020F0502020204030204" pitchFamily="34" charset="0"/>
                        </a:rPr>
                        <a:t>USP berskala </a:t>
                      </a:r>
                      <a:r>
                        <a:rPr lang="en-US" sz="1000" b="1" noProof="1" smtClean="0">
                          <a:latin typeface="Calibri" panose="020F0502020204030204" pitchFamily="34" charset="0"/>
                        </a:rPr>
                        <a:t>Kota</a:t>
                      </a:r>
                      <a:endParaRPr lang="id-ID" sz="1000" b="1" noProof="1" smtClean="0">
                        <a:latin typeface="Calibri" panose="020F0502020204030204" pitchFamily="34" charset="0"/>
                      </a:endParaRPr>
                    </a:p>
                  </a:txBody>
                  <a:tcPr marL="68580" marR="68580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238" y="1573720"/>
            <a:ext cx="2746969" cy="3241424"/>
          </a:xfrm>
          <a:prstGeom prst="rect">
            <a:avLst/>
          </a:prstGeom>
        </p:spPr>
      </p:pic>
      <p:sp>
        <p:nvSpPr>
          <p:cNvPr id="9" name="Content Placeholder 1"/>
          <p:cNvSpPr>
            <a:spLocks noGrp="1"/>
          </p:cNvSpPr>
          <p:nvPr>
            <p:ph sz="half" idx="1"/>
          </p:nvPr>
        </p:nvSpPr>
        <p:spPr>
          <a:xfrm>
            <a:off x="665978" y="4005775"/>
            <a:ext cx="5952744" cy="1994975"/>
          </a:xfrm>
        </p:spPr>
        <p:txBody>
          <a:bodyPr/>
          <a:lstStyle/>
          <a:p>
            <a:pPr marL="82153" indent="0">
              <a:buNone/>
            </a:pPr>
            <a:endParaRPr lang="en-US" sz="1500" dirty="0"/>
          </a:p>
          <a:p>
            <a:pPr marL="82153" indent="0">
              <a:buNone/>
            </a:pPr>
            <a:endParaRPr lang="en-US" sz="1500" dirty="0"/>
          </a:p>
          <a:p>
            <a:pPr marL="82153" indent="0">
              <a:buNone/>
            </a:pPr>
            <a:endParaRPr lang="en-US" sz="1500" dirty="0">
              <a:latin typeface="Wingdings"/>
              <a:ea typeface="Wingdings"/>
              <a:cs typeface="Wingdings"/>
              <a:sym typeface="Wingdings"/>
            </a:endParaRPr>
          </a:p>
          <a:p>
            <a:pPr>
              <a:buFont typeface="Wingdings"/>
              <a:buChar char="è"/>
            </a:pPr>
            <a:r>
              <a:rPr lang="en-US" sz="1200" b="1" dirty="0" err="1">
                <a:solidFill>
                  <a:schemeClr val="accent5">
                    <a:lumMod val="75000"/>
                  </a:schemeClr>
                </a:solidFill>
              </a:rPr>
              <a:t>Menghasilkan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5">
                    <a:lumMod val="75000"/>
                  </a:schemeClr>
                </a:solidFill>
              </a:rPr>
              <a:t>Laporan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5">
                    <a:lumMod val="75000"/>
                  </a:schemeClr>
                </a:solidFill>
              </a:rPr>
              <a:t>Teknis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en-US" sz="1200" b="1" i="1" dirty="0">
                <a:solidFill>
                  <a:schemeClr val="accent5">
                    <a:lumMod val="75000"/>
                  </a:schemeClr>
                </a:solidFill>
              </a:rPr>
              <a:t>Technical Notes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r>
              <a:rPr lang="en-US" sz="12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7 Model </a:t>
            </a:r>
            <a:r>
              <a:rPr lang="en-US" sz="1200" b="1" dirty="0" err="1">
                <a:solidFill>
                  <a:schemeClr val="accent5">
                    <a:lumMod val="75000"/>
                  </a:schemeClr>
                </a:solidFill>
              </a:rPr>
              <a:t>Bisnis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 KSP/USP</a:t>
            </a:r>
          </a:p>
          <a:p>
            <a:pPr>
              <a:buFont typeface="Wingdings"/>
              <a:buChar char="è"/>
            </a:pPr>
            <a:r>
              <a:rPr lang="en-US" sz="1200" b="1" dirty="0" err="1">
                <a:solidFill>
                  <a:schemeClr val="accent5">
                    <a:lumMod val="75000"/>
                  </a:schemeClr>
                </a:solidFill>
              </a:rPr>
              <a:t>Menjadi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5">
                    <a:lumMod val="75000"/>
                  </a:schemeClr>
                </a:solidFill>
              </a:rPr>
              <a:t>dasar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5">
                    <a:lumMod val="75000"/>
                  </a:schemeClr>
                </a:solidFill>
              </a:rPr>
              <a:t>pemilihan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5">
                    <a:lumMod val="75000"/>
                  </a:schemeClr>
                </a:solidFill>
              </a:rPr>
              <a:t>sampel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5">
                    <a:lumMod val="75000"/>
                  </a:schemeClr>
                </a:solidFill>
              </a:rPr>
              <a:t>dalam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5">
                    <a:lumMod val="75000"/>
                  </a:schemeClr>
                </a:solidFill>
              </a:rPr>
              <a:t>kegiatan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5">
                    <a:lumMod val="75000"/>
                  </a:schemeClr>
                </a:solidFill>
              </a:rPr>
              <a:t>Survei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en-US" sz="1200" b="1" dirty="0" err="1">
                <a:solidFill>
                  <a:schemeClr val="accent5">
                    <a:lumMod val="75000"/>
                  </a:schemeClr>
                </a:solidFill>
              </a:rPr>
              <a:t>Tahap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34592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835496" y="4614376"/>
            <a:ext cx="2902662" cy="1048824"/>
            <a:chOff x="7753366" y="5177191"/>
            <a:chExt cx="3870216" cy="139843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3366" y="5177191"/>
              <a:ext cx="3870216" cy="1071105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8181741" y="5687429"/>
              <a:ext cx="168658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900" dirty="0">
                  <a:cs typeface="Segoe UI Light" panose="020B0502040204020203" pitchFamily="34" charset="0"/>
                </a:rPr>
                <a:t>NTT</a:t>
              </a:r>
            </a:p>
            <a:p>
              <a:pPr algn="ctr"/>
              <a:r>
                <a:rPr lang="id-ID" b="1" dirty="0">
                  <a:solidFill>
                    <a:srgbClr val="014398"/>
                  </a:solidFill>
                </a:rPr>
                <a:t>10</a:t>
              </a:r>
              <a:endParaRPr lang="id-ID" sz="1050" dirty="0">
                <a:cs typeface="Segoe UI Light" panose="020B0502040204020203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707477" y="6283234"/>
              <a:ext cx="735672" cy="292388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d-ID" sz="825" dirty="0">
                  <a:cs typeface="Segoe UI Light" panose="020B0502040204020203" pitchFamily="34" charset="0"/>
                </a:rPr>
                <a:t>Kupang</a:t>
              </a: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noFill/>
          <a:effectLst/>
        </p:spPr>
        <p:txBody>
          <a:bodyPr>
            <a:noAutofit/>
          </a:bodyPr>
          <a:lstStyle/>
          <a:p>
            <a:r>
              <a:rPr lang="en-US" sz="2100" b="1" dirty="0"/>
              <a:t>TAHAP II - </a:t>
            </a:r>
            <a:r>
              <a:rPr lang="id-ID" sz="2100" b="1" dirty="0"/>
              <a:t>SURVEI </a:t>
            </a:r>
            <a:r>
              <a:rPr lang="id-ID" sz="2100" b="1" dirty="0"/>
              <a:t>PENGURUS/PENGELOLA </a:t>
            </a:r>
            <a:r>
              <a:rPr lang="id-ID" sz="2100" b="1" dirty="0"/>
              <a:t>KSP/USP</a:t>
            </a:r>
            <a:endParaRPr lang="id-ID" sz="21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4382" y="1624056"/>
            <a:ext cx="1986940" cy="308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d-ID" sz="1350" b="1" dirty="0"/>
              <a:t>Menggunakan sampel</a:t>
            </a:r>
            <a:endParaRPr lang="id-ID" sz="1350" dirty="0"/>
          </a:p>
        </p:txBody>
      </p:sp>
      <p:sp>
        <p:nvSpPr>
          <p:cNvPr id="11" name="Rectangle 10"/>
          <p:cNvSpPr/>
          <p:nvPr/>
        </p:nvSpPr>
        <p:spPr>
          <a:xfrm>
            <a:off x="192882" y="4694685"/>
            <a:ext cx="2942539" cy="1013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5022" indent="-175022" fontAlgn="auto">
              <a:lnSpc>
                <a:spcPct val="114000"/>
              </a:lnSpc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d-ID" sz="1050" dirty="0"/>
              <a:t>Jumlah </a:t>
            </a:r>
            <a:r>
              <a:rPr lang="id-ID" sz="1050" dirty="0"/>
              <a:t>yang dilayani </a:t>
            </a:r>
            <a:r>
              <a:rPr lang="id-ID" sz="1050" dirty="0"/>
              <a:t>&gt; 500 anggota</a:t>
            </a:r>
            <a:endParaRPr lang="id-ID" sz="1050" dirty="0"/>
          </a:p>
          <a:p>
            <a:pPr marL="175022" indent="-175022" fontAlgn="auto">
              <a:lnSpc>
                <a:spcPct val="114000"/>
              </a:lnSpc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d-ID" sz="1050" dirty="0"/>
              <a:t>B</a:t>
            </a:r>
            <a:r>
              <a:rPr lang="id-ID" sz="1050" dirty="0"/>
              <a:t>eroperasi </a:t>
            </a:r>
            <a:r>
              <a:rPr lang="id-ID" sz="1050" dirty="0"/>
              <a:t>minimum 6 </a:t>
            </a:r>
            <a:r>
              <a:rPr lang="id-ID" sz="1050" dirty="0"/>
              <a:t>tahun</a:t>
            </a:r>
            <a:endParaRPr lang="id-ID" sz="1050" dirty="0"/>
          </a:p>
          <a:p>
            <a:pPr marL="175022" indent="-175022" fontAlgn="auto">
              <a:lnSpc>
                <a:spcPct val="114000"/>
              </a:lnSpc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d-ID" sz="1050" dirty="0"/>
              <a:t>Melaksanakan </a:t>
            </a:r>
            <a:r>
              <a:rPr lang="id-ID" sz="1050" dirty="0"/>
              <a:t>RAT selama 3 tahun </a:t>
            </a:r>
            <a:r>
              <a:rPr lang="id-ID" sz="1050" dirty="0"/>
              <a:t>terakhir</a:t>
            </a:r>
            <a:endParaRPr lang="id-ID" sz="1050" dirty="0"/>
          </a:p>
          <a:p>
            <a:pPr marL="175022" indent="-175022" fontAlgn="auto">
              <a:lnSpc>
                <a:spcPct val="114000"/>
              </a:lnSpc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d-ID" sz="1050" dirty="0"/>
              <a:t>Kombinasi </a:t>
            </a:r>
            <a:r>
              <a:rPr lang="id-ID" sz="1050" dirty="0"/>
              <a:t>dari </a:t>
            </a:r>
            <a:r>
              <a:rPr lang="id-ID" sz="1050" dirty="0"/>
              <a:t>model bisnis yang </a:t>
            </a:r>
            <a:r>
              <a:rPr lang="id-ID" sz="1050" dirty="0"/>
              <a:t>berbeda</a:t>
            </a:r>
            <a:endParaRPr lang="id-ID" sz="1050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214382" y="2262763"/>
            <a:ext cx="1947191" cy="0"/>
          </a:xfrm>
          <a:prstGeom prst="line">
            <a:avLst/>
          </a:prstGeom>
          <a:ln w="19050">
            <a:solidFill>
              <a:srgbClr val="0143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34266" y="1814193"/>
            <a:ext cx="2012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>
                <a:solidFill>
                  <a:srgbClr val="014398"/>
                </a:solidFill>
              </a:rPr>
              <a:t>133</a:t>
            </a:r>
            <a:r>
              <a:rPr lang="id-ID" dirty="0" smtClean="0"/>
              <a:t>  </a:t>
            </a:r>
            <a:r>
              <a:rPr lang="id-ID" dirty="0">
                <a:cs typeface="Segoe UI Light" panose="020B0502040204020203" pitchFamily="34" charset="0"/>
              </a:rPr>
              <a:t>KSP/USP</a:t>
            </a:r>
            <a:endParaRPr lang="id-ID" dirty="0" smtClean="0">
              <a:cs typeface="Segoe UI Light" panose="020B0502040204020203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74633" y="4487418"/>
            <a:ext cx="19607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id-ID" sz="1200" b="1" dirty="0">
                <a:solidFill>
                  <a:srgbClr val="014398"/>
                </a:solidFill>
                <a:latin typeface="+mj-lt"/>
                <a:cs typeface="Calibri" pitchFamily="34" charset="0"/>
              </a:rPr>
              <a:t>Dasar Pemilihan KUSPK</a:t>
            </a:r>
            <a:endParaRPr lang="en-US" sz="1200" b="1" dirty="0">
              <a:solidFill>
                <a:srgbClr val="014398"/>
              </a:solidFill>
              <a:latin typeface="+mj-lt"/>
              <a:cs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02434" y="3383356"/>
            <a:ext cx="3291793" cy="2359825"/>
            <a:chOff x="5163141" y="1952872"/>
            <a:chExt cx="4389056" cy="31464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9763" y="2814169"/>
              <a:ext cx="3517082" cy="1100875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6359091" y="2386707"/>
              <a:ext cx="1096582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900" dirty="0">
                  <a:cs typeface="Segoe UI Light" panose="020B0502040204020203" pitchFamily="34" charset="0"/>
                </a:rPr>
                <a:t>DKI JAKARTA</a:t>
              </a:r>
            </a:p>
            <a:p>
              <a:pPr algn="ctr"/>
              <a:r>
                <a:rPr lang="id-ID" b="1" dirty="0">
                  <a:solidFill>
                    <a:srgbClr val="014398"/>
                  </a:solidFill>
                </a:rPr>
                <a:t>7</a:t>
              </a:r>
              <a:endParaRPr lang="id-ID" sz="1050" dirty="0">
                <a:cs typeface="Segoe UI Light" panose="020B0502040204020203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760721" y="3545940"/>
              <a:ext cx="1096582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900" dirty="0">
                  <a:cs typeface="Segoe UI Light" panose="020B0502040204020203" pitchFamily="34" charset="0"/>
                </a:rPr>
                <a:t>JAWA BARAT</a:t>
              </a:r>
            </a:p>
            <a:p>
              <a:pPr algn="ctr"/>
              <a:r>
                <a:rPr lang="id-ID" b="1" dirty="0">
                  <a:solidFill>
                    <a:srgbClr val="014398"/>
                  </a:solidFill>
                </a:rPr>
                <a:t>33</a:t>
              </a:r>
              <a:endParaRPr lang="id-ID" sz="1050" dirty="0">
                <a:cs typeface="Segoe UI Light" panose="020B0502040204020203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955942" y="3860478"/>
              <a:ext cx="1290610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900" dirty="0">
                  <a:cs typeface="Segoe UI Light" panose="020B0502040204020203" pitchFamily="34" charset="0"/>
                </a:rPr>
                <a:t>JAWA TENGAH</a:t>
              </a:r>
            </a:p>
            <a:p>
              <a:pPr algn="ctr"/>
              <a:r>
                <a:rPr lang="id-ID" b="1" dirty="0">
                  <a:solidFill>
                    <a:srgbClr val="014398"/>
                  </a:solidFill>
                </a:rPr>
                <a:t>26</a:t>
              </a:r>
              <a:endParaRPr lang="id-ID" sz="1050" dirty="0">
                <a:cs typeface="Segoe UI Light" panose="020B0502040204020203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734421" y="1952872"/>
              <a:ext cx="129061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900" dirty="0">
                  <a:cs typeface="Segoe UI Light" panose="020B0502040204020203" pitchFamily="34" charset="0"/>
                </a:rPr>
                <a:t>JAWA TIMUR</a:t>
              </a:r>
            </a:p>
            <a:p>
              <a:pPr algn="ctr"/>
              <a:r>
                <a:rPr lang="id-ID" b="1" dirty="0">
                  <a:solidFill>
                    <a:srgbClr val="014398"/>
                  </a:solidFill>
                </a:rPr>
                <a:t>17</a:t>
              </a:r>
              <a:endParaRPr lang="id-ID" sz="1050" dirty="0">
                <a:cs typeface="Segoe UI Light" panose="020B0502040204020203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163141" y="4299086"/>
              <a:ext cx="2066058" cy="800219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d-ID" sz="825" dirty="0">
                  <a:cs typeface="Segoe UI Light" panose="020B0502040204020203" pitchFamily="34" charset="0"/>
                </a:rPr>
                <a:t>Depok, Bekasi, Kota Bandung,</a:t>
              </a:r>
            </a:p>
            <a:p>
              <a:r>
                <a:rPr lang="id-ID" sz="825" dirty="0" err="1">
                  <a:cs typeface="Segoe UI Light" panose="020B0502040204020203" pitchFamily="34" charset="0"/>
                </a:rPr>
                <a:t>Kab</a:t>
              </a:r>
              <a:r>
                <a:rPr lang="id-ID" sz="825" dirty="0">
                  <a:cs typeface="Segoe UI Light" panose="020B0502040204020203" pitchFamily="34" charset="0"/>
                </a:rPr>
                <a:t>. Bandung / Kota Cimahi / Bandung Barat, Sumedang</a:t>
              </a:r>
              <a:endParaRPr lang="en-US" sz="825" dirty="0">
                <a:cs typeface="Segoe UI Light" panose="020B0502040204020203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029985" y="4096274"/>
              <a:ext cx="1522212" cy="46166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d-ID" sz="825" dirty="0">
                  <a:cs typeface="Segoe UI Light" panose="020B0502040204020203" pitchFamily="34" charset="0"/>
                </a:rPr>
                <a:t>Semarang, Brebes,</a:t>
              </a:r>
              <a:br>
                <a:rPr lang="id-ID" sz="825" dirty="0">
                  <a:cs typeface="Segoe UI Light" panose="020B0502040204020203" pitchFamily="34" charset="0"/>
                </a:rPr>
              </a:br>
              <a:r>
                <a:rPr lang="id-ID" sz="825" dirty="0">
                  <a:cs typeface="Segoe UI Light" panose="020B0502040204020203" pitchFamily="34" charset="0"/>
                </a:rPr>
                <a:t>Pekalongan, Batang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730926" y="2560597"/>
              <a:ext cx="1528624" cy="46166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d-ID" sz="825" dirty="0">
                  <a:cs typeface="Segoe UI Light" panose="020B0502040204020203" pitchFamily="34" charset="0"/>
                </a:rPr>
                <a:t>Surabaya, Sidoarjo, </a:t>
              </a:r>
            </a:p>
            <a:p>
              <a:r>
                <a:rPr lang="id-ID" sz="825" dirty="0">
                  <a:cs typeface="Segoe UI Light" panose="020B0502040204020203" pitchFamily="34" charset="0"/>
                </a:rPr>
                <a:t>Malang, Bojonegoro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361021" y="1893892"/>
            <a:ext cx="2005444" cy="2167778"/>
            <a:chOff x="9418299" y="1927002"/>
            <a:chExt cx="2673926" cy="289037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8299" y="2613854"/>
              <a:ext cx="2076723" cy="2203519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10232980" y="1927002"/>
              <a:ext cx="178219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900" b="1" dirty="0">
                  <a:cs typeface="Segoe UI Light" panose="020B0502040204020203" pitchFamily="34" charset="0"/>
                </a:rPr>
                <a:t>SUMATERA UTARA</a:t>
              </a:r>
            </a:p>
            <a:p>
              <a:pPr algn="ctr"/>
              <a:r>
                <a:rPr lang="id-ID" b="1" dirty="0">
                  <a:solidFill>
                    <a:srgbClr val="014398"/>
                  </a:solidFill>
                </a:rPr>
                <a:t>21</a:t>
              </a:r>
              <a:endParaRPr lang="id-ID" sz="1050" dirty="0">
                <a:cs typeface="Segoe UI Light" panose="020B0502040204020203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0475970" y="2578094"/>
              <a:ext cx="1616255" cy="63094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d-ID" sz="825" dirty="0">
                  <a:cs typeface="Segoe UI Light" panose="020B0502040204020203" pitchFamily="34" charset="0"/>
                </a:rPr>
                <a:t>Medan, Deli Serdang,</a:t>
              </a:r>
              <a:br>
                <a:rPr lang="id-ID" sz="825" dirty="0">
                  <a:cs typeface="Segoe UI Light" panose="020B0502040204020203" pitchFamily="34" charset="0"/>
                </a:rPr>
              </a:br>
              <a:r>
                <a:rPr lang="id-ID" sz="825" dirty="0">
                  <a:cs typeface="Segoe UI Light" panose="020B0502040204020203" pitchFamily="34" charset="0"/>
                </a:rPr>
                <a:t>Langkat, Binjai,</a:t>
              </a:r>
            </a:p>
            <a:p>
              <a:r>
                <a:rPr lang="id-ID" sz="825" dirty="0">
                  <a:cs typeface="Segoe UI Light" panose="020B0502040204020203" pitchFamily="34" charset="0"/>
                </a:rPr>
                <a:t>Tebing Tinggi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956287" y="2173027"/>
            <a:ext cx="2200034" cy="1639919"/>
            <a:chOff x="4518152" y="4475475"/>
            <a:chExt cx="2933379" cy="21865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4098" y="4475475"/>
              <a:ext cx="1677433" cy="2186558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4518152" y="5143389"/>
              <a:ext cx="168658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900" dirty="0">
                  <a:latin typeface="+mj-lt"/>
                  <a:cs typeface="Segoe UI Light" panose="020B0502040204020203" pitchFamily="34" charset="0"/>
                </a:rPr>
                <a:t>SULAWESI SELATAN</a:t>
              </a:r>
            </a:p>
            <a:p>
              <a:pPr algn="ctr"/>
              <a:r>
                <a:rPr lang="id-ID" b="1" dirty="0">
                  <a:solidFill>
                    <a:srgbClr val="014398"/>
                  </a:solidFill>
                  <a:latin typeface="Segoe UI Semibold"/>
                </a:rPr>
                <a:t>1</a:t>
              </a:r>
              <a:r>
                <a:rPr lang="en-US" b="1" dirty="0">
                  <a:solidFill>
                    <a:srgbClr val="014398"/>
                  </a:solidFill>
                  <a:latin typeface="Segoe UI Semibold"/>
                </a:rPr>
                <a:t>9</a:t>
              </a:r>
              <a:endParaRPr lang="id-ID" sz="1050" dirty="0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831423" y="5799304"/>
              <a:ext cx="1376873" cy="46166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d-ID" sz="825" dirty="0">
                  <a:cs typeface="Segoe UI Light" panose="020B0502040204020203" pitchFamily="34" charset="0"/>
                </a:rPr>
                <a:t>Makasar, Takalar,</a:t>
              </a:r>
            </a:p>
            <a:p>
              <a:r>
                <a:rPr lang="id-ID" sz="825" dirty="0">
                  <a:cs typeface="Segoe UI Light" panose="020B0502040204020203" pitchFamily="34" charset="0"/>
                </a:rPr>
                <a:t>Maros</a:t>
              </a:r>
            </a:p>
          </p:txBody>
        </p:sp>
      </p:grpSp>
      <p:sp>
        <p:nvSpPr>
          <p:cNvPr id="67" name="Content Placeholder 3"/>
          <p:cNvSpPr txBox="1">
            <a:spLocks/>
          </p:cNvSpPr>
          <p:nvPr/>
        </p:nvSpPr>
        <p:spPr>
          <a:xfrm>
            <a:off x="3333536" y="1475087"/>
            <a:ext cx="5245500" cy="3366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d-ID" sz="1200" b="1" dirty="0">
                <a:latin typeface="+mj-lt"/>
              </a:rPr>
              <a:t>Pemilihan lokasi KSP/USP didasarkan pada </a:t>
            </a:r>
            <a:r>
              <a:rPr lang="en-US" sz="1200" b="1" dirty="0" err="1">
                <a:latin typeface="+mj-lt"/>
              </a:rPr>
              <a:t>Aglomerasi</a:t>
            </a:r>
            <a:r>
              <a:rPr lang="id-ID" sz="1200" b="1" dirty="0">
                <a:latin typeface="+mj-lt"/>
              </a:rPr>
              <a:t> UMKM</a:t>
            </a:r>
            <a:endParaRPr lang="id-ID" sz="1200" dirty="0">
              <a:latin typeface="+mj-lt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434265" y="2310787"/>
            <a:ext cx="2407054" cy="370199"/>
            <a:chOff x="794950" y="3657721"/>
            <a:chExt cx="3209405" cy="493598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50" y="3657721"/>
              <a:ext cx="263720" cy="371645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1320705" y="3658877"/>
              <a:ext cx="268365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b="1" dirty="0" smtClean="0"/>
                <a:t>37</a:t>
              </a:r>
              <a:r>
                <a:rPr lang="id-ID" dirty="0" smtClean="0"/>
                <a:t>  </a:t>
              </a:r>
              <a:r>
                <a:rPr lang="id-ID" sz="1200" dirty="0"/>
                <a:t>KSP</a:t>
              </a:r>
              <a:endParaRPr lang="en-US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01243" y="2656289"/>
            <a:ext cx="2521241" cy="369332"/>
            <a:chOff x="642700" y="3208212"/>
            <a:chExt cx="3361655" cy="492443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0" y="3246277"/>
              <a:ext cx="499135" cy="293203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1320704" y="3208212"/>
              <a:ext cx="268365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b="1" dirty="0" smtClean="0"/>
                <a:t>22</a:t>
              </a:r>
              <a:r>
                <a:rPr lang="id-ID" dirty="0" smtClean="0"/>
                <a:t>  </a:t>
              </a:r>
              <a:r>
                <a:rPr lang="id-ID" sz="1200" dirty="0"/>
                <a:t>KOPDIT/CU</a:t>
              </a:r>
              <a:endParaRPr lang="en-US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377607" y="2992117"/>
            <a:ext cx="1506169" cy="369332"/>
            <a:chOff x="752881" y="2796212"/>
            <a:chExt cx="2008225" cy="492443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881" y="2819077"/>
              <a:ext cx="328766" cy="323603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1320704" y="2796212"/>
              <a:ext cx="144040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b="1" dirty="0" smtClean="0"/>
                <a:t>18 </a:t>
              </a:r>
              <a:r>
                <a:rPr lang="id-ID" dirty="0" smtClean="0"/>
                <a:t> </a:t>
              </a:r>
              <a:r>
                <a:rPr lang="id-ID" sz="1200" dirty="0"/>
                <a:t>KJKS</a:t>
              </a:r>
              <a:endParaRPr lang="en-US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84715" y="3340198"/>
            <a:ext cx="2427830" cy="382928"/>
            <a:chOff x="767248" y="4898540"/>
            <a:chExt cx="3237107" cy="510570"/>
          </a:xfrm>
        </p:grpSpPr>
        <p:grpSp>
          <p:nvGrpSpPr>
            <p:cNvPr id="77" name="Group 76"/>
            <p:cNvGrpSpPr/>
            <p:nvPr/>
          </p:nvGrpSpPr>
          <p:grpSpPr>
            <a:xfrm>
              <a:off x="767248" y="4898540"/>
              <a:ext cx="319123" cy="405589"/>
              <a:chOff x="980288" y="5173134"/>
              <a:chExt cx="449672" cy="571511"/>
            </a:xfrm>
          </p:grpSpPr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0288" y="5173134"/>
                <a:ext cx="187288" cy="263934"/>
              </a:xfrm>
              <a:prstGeom prst="rect">
                <a:avLst/>
              </a:prstGeom>
            </p:spPr>
          </p:pic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2672" y="5173134"/>
                <a:ext cx="187288" cy="263934"/>
              </a:xfrm>
              <a:prstGeom prst="rect">
                <a:avLst/>
              </a:prstGeom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2672" y="5480711"/>
                <a:ext cx="187288" cy="263934"/>
              </a:xfrm>
              <a:prstGeom prst="rect">
                <a:avLst/>
              </a:prstGeom>
            </p:spPr>
          </p:pic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509" y="5480711"/>
                <a:ext cx="187288" cy="263934"/>
              </a:xfrm>
              <a:prstGeom prst="rect">
                <a:avLst/>
              </a:prstGeom>
            </p:spPr>
          </p:pic>
        </p:grpSp>
        <p:sp>
          <p:nvSpPr>
            <p:cNvPr id="78" name="TextBox 77"/>
            <p:cNvSpPr txBox="1"/>
            <p:nvPr/>
          </p:nvSpPr>
          <p:spPr>
            <a:xfrm>
              <a:off x="1320704" y="4916668"/>
              <a:ext cx="268365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b="1" dirty="0" smtClean="0"/>
                <a:t>27 </a:t>
              </a:r>
              <a:r>
                <a:rPr lang="id-ID" dirty="0" smtClean="0"/>
                <a:t> </a:t>
              </a:r>
              <a:r>
                <a:rPr lang="id-ID" sz="1200" dirty="0"/>
                <a:t>USP</a:t>
              </a:r>
              <a:endParaRPr lang="id-ID" dirty="0" smtClean="0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90304" y="3732205"/>
            <a:ext cx="2431986" cy="369332"/>
            <a:chOff x="761707" y="4483034"/>
            <a:chExt cx="3242648" cy="492443"/>
          </a:xfrm>
        </p:grpSpPr>
        <p:grpSp>
          <p:nvGrpSpPr>
            <p:cNvPr id="84" name="Group 83"/>
            <p:cNvGrpSpPr/>
            <p:nvPr/>
          </p:nvGrpSpPr>
          <p:grpSpPr>
            <a:xfrm>
              <a:off x="761707" y="4504482"/>
              <a:ext cx="346152" cy="326436"/>
              <a:chOff x="954049" y="4412512"/>
              <a:chExt cx="487758" cy="459977"/>
            </a:xfrm>
          </p:grpSpPr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4049" y="4412513"/>
                <a:ext cx="223380" cy="219872"/>
              </a:xfrm>
              <a:prstGeom prst="rect">
                <a:avLst/>
              </a:prstGeom>
            </p:spPr>
          </p:pic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8427" y="4412512"/>
                <a:ext cx="223380" cy="219872"/>
              </a:xfrm>
              <a:prstGeom prst="rect">
                <a:avLst/>
              </a:prstGeom>
            </p:spPr>
          </p:pic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8427" y="4652617"/>
                <a:ext cx="223380" cy="219872"/>
              </a:xfrm>
              <a:prstGeom prst="rect">
                <a:avLst/>
              </a:prstGeom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4049" y="4652617"/>
                <a:ext cx="223380" cy="219872"/>
              </a:xfrm>
              <a:prstGeom prst="rect">
                <a:avLst/>
              </a:prstGeom>
            </p:spPr>
          </p:pic>
        </p:grpSp>
        <p:sp>
          <p:nvSpPr>
            <p:cNvPr id="85" name="TextBox 84"/>
            <p:cNvSpPr txBox="1"/>
            <p:nvPr/>
          </p:nvSpPr>
          <p:spPr>
            <a:xfrm>
              <a:off x="1320704" y="4483034"/>
              <a:ext cx="268365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b="1" dirty="0" smtClean="0"/>
                <a:t>23 </a:t>
              </a:r>
              <a:r>
                <a:rPr lang="id-ID" dirty="0" smtClean="0"/>
                <a:t> </a:t>
              </a:r>
              <a:r>
                <a:rPr lang="id-ID" sz="1200" dirty="0"/>
                <a:t>UJKS</a:t>
              </a:r>
              <a:endParaRPr lang="en-US" dirty="0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341670" y="4114131"/>
            <a:ext cx="2464026" cy="369332"/>
            <a:chOff x="718987" y="4067528"/>
            <a:chExt cx="3285368" cy="492443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987" y="4090712"/>
              <a:ext cx="404122" cy="322964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1320704" y="4067528"/>
              <a:ext cx="268365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b="1" dirty="0" smtClean="0"/>
                <a:t>  6 </a:t>
              </a:r>
              <a:r>
                <a:rPr lang="id-ID" dirty="0" smtClean="0"/>
                <a:t> </a:t>
              </a:r>
              <a:r>
                <a:rPr lang="id-ID" sz="1200" dirty="0"/>
                <a:t>SWAMITRA</a:t>
              </a:r>
              <a:endParaRPr lang="en-US" dirty="0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5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9193" y="806681"/>
            <a:ext cx="8965355" cy="578549"/>
          </a:xfrm>
        </p:spPr>
        <p:txBody>
          <a:bodyPr>
            <a:noAutofit/>
          </a:bodyPr>
          <a:lstStyle/>
          <a:p>
            <a:r>
              <a:rPr lang="en-US" sz="1950" b="1" dirty="0">
                <a:latin typeface="+mn-lt"/>
              </a:rPr>
              <a:t>TAHAP II - </a:t>
            </a:r>
            <a:r>
              <a:rPr lang="id-ID" sz="1950" b="1" dirty="0">
                <a:latin typeface="+mn-lt"/>
              </a:rPr>
              <a:t>SURVEI </a:t>
            </a:r>
            <a:r>
              <a:rPr lang="id-ID" sz="1950" b="1" dirty="0">
                <a:latin typeface="+mn-lt"/>
              </a:rPr>
              <a:t>ANGGOTA/CALON ANGGOTA </a:t>
            </a:r>
            <a:r>
              <a:rPr lang="id-ID" sz="1950" b="1" dirty="0">
                <a:latin typeface="+mn-lt"/>
              </a:rPr>
              <a:t>KSP/USP</a:t>
            </a:r>
            <a:endParaRPr lang="en-US" sz="1950" dirty="0">
              <a:latin typeface="+mn-lt"/>
            </a:endParaRP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180839" y="1570485"/>
            <a:ext cx="1986940" cy="3087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d-ID" sz="1200" b="1" dirty="0"/>
              <a:t>Menggunakan sampel</a:t>
            </a:r>
            <a:endParaRPr lang="id-ID" sz="1200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220588" y="2358118"/>
            <a:ext cx="1947191" cy="0"/>
          </a:xfrm>
          <a:prstGeom prst="line">
            <a:avLst/>
          </a:prstGeom>
          <a:ln w="19050">
            <a:solidFill>
              <a:srgbClr val="0143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40062" y="1777640"/>
            <a:ext cx="2215645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d-ID" b="1" dirty="0" smtClean="0">
                <a:solidFill>
                  <a:srgbClr val="014398"/>
                </a:solidFill>
              </a:rPr>
              <a:t>765</a:t>
            </a:r>
            <a:r>
              <a:rPr lang="id-ID" b="1" dirty="0">
                <a:solidFill>
                  <a:srgbClr val="014398"/>
                </a:solidFill>
              </a:rPr>
              <a:t> </a:t>
            </a:r>
            <a:r>
              <a:rPr lang="id-ID" sz="1200" dirty="0">
                <a:cs typeface="Segoe UI Light" panose="020B0502040204020203" pitchFamily="34" charset="0"/>
              </a:rPr>
              <a:t>Anggota/Calon Anggota </a:t>
            </a:r>
          </a:p>
          <a:p>
            <a:pPr lvl="0"/>
            <a:r>
              <a:rPr lang="id-ID" sz="1200" dirty="0">
                <a:solidFill>
                  <a:prstClr val="black"/>
                </a:solidFill>
                <a:cs typeface="Segoe UI Light" panose="020B0502040204020203" pitchFamily="34" charset="0"/>
              </a:rPr>
              <a:t>dari</a:t>
            </a:r>
            <a:r>
              <a:rPr lang="id-ID" b="1" dirty="0">
                <a:solidFill>
                  <a:srgbClr val="014398"/>
                </a:solidFill>
              </a:rPr>
              <a:t> </a:t>
            </a:r>
            <a:r>
              <a:rPr lang="id-ID" b="1" dirty="0" smtClean="0">
                <a:solidFill>
                  <a:srgbClr val="014398"/>
                </a:solidFill>
              </a:rPr>
              <a:t>54 </a:t>
            </a:r>
            <a:r>
              <a:rPr lang="id-ID" sz="1200" dirty="0">
                <a:solidFill>
                  <a:prstClr val="black"/>
                </a:solidFill>
                <a:cs typeface="Segoe UI Light" panose="020B0502040204020203" pitchFamily="34" charset="0"/>
              </a:rPr>
              <a:t>KSP/USP</a:t>
            </a:r>
            <a:endParaRPr lang="id-ID" sz="900" dirty="0">
              <a:solidFill>
                <a:prstClr val="black"/>
              </a:solidFill>
              <a:cs typeface="Segoe UI Light" panose="020B0502040204020203" pitchFamily="34" charset="0"/>
            </a:endParaRPr>
          </a:p>
          <a:p>
            <a:endParaRPr lang="id-ID" sz="900" dirty="0">
              <a:cs typeface="Segoe UI Light" panose="020B0502040204020203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99087" y="4682884"/>
            <a:ext cx="3059393" cy="1013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5022" indent="-175022" fontAlgn="auto">
              <a:lnSpc>
                <a:spcPct val="114000"/>
              </a:lnSpc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d-ID" sz="1050" dirty="0"/>
              <a:t>Sampel </a:t>
            </a:r>
            <a:r>
              <a:rPr lang="id-ID" sz="1050" dirty="0"/>
              <a:t>dipilih </a:t>
            </a:r>
            <a:r>
              <a:rPr lang="id-ID" sz="1050" dirty="0"/>
              <a:t>secara acak (metode </a:t>
            </a:r>
            <a:r>
              <a:rPr lang="id-ID" sz="1050" i="1" dirty="0"/>
              <a:t>random</a:t>
            </a:r>
            <a:r>
              <a:rPr lang="id-ID" sz="1050" dirty="0"/>
              <a:t>)</a:t>
            </a:r>
          </a:p>
          <a:p>
            <a:pPr marL="175022" indent="-175022" fontAlgn="auto">
              <a:lnSpc>
                <a:spcPct val="114000"/>
              </a:lnSpc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d-ID" sz="1050" dirty="0"/>
              <a:t>Jumlah sampel </a:t>
            </a:r>
            <a:r>
              <a:rPr lang="id-ID" sz="1050" dirty="0"/>
              <a:t>anggota/calon anggota </a:t>
            </a:r>
            <a:r>
              <a:rPr lang="id-ID" sz="1050" dirty="0"/>
              <a:t/>
            </a:r>
            <a:br>
              <a:rPr lang="id-ID" sz="1050" dirty="0"/>
            </a:br>
            <a:r>
              <a:rPr lang="id-ID" sz="1050" dirty="0"/>
              <a:t>@14 orang per KSP/USP + </a:t>
            </a:r>
            <a:r>
              <a:rPr lang="id-ID" sz="1050" dirty="0"/>
              <a:t>cadangan = </a:t>
            </a:r>
            <a:r>
              <a:rPr lang="id-ID" sz="1050" dirty="0"/>
              <a:t/>
            </a:r>
            <a:br>
              <a:rPr lang="id-ID" sz="1050" dirty="0"/>
            </a:br>
            <a:r>
              <a:rPr lang="id-ID" sz="1050" dirty="0"/>
              <a:t>756 </a:t>
            </a:r>
            <a:r>
              <a:rPr lang="id-ID" sz="1050" dirty="0"/>
              <a:t>+ </a:t>
            </a:r>
            <a:r>
              <a:rPr lang="id-ID" sz="1050" dirty="0"/>
              <a:t>9 cadangan = </a:t>
            </a:r>
            <a:r>
              <a:rPr lang="id-ID" sz="1050" b="1" dirty="0"/>
              <a:t>765</a:t>
            </a:r>
            <a:r>
              <a:rPr lang="id-ID" sz="1050" dirty="0"/>
              <a:t> </a:t>
            </a:r>
            <a:r>
              <a:rPr lang="id-ID" sz="1050" dirty="0"/>
              <a:t>anggota/calon anggota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80839" y="4475617"/>
            <a:ext cx="31772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id-ID" sz="1200" b="1" dirty="0">
                <a:solidFill>
                  <a:srgbClr val="014398"/>
                </a:solidFill>
                <a:cs typeface="Calibri" pitchFamily="34" charset="0"/>
              </a:rPr>
              <a:t>Dasar Pemilihan </a:t>
            </a:r>
            <a:r>
              <a:rPr lang="id-ID" sz="1200" b="1" dirty="0">
                <a:solidFill>
                  <a:srgbClr val="014398"/>
                </a:solidFill>
                <a:cs typeface="Calibri" pitchFamily="34" charset="0"/>
              </a:rPr>
              <a:t>Anggota/Calon Anggota</a:t>
            </a:r>
            <a:endParaRPr lang="en-US" sz="1200" b="1" dirty="0">
              <a:solidFill>
                <a:srgbClr val="014398"/>
              </a:solidFill>
              <a:cs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68336" y="1782913"/>
            <a:ext cx="1830593" cy="2223450"/>
            <a:chOff x="9051673" y="1147701"/>
            <a:chExt cx="2440790" cy="296460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1673" y="1908782"/>
              <a:ext cx="2076723" cy="2203519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9852032" y="1147701"/>
              <a:ext cx="1516719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900" dirty="0">
                  <a:cs typeface="Segoe UI Light" panose="020B0502040204020203" pitchFamily="34" charset="0"/>
                </a:rPr>
                <a:t>SUMATERA UTARA</a:t>
              </a:r>
            </a:p>
            <a:p>
              <a:pPr algn="ctr"/>
              <a:r>
                <a:rPr lang="id-ID" b="1" dirty="0">
                  <a:solidFill>
                    <a:srgbClr val="014398"/>
                  </a:solidFill>
                </a:rPr>
                <a:t>8</a:t>
              </a:r>
              <a:endParaRPr lang="id-ID" sz="1050" dirty="0">
                <a:cs typeface="Segoe UI Light" panose="020B0502040204020203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914681" y="1864774"/>
              <a:ext cx="1577782" cy="292388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d-ID" sz="825" dirty="0">
                  <a:cs typeface="Segoe UI Light" panose="020B0502040204020203" pitchFamily="34" charset="0"/>
                </a:rPr>
                <a:t>Medan, Deli Serdang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400408" y="2286599"/>
            <a:ext cx="2230067" cy="1639919"/>
            <a:chOff x="4797410" y="4286248"/>
            <a:chExt cx="2973423" cy="2186558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3400" y="4286248"/>
              <a:ext cx="1677433" cy="2186558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4797410" y="4798995"/>
              <a:ext cx="168658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900" dirty="0">
                  <a:cs typeface="Segoe UI Light" panose="020B0502040204020203" pitchFamily="34" charset="0"/>
                </a:rPr>
                <a:t>SULAWESI SELATAN</a:t>
              </a:r>
            </a:p>
            <a:p>
              <a:pPr algn="ctr"/>
              <a:r>
                <a:rPr lang="id-ID" b="1" dirty="0">
                  <a:solidFill>
                    <a:srgbClr val="014398"/>
                  </a:solidFill>
                </a:rPr>
                <a:t>8</a:t>
              </a:r>
              <a:endParaRPr lang="id-ID" sz="1050" dirty="0">
                <a:cs typeface="Segoe UI Light" panose="020B0502040204020203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058687" y="5600493"/>
              <a:ext cx="1259319" cy="292388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d-ID" sz="825" dirty="0">
                  <a:cs typeface="Segoe UI Light" panose="020B0502040204020203" pitchFamily="34" charset="0"/>
                </a:rPr>
                <a:t>Makasar, Maros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079127" y="4671504"/>
            <a:ext cx="2902662" cy="1048824"/>
            <a:chOff x="7936529" y="4737046"/>
            <a:chExt cx="3870216" cy="139843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6529" y="4737046"/>
              <a:ext cx="3870216" cy="1071105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364904" y="5247284"/>
              <a:ext cx="168658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900" dirty="0">
                  <a:cs typeface="Segoe UI Light" panose="020B0502040204020203" pitchFamily="34" charset="0"/>
                </a:rPr>
                <a:t>NTT</a:t>
              </a:r>
            </a:p>
            <a:p>
              <a:pPr algn="ctr"/>
              <a:r>
                <a:rPr lang="id-ID" b="1" dirty="0">
                  <a:solidFill>
                    <a:srgbClr val="014398"/>
                  </a:solidFill>
                </a:rPr>
                <a:t>6</a:t>
              </a:r>
              <a:endParaRPr lang="id-ID" sz="1050" dirty="0">
                <a:cs typeface="Segoe UI Light" panose="020B0502040204020203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890640" y="5843089"/>
              <a:ext cx="735672" cy="292388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d-ID" sz="825" dirty="0">
                  <a:cs typeface="Segoe UI Light" panose="020B0502040204020203" pitchFamily="34" charset="0"/>
                </a:rPr>
                <a:t>Kupang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402593" y="3456175"/>
            <a:ext cx="3155820" cy="2326848"/>
            <a:chOff x="4321940" y="1232459"/>
            <a:chExt cx="4207760" cy="310246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1940" y="2053297"/>
              <a:ext cx="3517082" cy="1100875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337760" y="1629154"/>
              <a:ext cx="1096583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900" dirty="0">
                  <a:cs typeface="Segoe UI Light" panose="020B0502040204020203" pitchFamily="34" charset="0"/>
                </a:rPr>
                <a:t>DKI JAKARTA</a:t>
              </a:r>
            </a:p>
            <a:p>
              <a:pPr algn="ctr"/>
              <a:r>
                <a:rPr lang="id-ID" b="1" dirty="0">
                  <a:solidFill>
                    <a:srgbClr val="014398"/>
                  </a:solidFill>
                </a:rPr>
                <a:t>4</a:t>
              </a:r>
              <a:endParaRPr lang="id-ID" sz="1050" dirty="0">
                <a:cs typeface="Segoe UI Light" panose="020B0502040204020203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706561" y="2760991"/>
              <a:ext cx="1096583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900" dirty="0">
                  <a:cs typeface="Segoe UI Light" panose="020B0502040204020203" pitchFamily="34" charset="0"/>
                </a:rPr>
                <a:t>JAWA BARAT</a:t>
              </a:r>
            </a:p>
            <a:p>
              <a:pPr algn="ctr"/>
              <a:r>
                <a:rPr lang="id-ID" b="1" dirty="0">
                  <a:solidFill>
                    <a:srgbClr val="014398"/>
                  </a:solidFill>
                </a:rPr>
                <a:t>12</a:t>
              </a:r>
              <a:endParaRPr lang="id-ID" sz="1050" dirty="0">
                <a:cs typeface="Segoe UI Light" panose="020B0502040204020203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060664" y="3126073"/>
              <a:ext cx="1290611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900" dirty="0">
                  <a:cs typeface="Segoe UI Light" panose="020B0502040204020203" pitchFamily="34" charset="0"/>
                </a:rPr>
                <a:t>JAWA TENGAH</a:t>
              </a:r>
            </a:p>
            <a:p>
              <a:pPr algn="ctr"/>
              <a:r>
                <a:rPr lang="id-ID" b="1" dirty="0">
                  <a:solidFill>
                    <a:srgbClr val="014398"/>
                  </a:solidFill>
                </a:rPr>
                <a:t>8</a:t>
              </a:r>
              <a:endParaRPr lang="id-ID" sz="1050" dirty="0">
                <a:cs typeface="Segoe UI Light" panose="020B0502040204020203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689359" y="1232459"/>
              <a:ext cx="129061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900" dirty="0">
                  <a:cs typeface="Segoe UI Light" panose="020B0502040204020203" pitchFamily="34" charset="0"/>
                </a:rPr>
                <a:t>JAWA TIMUR</a:t>
              </a:r>
            </a:p>
            <a:p>
              <a:pPr algn="ctr"/>
              <a:r>
                <a:rPr lang="id-ID" b="1" dirty="0">
                  <a:solidFill>
                    <a:srgbClr val="014398"/>
                  </a:solidFill>
                </a:rPr>
                <a:t>8</a:t>
              </a:r>
              <a:endParaRPr lang="id-ID" sz="1050" dirty="0">
                <a:cs typeface="Segoe UI Light" panose="020B0502040204020203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103668" y="3565833"/>
              <a:ext cx="1426032" cy="292388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d-ID" sz="825" dirty="0">
                  <a:cs typeface="Segoe UI Light" panose="020B0502040204020203" pitchFamily="34" charset="0"/>
                </a:rPr>
                <a:t>Semarang, Batang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685863" y="1840184"/>
              <a:ext cx="1451680" cy="292388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d-ID" sz="825" dirty="0">
                  <a:cs typeface="Segoe UI Light" panose="020B0502040204020203" pitchFamily="34" charset="0"/>
                </a:rPr>
                <a:t>Surabaya, Sidoarjo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651609" y="3534705"/>
              <a:ext cx="1598975" cy="800219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d-ID" sz="825" dirty="0">
                  <a:cs typeface="Segoe UI Light" panose="020B0502040204020203" pitchFamily="34" charset="0"/>
                </a:rPr>
                <a:t>Depok, Kota Bandung,</a:t>
              </a:r>
            </a:p>
            <a:p>
              <a:r>
                <a:rPr lang="id-ID" sz="825" dirty="0" err="1">
                  <a:cs typeface="Segoe UI Light" panose="020B0502040204020203" pitchFamily="34" charset="0"/>
                </a:rPr>
                <a:t>Kab</a:t>
              </a:r>
              <a:r>
                <a:rPr lang="id-ID" sz="825" dirty="0">
                  <a:cs typeface="Segoe UI Light" panose="020B0502040204020203" pitchFamily="34" charset="0"/>
                </a:rPr>
                <a:t>. Bandung</a:t>
              </a:r>
              <a:r>
                <a:rPr lang="en-US" sz="825" dirty="0">
                  <a:cs typeface="Segoe UI Light" panose="020B0502040204020203" pitchFamily="34" charset="0"/>
                </a:rPr>
                <a:t> </a:t>
              </a:r>
              <a:r>
                <a:rPr lang="id-ID" sz="825" dirty="0">
                  <a:cs typeface="Segoe UI Light" panose="020B0502040204020203" pitchFamily="34" charset="0"/>
                </a:rPr>
                <a:t>/Bandung Barat</a:t>
              </a:r>
              <a:endParaRPr lang="en-US" sz="825" dirty="0">
                <a:cs typeface="Segoe UI Light" panose="020B0502040204020203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27507" y="2428996"/>
            <a:ext cx="2407054" cy="370199"/>
            <a:chOff x="794950" y="3657721"/>
            <a:chExt cx="3209405" cy="49359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50" y="3657721"/>
              <a:ext cx="263720" cy="371645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320705" y="3658877"/>
              <a:ext cx="268365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8</a:t>
              </a:r>
              <a:r>
                <a:rPr lang="id-ID" dirty="0" smtClean="0"/>
                <a:t>  </a:t>
              </a:r>
              <a:r>
                <a:rPr lang="id-ID" sz="1200" dirty="0"/>
                <a:t>KSP</a:t>
              </a:r>
              <a:endParaRPr lang="en-US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20588" y="2736015"/>
            <a:ext cx="2521241" cy="369332"/>
            <a:chOff x="642700" y="3208212"/>
            <a:chExt cx="3361655" cy="492443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0" y="3246277"/>
              <a:ext cx="499135" cy="293203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320704" y="3208212"/>
              <a:ext cx="268365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8</a:t>
              </a:r>
              <a:r>
                <a:rPr lang="id-ID" dirty="0" smtClean="0"/>
                <a:t>  </a:t>
              </a:r>
              <a:r>
                <a:rPr lang="id-ID" sz="1200" dirty="0"/>
                <a:t>KOPDIT/CU</a:t>
              </a:r>
              <a:endParaRPr lang="en-US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84949" y="3034555"/>
            <a:ext cx="1506169" cy="369332"/>
            <a:chOff x="752881" y="2796212"/>
            <a:chExt cx="2008225" cy="492443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881" y="2819077"/>
              <a:ext cx="328766" cy="32360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20704" y="2796212"/>
              <a:ext cx="144040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18</a:t>
              </a:r>
              <a:r>
                <a:rPr lang="id-ID" b="1" dirty="0" smtClean="0"/>
                <a:t> </a:t>
              </a:r>
              <a:r>
                <a:rPr lang="id-ID" dirty="0" smtClean="0"/>
                <a:t> </a:t>
              </a:r>
              <a:r>
                <a:rPr lang="id-ID" sz="1200" dirty="0"/>
                <a:t>KJKS</a:t>
              </a:r>
              <a:endParaRPr lang="en-US" dirty="0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27508" y="3378795"/>
            <a:ext cx="2427830" cy="382928"/>
            <a:chOff x="767248" y="4898540"/>
            <a:chExt cx="3237107" cy="510570"/>
          </a:xfrm>
        </p:grpSpPr>
        <p:grpSp>
          <p:nvGrpSpPr>
            <p:cNvPr id="70" name="Group 69"/>
            <p:cNvGrpSpPr/>
            <p:nvPr/>
          </p:nvGrpSpPr>
          <p:grpSpPr>
            <a:xfrm>
              <a:off x="767248" y="4898540"/>
              <a:ext cx="319123" cy="405589"/>
              <a:chOff x="980288" y="5173134"/>
              <a:chExt cx="449672" cy="571511"/>
            </a:xfrm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0288" y="5173134"/>
                <a:ext cx="187288" cy="263934"/>
              </a:xfrm>
              <a:prstGeom prst="rect">
                <a:avLst/>
              </a:prstGeom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2672" y="5173134"/>
                <a:ext cx="187288" cy="263934"/>
              </a:xfrm>
              <a:prstGeom prst="rect">
                <a:avLst/>
              </a:prstGeom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2672" y="5480711"/>
                <a:ext cx="187288" cy="263934"/>
              </a:xfrm>
              <a:prstGeom prst="rect">
                <a:avLst/>
              </a:prstGeom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509" y="5480711"/>
                <a:ext cx="187288" cy="263934"/>
              </a:xfrm>
              <a:prstGeom prst="rect">
                <a:avLst/>
              </a:prstGeom>
            </p:spPr>
          </p:pic>
        </p:grpSp>
        <p:sp>
          <p:nvSpPr>
            <p:cNvPr id="71" name="TextBox 70"/>
            <p:cNvSpPr txBox="1"/>
            <p:nvPr/>
          </p:nvSpPr>
          <p:spPr>
            <a:xfrm>
              <a:off x="1320704" y="4916668"/>
              <a:ext cx="268365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10</a:t>
              </a:r>
              <a:r>
                <a:rPr lang="id-ID" b="1" dirty="0" smtClean="0"/>
                <a:t> </a:t>
              </a:r>
              <a:r>
                <a:rPr lang="id-ID" dirty="0" smtClean="0"/>
                <a:t> </a:t>
              </a:r>
              <a:r>
                <a:rPr lang="id-ID" sz="1200" dirty="0"/>
                <a:t>USP</a:t>
              </a:r>
              <a:endParaRPr lang="id-ID" dirty="0" smtClean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23351" y="3771760"/>
            <a:ext cx="2431986" cy="369332"/>
            <a:chOff x="761707" y="4483034"/>
            <a:chExt cx="3242648" cy="492443"/>
          </a:xfrm>
        </p:grpSpPr>
        <p:grpSp>
          <p:nvGrpSpPr>
            <p:cNvPr id="77" name="Group 76"/>
            <p:cNvGrpSpPr/>
            <p:nvPr/>
          </p:nvGrpSpPr>
          <p:grpSpPr>
            <a:xfrm>
              <a:off x="761707" y="4504482"/>
              <a:ext cx="346152" cy="326436"/>
              <a:chOff x="954049" y="4412512"/>
              <a:chExt cx="487758" cy="459977"/>
            </a:xfrm>
          </p:grpSpPr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4049" y="4412513"/>
                <a:ext cx="223380" cy="219872"/>
              </a:xfrm>
              <a:prstGeom prst="rect">
                <a:avLst/>
              </a:prstGeom>
            </p:spPr>
          </p:pic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8427" y="4412512"/>
                <a:ext cx="223380" cy="219872"/>
              </a:xfrm>
              <a:prstGeom prst="rect">
                <a:avLst/>
              </a:prstGeom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8427" y="4652617"/>
                <a:ext cx="223380" cy="219872"/>
              </a:xfrm>
              <a:prstGeom prst="rect">
                <a:avLst/>
              </a:prstGeom>
            </p:spPr>
          </p:pic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4049" y="4652617"/>
                <a:ext cx="223380" cy="219872"/>
              </a:xfrm>
              <a:prstGeom prst="rect">
                <a:avLst/>
              </a:prstGeom>
            </p:spPr>
          </p:pic>
        </p:grpSp>
        <p:sp>
          <p:nvSpPr>
            <p:cNvPr id="78" name="TextBox 77"/>
            <p:cNvSpPr txBox="1"/>
            <p:nvPr/>
          </p:nvSpPr>
          <p:spPr>
            <a:xfrm>
              <a:off x="1320704" y="4483034"/>
              <a:ext cx="268365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8</a:t>
              </a:r>
              <a:r>
                <a:rPr lang="id-ID" b="1" dirty="0" smtClean="0"/>
                <a:t> </a:t>
              </a:r>
              <a:r>
                <a:rPr lang="id-ID" dirty="0" smtClean="0"/>
                <a:t> </a:t>
              </a:r>
              <a:r>
                <a:rPr lang="id-ID" sz="1200" dirty="0"/>
                <a:t>UJKS</a:t>
              </a:r>
              <a:endParaRPr lang="en-US" dirty="0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02854" y="4133034"/>
            <a:ext cx="2325623" cy="369332"/>
            <a:chOff x="903525" y="4067528"/>
            <a:chExt cx="3100830" cy="492443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525" y="4099763"/>
              <a:ext cx="404122" cy="322964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1320704" y="4067528"/>
              <a:ext cx="268365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b="1" dirty="0" smtClean="0"/>
                <a:t>  </a:t>
              </a:r>
              <a:r>
                <a:rPr lang="en-US" b="1" dirty="0"/>
                <a:t>2</a:t>
              </a:r>
              <a:r>
                <a:rPr lang="id-ID" b="1" dirty="0" smtClean="0"/>
                <a:t> </a:t>
              </a:r>
              <a:r>
                <a:rPr lang="id-ID" dirty="0" smtClean="0"/>
                <a:t> </a:t>
              </a:r>
              <a:r>
                <a:rPr lang="id-ID" sz="1200" dirty="0"/>
                <a:t>SWAMITRA</a:t>
              </a:r>
              <a:endParaRPr lang="en-US" dirty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2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116" y="3014591"/>
            <a:ext cx="5732176" cy="828818"/>
          </a:xfrm>
        </p:spPr>
        <p:txBody>
          <a:bodyPr anchor="ctr">
            <a:noAutofit/>
          </a:bodyPr>
          <a:lstStyle/>
          <a:p>
            <a:r>
              <a:rPr lang="en-US" sz="3300" dirty="0">
                <a:solidFill>
                  <a:srgbClr val="014398"/>
                </a:solidFill>
              </a:rPr>
              <a:t>HASIL KAJIAN TAHAP II</a:t>
            </a:r>
            <a:endParaRPr lang="en-US" sz="3300" dirty="0">
              <a:solidFill>
                <a:srgbClr val="014398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857250"/>
            <a:ext cx="1563624" cy="5143500"/>
          </a:xfrm>
          <a:prstGeom prst="rect">
            <a:avLst/>
          </a:prstGeom>
          <a:solidFill>
            <a:srgbClr val="014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57950" y="5624513"/>
            <a:ext cx="2057400" cy="273844"/>
          </a:xfrm>
          <a:prstGeom prst="rect">
            <a:avLst/>
          </a:prstGeom>
        </p:spPr>
        <p:txBody>
          <a:bodyPr/>
          <a:lstStyle/>
          <a:p>
            <a:fld id="{E52D0C42-1565-4D91-9E40-4BF04E82AB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116" y="3014591"/>
            <a:ext cx="5518404" cy="828818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3600" dirty="0">
                <a:solidFill>
                  <a:srgbClr val="014398"/>
                </a:solidFill>
              </a:rPr>
              <a:t>REKOMENDASI DAN RENCANA AKSI</a:t>
            </a:r>
            <a:endParaRPr lang="en-US" sz="3600" dirty="0">
              <a:solidFill>
                <a:srgbClr val="014398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857250"/>
            <a:ext cx="1563624" cy="5143500"/>
          </a:xfrm>
          <a:prstGeom prst="rect">
            <a:avLst/>
          </a:prstGeom>
          <a:solidFill>
            <a:srgbClr val="014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57950" y="5624513"/>
            <a:ext cx="2057400" cy="273844"/>
          </a:xfrm>
          <a:prstGeom prst="rect">
            <a:avLst/>
          </a:prstGeom>
        </p:spPr>
        <p:txBody>
          <a:bodyPr/>
          <a:lstStyle/>
          <a:p>
            <a:fld id="{E52D0C42-1565-4D91-9E40-4BF04E82AB66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028950" y="562451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www.ahmadsubagyo.com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1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16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35478" y="1620026"/>
            <a:ext cx="7772400" cy="3700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Perluasan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Jangkauan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Pelayanan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KSP/USP</a:t>
            </a:r>
            <a:endParaRPr lang="en-US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885825" y="2517934"/>
          <a:ext cx="7854433" cy="12728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0280"/>
                <a:gridCol w="7174153"/>
              </a:tblGrid>
              <a:tr h="12728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Memfasilitasi penerapan </a:t>
                      </a:r>
                      <a:r>
                        <a:rPr lang="id-ID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Digital Financial Services</a:t>
                      </a:r>
                      <a:r>
                        <a:rPr lang="id-ID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(DFS) untuk perluasan jangkauan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5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Pengembangan/ review SOP</a:t>
                      </a:r>
                      <a:endParaRPr lang="en-US" sz="15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5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Sertifikasi penyedia layanan dan penerapan DFS</a:t>
                      </a:r>
                      <a:endParaRPr lang="en-US" sz="15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5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Skema pembiayaan untuk pengadaan DFS di koperasi</a:t>
                      </a:r>
                      <a:endParaRPr lang="en-US" sz="15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893837"/>
            <a:ext cx="9144000" cy="466881"/>
          </a:xfrm>
        </p:spPr>
        <p:txBody>
          <a:bodyPr>
            <a:noAutofit/>
          </a:bodyPr>
          <a:lstStyle/>
          <a:p>
            <a:r>
              <a:rPr lang="en-US" b="1" dirty="0" smtClean="0"/>
              <a:t>REKOMENDASI/USULAN RENCANA AKSI PENGUATAN </a:t>
            </a:r>
            <a:r>
              <a:rPr lang="en-US" b="1" dirty="0"/>
              <a:t>DAN </a:t>
            </a:r>
            <a:r>
              <a:rPr lang="en-US" b="1" dirty="0" smtClean="0"/>
              <a:t>PEMBERDAYAAN KSP/USP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85825" y="3842497"/>
          <a:ext cx="7854433" cy="14421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0280"/>
                <a:gridCol w="7174153"/>
              </a:tblGrid>
              <a:tr h="14421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Perluasan kegiatan simpan pinjam antara lembaga koperasi dan lembaga keuangan lainnya dengan menindaklanjuti Permen KUKM No. 25/2015 tentang Revitalisasi Koperasi</a:t>
                      </a:r>
                      <a:endParaRPr lang="en-US" sz="1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id-ID" sz="15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Kemitraan dengan koperasi lainnya</a:t>
                      </a:r>
                      <a:endParaRPr lang="en-US" sz="15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id-ID" sz="15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Kemitraan dengan lembaga lainnya, termasuk bank &amp; linkage</a:t>
                      </a:r>
                      <a:endParaRPr lang="en-US" sz="2100" b="0" dirty="0">
                        <a:solidFill>
                          <a:srgbClr val="014398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www.ahmadsubagyo.com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0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17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35478" y="1620026"/>
            <a:ext cx="7772400" cy="3700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Perluasan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Jangkauan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Pelayanan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KSP/USP</a:t>
            </a:r>
            <a:endParaRPr lang="en-US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851535" y="2245426"/>
          <a:ext cx="7854433" cy="16341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0280"/>
                <a:gridCol w="7174153"/>
              </a:tblGrid>
              <a:tr h="16341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Mendorong kemitraan koperasi dengan lembaga pendukung  dalam peningkatan jangkauan dan ragam layanan agar koperasi dapat memberikan layanan yang semakin baik</a:t>
                      </a:r>
                      <a:endParaRPr lang="en-US" sz="1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id-ID" sz="15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Penjabaran lebih lanjut untuk pelaksanaan Permen KUKM No. 25/2015 tentang Revitalisasi Koperasi</a:t>
                      </a:r>
                      <a:endParaRPr lang="en-US" sz="15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id-ID" sz="15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Fasilitasi pengembangan kemitraan</a:t>
                      </a:r>
                      <a:endParaRPr lang="en-US" sz="2100" b="0" dirty="0">
                        <a:solidFill>
                          <a:srgbClr val="014398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851535" y="3883799"/>
          <a:ext cx="7854433" cy="15733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0280"/>
                <a:gridCol w="7174153"/>
              </a:tblGrid>
              <a:tr h="15733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Penyediaan insentif bagi pengembangan kegiatan simpan pinjam di daerah pedesaan yang berbasis koperasi</a:t>
                      </a:r>
                      <a:endParaRPr lang="en-US" sz="1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id-ID" sz="15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Penyusunan mekanisme/ skema insentif</a:t>
                      </a:r>
                      <a:endParaRPr lang="en-US" sz="15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id-ID" sz="15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Sosialisasi adanya insentif</a:t>
                      </a:r>
                      <a:endParaRPr lang="en-US" sz="15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id-ID" sz="15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Implementasi insentif brp  penguatan modal awal</a:t>
                      </a:r>
                      <a:endParaRPr lang="en-US" sz="15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id-ID" sz="15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Pendampingan perkoperasian dan usaha simpan pinjam</a:t>
                      </a:r>
                      <a:endParaRPr lang="en-US" sz="15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893837"/>
            <a:ext cx="9144000" cy="466881"/>
          </a:xfrm>
        </p:spPr>
        <p:txBody>
          <a:bodyPr>
            <a:noAutofit/>
          </a:bodyPr>
          <a:lstStyle/>
          <a:p>
            <a:r>
              <a:rPr lang="en-US" b="1" dirty="0" smtClean="0"/>
              <a:t>REKOMENDASI/USULAN RENCANA AKSI PENGUATAN </a:t>
            </a:r>
            <a:r>
              <a:rPr lang="en-US" b="1" dirty="0"/>
              <a:t>DAN </a:t>
            </a:r>
            <a:r>
              <a:rPr lang="en-US" b="1" dirty="0" smtClean="0"/>
              <a:t>PEMBERDAYAAN KSP/USP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www.ahmadsubagyo.com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18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35478" y="1620026"/>
            <a:ext cx="7772400" cy="3700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Perluasan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Jangkauan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Pelayanan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KSP/USP</a:t>
            </a:r>
            <a:endParaRPr lang="en-US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834390" y="2331720"/>
          <a:ext cx="7854433" cy="20564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0280"/>
                <a:gridCol w="7174153"/>
              </a:tblGrid>
              <a:tr h="20564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Mendorong partisipasi aktif pemerintah dalam mengadakan upaya terpusat yang menjangkau hingga ke perdesaan untuk mempromosikan koperasi sebagai tindak lanjut Permen KUKM No. 23/2015 tentang Penilaian Indeks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d-ID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Pembangunan Koperasi terhadap Pemerintah Provinsi dan Pemerintah Kabupaten/Kota Penggerak Koperasi</a:t>
                      </a:r>
                      <a:endParaRPr lang="en-US" sz="1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d-ID" sz="1500" b="0" i="1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Event-event</a:t>
                      </a:r>
                      <a:r>
                        <a:rPr lang="id-ID" sz="15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promosi yang dilaksanakan oleh Pemda</a:t>
                      </a:r>
                      <a:endParaRPr lang="en-US" sz="2100" b="0" dirty="0">
                        <a:solidFill>
                          <a:srgbClr val="014398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893837"/>
            <a:ext cx="9144000" cy="466881"/>
          </a:xfrm>
        </p:spPr>
        <p:txBody>
          <a:bodyPr>
            <a:noAutofit/>
          </a:bodyPr>
          <a:lstStyle/>
          <a:p>
            <a:r>
              <a:rPr lang="en-US" b="1" dirty="0" smtClean="0"/>
              <a:t>REKOMENDASI/USULAN RENCANA AKSI PENGUATAN </a:t>
            </a:r>
            <a:r>
              <a:rPr lang="en-US" b="1" dirty="0"/>
              <a:t>DAN </a:t>
            </a:r>
            <a:r>
              <a:rPr lang="en-US" b="1" dirty="0" smtClean="0"/>
              <a:t>PEMBERDAYAAN KSP/USP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www.ahmadsubagyo.com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5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19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35478" y="1620026"/>
            <a:ext cx="7772400" cy="3700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Perluasan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Jangkauan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Pelayanan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KSP/USP</a:t>
            </a:r>
            <a:endParaRPr lang="en-US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97230" y="2329339"/>
          <a:ext cx="8149590" cy="31722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5844"/>
                <a:gridCol w="7443746"/>
              </a:tblGrid>
              <a:tr h="16745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Mendorong formalisasi kegiatan simpan pinjam yang dilakukan kelompok-kelompok  usaha produktif yang berbasis sektor di daerah perdesaan misalnya: Gapoktan, Kelompok Nelayan, Kelompok Peternak, Kelompok industri</a:t>
                      </a:r>
                      <a:endParaRPr lang="en-US" sz="15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id-ID" sz="14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Perbaikan MoU dengan K/L sektoral</a:t>
                      </a:r>
                      <a:endParaRPr lang="en-US" sz="14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id-ID" sz="14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Penyuluhan perkoperasian kepada kelompok-kelompok bersangkutan sebagai tindak lanjut pelaksanaan Permen KUKM 24/2015 tentang Inkubator Wirausaha</a:t>
                      </a:r>
                      <a:endParaRPr lang="en-US" sz="14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id-ID" sz="14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Fasilitasi badan hukum untuk kelompok bersangkutan oleh pelaksana Inkubator Wirausaha</a:t>
                      </a:r>
                      <a:endParaRPr lang="en-US" sz="1800" b="0" dirty="0">
                        <a:solidFill>
                          <a:srgbClr val="014398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Memperluas kegiatan simpan pinjam melalui sistem tanggung renteng</a:t>
                      </a:r>
                      <a:endParaRPr lang="en-US" sz="15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2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osialisasi sistem tanggung renteng di daerah yang potensial</a:t>
                      </a:r>
                      <a:endParaRPr lang="en-US" sz="140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Terbentuknya divisi tanggung renteng di Koperasi Simpan pinjam yang memenuhi syarat</a:t>
                      </a:r>
                      <a:endParaRPr lang="en-US" sz="140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Pelatihan sistem tanggung renteng</a:t>
                      </a:r>
                      <a:endParaRPr lang="en-US" sz="140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Pendampingan sistem tanggung renteng</a:t>
                      </a:r>
                      <a:endParaRPr lang="en-US" sz="140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Implementasi sistem tanggung renteng</a:t>
                      </a:r>
                      <a:endParaRPr lang="en-US" sz="1800" dirty="0">
                        <a:solidFill>
                          <a:srgbClr val="014398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893837"/>
            <a:ext cx="9144000" cy="466881"/>
          </a:xfrm>
        </p:spPr>
        <p:txBody>
          <a:bodyPr>
            <a:noAutofit/>
          </a:bodyPr>
          <a:lstStyle/>
          <a:p>
            <a:r>
              <a:rPr lang="en-US" b="1" dirty="0" smtClean="0"/>
              <a:t>REKOMENDASI/USULAN RENCANA AKSI PENGUATAN </a:t>
            </a:r>
            <a:r>
              <a:rPr lang="en-US" b="1" dirty="0"/>
              <a:t>DAN </a:t>
            </a:r>
            <a:r>
              <a:rPr lang="en-US" b="1" dirty="0" smtClean="0"/>
              <a:t>PEMBERDAYAAN KSP/USP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www.ahmadsubagyo.com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8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57200"/>
            <a:ext cx="5257800" cy="1047926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latin typeface="Garamond" pitchFamily="18" charset="0"/>
              </a:rPr>
              <a:t>Mission Statement</a:t>
            </a:r>
            <a:endParaRPr lang="en-US" sz="4400" b="1" dirty="0">
              <a:latin typeface="Garamond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436" y="2199738"/>
            <a:ext cx="4176575" cy="120032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dobe Garamond Pro" pitchFamily="18" charset="0"/>
              </a:rPr>
              <a:t>End Extreme Poverty by 2030</a:t>
            </a:r>
            <a:endParaRPr lang="en-US" sz="3600" dirty="0">
              <a:solidFill>
                <a:schemeClr val="bg1"/>
              </a:solidFill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436" y="3740992"/>
            <a:ext cx="4875314" cy="120032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dobe Garamond Pro" pitchFamily="18" charset="0"/>
              </a:rPr>
              <a:t>Promote Shared Prosperity for 40 %</a:t>
            </a:r>
            <a:endParaRPr lang="en-US" sz="3600" b="1" dirty="0">
              <a:solidFill>
                <a:schemeClr val="bg1"/>
              </a:solidFill>
              <a:latin typeface="Adobe Garamond Pro" pitchFamily="18" charset="0"/>
            </a:endParaRPr>
          </a:p>
        </p:txBody>
      </p:sp>
      <p:sp>
        <p:nvSpPr>
          <p:cNvPr id="15" name="Subtitle 3"/>
          <p:cNvSpPr>
            <a:spLocks noGrp="1"/>
          </p:cNvSpPr>
          <p:nvPr>
            <p:ph type="subTitle" idx="11"/>
          </p:nvPr>
        </p:nvSpPr>
        <p:spPr>
          <a:xfrm>
            <a:off x="457200" y="1024646"/>
            <a:ext cx="7327900" cy="816854"/>
          </a:xfrm>
        </p:spPr>
        <p:txBody>
          <a:bodyPr>
            <a:noAutofit/>
          </a:bodyPr>
          <a:lstStyle/>
          <a:p>
            <a:r>
              <a:rPr lang="en-US" b="1" spc="-150" dirty="0" smtClean="0">
                <a:latin typeface="Garamond" pitchFamily="18" charset="0"/>
              </a:rPr>
              <a:t>Partnerships – Capacity Building – Knowledge Sharing</a:t>
            </a:r>
            <a:endParaRPr lang="en-US" b="1" spc="-150" dirty="0">
              <a:latin typeface="Garamond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8468" y="1148465"/>
            <a:ext cx="2902462" cy="251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516" y="3405278"/>
            <a:ext cx="2905125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20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35478" y="1620026"/>
            <a:ext cx="7772400" cy="3700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Perluasan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Jangkauan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Pelayanan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KSP/USP</a:t>
            </a:r>
            <a:endParaRPr lang="en-US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97230" y="2329339"/>
          <a:ext cx="8149590" cy="30360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5844"/>
                <a:gridCol w="7443746"/>
              </a:tblGrid>
              <a:tr h="18964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Memperluas jangkauan pelayanan KSP/USP dengan cara merevisi peraturan terkait perijinan pembukaan cabang/perluasan wilayah kerja berdasarkan status hukum dan ijin usaha </a:t>
                      </a:r>
                      <a:endParaRPr lang="en-US" sz="1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id-ID" sz="15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Surat edaran Kemenkop tentang peraturan pembukaan cabang</a:t>
                      </a:r>
                      <a:endParaRPr lang="en-US" sz="15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id-ID" sz="15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Uji coba pelaksanaan</a:t>
                      </a:r>
                      <a:endParaRPr lang="en-US" sz="15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id-ID" sz="15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Monitoring dan evaluasi untuk  pelaksanaan peraturan</a:t>
                      </a:r>
                      <a:endParaRPr lang="en-US" sz="15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id-ID" sz="15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Implementasi di semua Pemda</a:t>
                      </a:r>
                      <a:endParaRPr lang="en-US" sz="2100" b="0" dirty="0">
                        <a:solidFill>
                          <a:srgbClr val="014398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396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1.9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Meningkatkan kemampuan KSP/USP dalam penilaian kelayakan pembukaan cabang 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id-ID" sz="15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Modul penilaian kelayakan pembukaan cabang </a:t>
                      </a:r>
                      <a:endParaRPr lang="en-US" sz="150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id-ID" sz="15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Pelatihan penyusunan studi kelayakan pembukaan cabang bagi KSP/USP </a:t>
                      </a:r>
                      <a:endParaRPr lang="en-US" sz="2100" dirty="0">
                        <a:solidFill>
                          <a:srgbClr val="014398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893837"/>
            <a:ext cx="9144000" cy="466881"/>
          </a:xfrm>
        </p:spPr>
        <p:txBody>
          <a:bodyPr>
            <a:noAutofit/>
          </a:bodyPr>
          <a:lstStyle/>
          <a:p>
            <a:r>
              <a:rPr lang="en-US" b="1" dirty="0" smtClean="0"/>
              <a:t>REKOMENDASI/USULAN RENCANA AKSI PENGUATAN </a:t>
            </a:r>
            <a:r>
              <a:rPr lang="en-US" b="1" dirty="0"/>
              <a:t>DAN </a:t>
            </a:r>
            <a:r>
              <a:rPr lang="en-US" b="1" dirty="0" smtClean="0"/>
              <a:t>PEMBERDAYAAN KSP/USP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www.ahmadsubagyo.com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8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116" y="3014591"/>
            <a:ext cx="5518404" cy="828818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3600" dirty="0">
                <a:solidFill>
                  <a:srgbClr val="014398"/>
                </a:solidFill>
              </a:rPr>
              <a:t>TATA KELOLA DAN PENGELOLAAN</a:t>
            </a:r>
            <a:endParaRPr lang="en-US" sz="3600" dirty="0">
              <a:solidFill>
                <a:srgbClr val="014398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857250"/>
            <a:ext cx="1563624" cy="5143500"/>
          </a:xfrm>
          <a:prstGeom prst="rect">
            <a:avLst/>
          </a:prstGeom>
          <a:solidFill>
            <a:srgbClr val="014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57950" y="5624513"/>
            <a:ext cx="2057400" cy="273844"/>
          </a:xfrm>
          <a:prstGeom prst="rect">
            <a:avLst/>
          </a:prstGeom>
        </p:spPr>
        <p:txBody>
          <a:bodyPr/>
          <a:lstStyle/>
          <a:p>
            <a:fld id="{E52D0C42-1565-4D91-9E40-4BF04E82AB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9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GAMBARAN UMUM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Koperasi</a:t>
            </a:r>
            <a:r>
              <a:rPr lang="en-US" dirty="0" smtClean="0"/>
              <a:t> </a:t>
            </a:r>
            <a:r>
              <a:rPr lang="en-US" dirty="0" err="1" smtClean="0"/>
              <a:t>didirikan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tujuan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nilai</a:t>
            </a:r>
            <a:r>
              <a:rPr lang="en-US" dirty="0" smtClean="0"/>
              <a:t> </a:t>
            </a:r>
            <a:r>
              <a:rPr lang="en-US" dirty="0" err="1" smtClean="0"/>
              <a:t>sosial</a:t>
            </a:r>
            <a:r>
              <a:rPr lang="en-US" dirty="0" smtClean="0"/>
              <a:t> yang </a:t>
            </a:r>
            <a:r>
              <a:rPr lang="en-US" dirty="0" err="1" smtClean="0"/>
              <a:t>kuat</a:t>
            </a:r>
            <a:endParaRPr lang="en-US" dirty="0" smtClean="0"/>
          </a:p>
          <a:p>
            <a:r>
              <a:rPr lang="en-US" dirty="0" err="1" smtClean="0"/>
              <a:t>Kelengkapan</a:t>
            </a:r>
            <a:r>
              <a:rPr lang="en-US" dirty="0" smtClean="0"/>
              <a:t> </a:t>
            </a:r>
            <a:r>
              <a:rPr lang="en-US" dirty="0" err="1" smtClean="0"/>
              <a:t>perangkat</a:t>
            </a:r>
            <a:r>
              <a:rPr lang="en-US" dirty="0" smtClean="0"/>
              <a:t> </a:t>
            </a:r>
            <a:r>
              <a:rPr lang="en-US" dirty="0" err="1" smtClean="0"/>
              <a:t>organisasi</a:t>
            </a:r>
            <a:r>
              <a:rPr lang="en-US" dirty="0" smtClean="0"/>
              <a:t> </a:t>
            </a:r>
            <a:r>
              <a:rPr lang="en-US" dirty="0" err="1" smtClean="0"/>
              <a:t>cukup</a:t>
            </a:r>
            <a:r>
              <a:rPr lang="en-US" dirty="0" smtClean="0"/>
              <a:t> </a:t>
            </a:r>
            <a:r>
              <a:rPr lang="en-US" dirty="0" err="1" smtClean="0"/>
              <a:t>memadai</a:t>
            </a:r>
            <a:r>
              <a:rPr lang="en-US" dirty="0" smtClean="0"/>
              <a:t> </a:t>
            </a:r>
            <a:r>
              <a:rPr lang="en-US" dirty="0" err="1" smtClean="0"/>
              <a:t>namun</a:t>
            </a:r>
            <a:r>
              <a:rPr lang="en-US" dirty="0" smtClean="0"/>
              <a:t> </a:t>
            </a:r>
            <a:r>
              <a:rPr lang="en-US" dirty="0" err="1" smtClean="0"/>
              <a:t>kualitasnya</a:t>
            </a:r>
            <a:r>
              <a:rPr lang="en-US" dirty="0" smtClean="0"/>
              <a:t> </a:t>
            </a:r>
            <a:r>
              <a:rPr lang="en-US" dirty="0" err="1" smtClean="0"/>
              <a:t>perlu</a:t>
            </a:r>
            <a:r>
              <a:rPr lang="en-US" dirty="0" smtClean="0"/>
              <a:t> </a:t>
            </a:r>
            <a:r>
              <a:rPr lang="en-US" dirty="0" err="1" smtClean="0"/>
              <a:t>ditingkatkan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Pengelolaan</a:t>
            </a:r>
            <a:r>
              <a:rPr lang="en-US" dirty="0" smtClean="0"/>
              <a:t> </a:t>
            </a:r>
            <a:r>
              <a:rPr lang="en-US" dirty="0" err="1" smtClean="0"/>
              <a:t>Koperasi</a:t>
            </a:r>
            <a:r>
              <a:rPr lang="en-US" dirty="0" smtClean="0"/>
              <a:t> </a:t>
            </a:r>
            <a:r>
              <a:rPr lang="en-US" dirty="0" err="1" smtClean="0"/>
              <a:t>belum</a:t>
            </a:r>
            <a:r>
              <a:rPr lang="en-US" dirty="0" smtClean="0"/>
              <a:t> </a:t>
            </a:r>
            <a:r>
              <a:rPr lang="en-US" dirty="0" err="1" smtClean="0"/>
              <a:t>sepenuhnya</a:t>
            </a:r>
            <a:r>
              <a:rPr lang="en-US" dirty="0" smtClean="0"/>
              <a:t> </a:t>
            </a:r>
            <a:r>
              <a:rPr lang="en-US" dirty="0" err="1" smtClean="0"/>
              <a:t>mengikuti</a:t>
            </a:r>
            <a:r>
              <a:rPr lang="en-US" dirty="0" smtClean="0"/>
              <a:t> </a:t>
            </a:r>
            <a:r>
              <a:rPr lang="en-US" dirty="0" err="1" smtClean="0"/>
              <a:t>praktek</a:t>
            </a:r>
            <a:r>
              <a:rPr lang="en-US" dirty="0" smtClean="0"/>
              <a:t> </a:t>
            </a:r>
            <a:r>
              <a:rPr lang="en-US" dirty="0" err="1" smtClean="0"/>
              <a:t>terbaik</a:t>
            </a:r>
            <a:r>
              <a:rPr lang="en-US" dirty="0" smtClean="0"/>
              <a:t> </a:t>
            </a:r>
            <a:r>
              <a:rPr lang="en-US" dirty="0" err="1" smtClean="0"/>
              <a:t>industri</a:t>
            </a:r>
            <a:r>
              <a:rPr lang="en-US" dirty="0" smtClean="0"/>
              <a:t> </a:t>
            </a:r>
            <a:r>
              <a:rPr lang="en-US" dirty="0" err="1" smtClean="0"/>
              <a:t>jasa</a:t>
            </a:r>
            <a:r>
              <a:rPr lang="en-US" dirty="0" smtClean="0"/>
              <a:t> </a:t>
            </a:r>
            <a:r>
              <a:rPr lang="en-US" dirty="0" err="1" smtClean="0"/>
              <a:t>keuangan</a:t>
            </a:r>
            <a:r>
              <a:rPr lang="en-US" dirty="0" smtClean="0"/>
              <a:t> </a:t>
            </a:r>
            <a:r>
              <a:rPr lang="en-US" dirty="0" err="1" smtClean="0"/>
              <a:t>mikro</a:t>
            </a:r>
            <a:r>
              <a:rPr lang="en-US" dirty="0" smtClean="0"/>
              <a:t>  </a:t>
            </a:r>
          </a:p>
          <a:p>
            <a:r>
              <a:rPr lang="en-US" dirty="0" err="1" smtClean="0"/>
              <a:t>Pengelolaan</a:t>
            </a:r>
            <a:r>
              <a:rPr lang="en-US" dirty="0" smtClean="0"/>
              <a:t> SDM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 smtClean="0"/>
              <a:t>tantangan</a:t>
            </a:r>
            <a:r>
              <a:rPr lang="en-US" dirty="0" smtClean="0"/>
              <a:t> </a:t>
            </a:r>
            <a:r>
              <a:rPr lang="en-US" dirty="0" err="1" smtClean="0"/>
              <a:t>terbesar</a:t>
            </a:r>
            <a:r>
              <a:rPr lang="en-US" dirty="0" smtClean="0"/>
              <a:t> </a:t>
            </a:r>
            <a:r>
              <a:rPr lang="en-US" dirty="0" err="1" smtClean="0"/>
              <a:t>Koperasi</a:t>
            </a:r>
            <a:endParaRPr lang="en-US" dirty="0" smtClean="0"/>
          </a:p>
          <a:p>
            <a:r>
              <a:rPr lang="en-US" dirty="0" err="1" smtClean="0"/>
              <a:t>Hak</a:t>
            </a:r>
            <a:r>
              <a:rPr lang="en-US" dirty="0" smtClean="0"/>
              <a:t> </a:t>
            </a:r>
            <a:r>
              <a:rPr lang="en-US" dirty="0" err="1" smtClean="0"/>
              <a:t>anggota</a:t>
            </a:r>
            <a:r>
              <a:rPr lang="en-US" dirty="0" smtClean="0"/>
              <a:t> </a:t>
            </a:r>
            <a:r>
              <a:rPr lang="en-US" dirty="0" err="1" smtClean="0"/>
              <a:t>belum</a:t>
            </a:r>
            <a:r>
              <a:rPr lang="en-US" dirty="0" smtClean="0"/>
              <a:t> </a:t>
            </a:r>
            <a:r>
              <a:rPr lang="en-US" dirty="0" err="1" smtClean="0"/>
              <a:t>diberikan</a:t>
            </a:r>
            <a:r>
              <a:rPr lang="en-US" dirty="0" smtClean="0"/>
              <a:t> </a:t>
            </a:r>
            <a:r>
              <a:rPr lang="en-US" dirty="0" err="1" smtClean="0"/>
              <a:t>sepenuhnya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3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116" y="3014591"/>
            <a:ext cx="5518404" cy="828818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3600" dirty="0">
                <a:solidFill>
                  <a:srgbClr val="014398"/>
                </a:solidFill>
              </a:rPr>
              <a:t>REKOMENDASI DAN RENCANA AKSI</a:t>
            </a:r>
            <a:endParaRPr lang="en-US" sz="3600" dirty="0">
              <a:solidFill>
                <a:srgbClr val="014398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857250"/>
            <a:ext cx="1563624" cy="5143500"/>
          </a:xfrm>
          <a:prstGeom prst="rect">
            <a:avLst/>
          </a:prstGeom>
          <a:solidFill>
            <a:srgbClr val="014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57950" y="5624513"/>
            <a:ext cx="2057400" cy="273844"/>
          </a:xfrm>
          <a:prstGeom prst="rect">
            <a:avLst/>
          </a:prstGeom>
        </p:spPr>
        <p:txBody>
          <a:bodyPr/>
          <a:lstStyle/>
          <a:p>
            <a:fld id="{E52D0C42-1565-4D91-9E40-4BF04E82AB6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24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35478" y="1620026"/>
            <a:ext cx="7772400" cy="3700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Penguatan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Anggota</a:t>
            </a:r>
            <a:endParaRPr lang="en-US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155376" y="2599151"/>
          <a:ext cx="7311137" cy="25840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3225"/>
                <a:gridCol w="6677912"/>
              </a:tblGrid>
              <a:tr h="5870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2a.1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Penegakan </a:t>
                      </a:r>
                      <a:r>
                        <a:rPr lang="id-ID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peraturan </a:t>
                      </a:r>
                      <a:r>
                        <a:rPr lang="id-ID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terkait keanggotaan koperasi melalui mekanisme </a:t>
                      </a:r>
                      <a:r>
                        <a:rPr lang="id-ID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pelaporan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70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2a.2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Pengembangan </a:t>
                      </a:r>
                      <a:r>
                        <a:rPr lang="id-ID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modul sosialisasi perkoperasian </a:t>
                      </a:r>
                      <a:r>
                        <a:rPr lang="id-ID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yang dapat digunakan untuk menjaring calon anggota koperasi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2a.3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id-ID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Peningkatan </a:t>
                      </a:r>
                      <a:r>
                        <a:rPr lang="id-ID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kapasitas </a:t>
                      </a:r>
                      <a:r>
                        <a:rPr lang="id-ID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anggota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</a:t>
                      </a:r>
                      <a:r>
                        <a:rPr lang="id-ID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Modul dasar-dasar perkoperasian (prinsip &amp; nilai koperasi)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d-ID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manajemen organisasi koperasi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id-ID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manajemen usaha 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70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2a.4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Pengembangan </a:t>
                      </a:r>
                      <a:r>
                        <a:rPr lang="id-ID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sistem administrasi keanggotaan </a:t>
                      </a:r>
                      <a:r>
                        <a:rPr lang="id-ID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koperasi dengan menggunakan sistem kartu yang </a:t>
                      </a:r>
                      <a:r>
                        <a:rPr lang="id-ID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terintegrasi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893837"/>
            <a:ext cx="9144000" cy="466881"/>
          </a:xfrm>
        </p:spPr>
        <p:txBody>
          <a:bodyPr>
            <a:noAutofit/>
          </a:bodyPr>
          <a:lstStyle/>
          <a:p>
            <a:r>
              <a:rPr lang="en-US" b="1" dirty="0" smtClean="0"/>
              <a:t>REKOMENDASI/USULAN RENCANA AKSI PENGUATAN </a:t>
            </a:r>
            <a:r>
              <a:rPr lang="en-US" b="1" dirty="0"/>
              <a:t>DAN </a:t>
            </a:r>
            <a:r>
              <a:rPr lang="en-US" b="1" dirty="0" smtClean="0"/>
              <a:t>PEMBERDAYAAN KSP/USP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49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25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47700" y="1632496"/>
            <a:ext cx="7772400" cy="3700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Penguatan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Pengurus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Pengawas</a:t>
            </a:r>
            <a:endParaRPr lang="en-US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529449" y="2490701"/>
          <a:ext cx="7075171" cy="26387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2788"/>
                <a:gridCol w="6462383"/>
              </a:tblGrid>
              <a:tr h="8156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2b.1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800" b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Memperkuat </a:t>
                      </a:r>
                      <a:r>
                        <a:rPr lang="id-ID" sz="18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pengkaderan pengurus dan pengawas </a:t>
                      </a:r>
                      <a:r>
                        <a:rPr lang="id-ID" sz="1800" b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 Koperasi oleh Dekopin dan Koperasi sekunder</a:t>
                      </a:r>
                      <a:r>
                        <a:rPr lang="en-US" sz="1800" b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lvl="0"/>
                      <a:r>
                        <a:rPr lang="id-ID" sz="1500" b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Pendidikan anggota di bidang perkoperasian</a:t>
                      </a:r>
                      <a:r>
                        <a:rPr lang="en-US" sz="1500" b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</a:t>
                      </a:r>
                      <a:r>
                        <a:rPr lang="en-US" sz="1500" b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d-ID" sz="1500" b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kepemimpinan</a:t>
                      </a:r>
                      <a:endParaRPr lang="en-US" sz="1500" b="0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1557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2b.2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Peningkatan </a:t>
                      </a:r>
                      <a:r>
                        <a:rPr lang="id-ID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kompetensi </a:t>
                      </a:r>
                      <a:r>
                        <a:rPr lang="id-ID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pengurus dan pengawas </a:t>
                      </a:r>
                      <a:r>
                        <a:rPr lang="id-ID" sz="1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koperasi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7160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500" b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id-ID" sz="1500" b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ersyaratan </a:t>
                      </a:r>
                      <a:r>
                        <a:rPr lang="id-ID" sz="15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jumlah pendidikan koperasi </a:t>
                      </a:r>
                      <a:r>
                        <a:rPr lang="en-US" sz="1500" b="0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</a:t>
                      </a:r>
                      <a:r>
                        <a:rPr lang="en-US" sz="1500" b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kepemimpinan</a:t>
                      </a:r>
                      <a:r>
                        <a:rPr lang="en-US" sz="1500" b="0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</a:t>
                      </a:r>
                      <a:r>
                        <a:rPr lang="id-ID" sz="1500" b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engadaan </a:t>
                      </a:r>
                      <a:r>
                        <a:rPr lang="id-ID" sz="15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sertifikasi bagi </a:t>
                      </a:r>
                      <a:r>
                        <a:rPr lang="id-ID" sz="1500" b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pengawas</a:t>
                      </a:r>
                      <a:endParaRPr lang="en-US" sz="1500" b="0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500" b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id-ID" sz="1500" b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erluasan </a:t>
                      </a:r>
                      <a:r>
                        <a:rPr lang="id-ID" sz="15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volume diklat kompetensi </a:t>
                      </a:r>
                      <a:r>
                        <a:rPr lang="en-US" sz="1500" b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5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id-ID" sz="15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Peningkatan jumlah Tempat Uji Kompetensi (TUK)</a:t>
                      </a:r>
                      <a:endParaRPr lang="en-US" sz="15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id-ID" sz="15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Pengembangan modul-modul diklat kompetensi standar bagi pengurus/ pengawas</a:t>
                      </a:r>
                      <a:endParaRPr lang="en-US" sz="15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893837"/>
            <a:ext cx="9144000" cy="466881"/>
          </a:xfrm>
        </p:spPr>
        <p:txBody>
          <a:bodyPr>
            <a:noAutofit/>
          </a:bodyPr>
          <a:lstStyle/>
          <a:p>
            <a:r>
              <a:rPr lang="en-US" b="1" dirty="0" smtClean="0"/>
              <a:t>REKOMENDASI/USULAN RENCANA AKSI PENGUATAN </a:t>
            </a:r>
            <a:r>
              <a:rPr lang="en-US" b="1" dirty="0"/>
              <a:t>DAN </a:t>
            </a:r>
            <a:r>
              <a:rPr lang="en-US" b="1" dirty="0" smtClean="0"/>
              <a:t>PEMBERDAYAAN KSP/USP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64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26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47700" y="1632496"/>
            <a:ext cx="7772400" cy="3700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Penguatan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Pengelola</a:t>
            </a:r>
            <a:endParaRPr lang="en-US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947651" y="2387352"/>
          <a:ext cx="7852162" cy="35388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9460"/>
                <a:gridCol w="7022702"/>
              </a:tblGrid>
              <a:tr h="7582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2c.1</a:t>
                      </a:r>
                      <a:endParaRPr lang="en-US" sz="17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7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Peningkatan </a:t>
                      </a:r>
                      <a:r>
                        <a:rPr lang="id-ID" sz="17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kompetensi pengelola </a:t>
                      </a:r>
                      <a:r>
                        <a:rPr lang="id-ID" sz="17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koperasi</a:t>
                      </a:r>
                      <a:r>
                        <a:rPr lang="en-US" sz="17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j</a:t>
                      </a:r>
                      <a:r>
                        <a:rPr lang="id-ID" sz="15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enis sertifikasi dan perluasan volume diklat, Tempat Uji Kompetensi (TUK)</a:t>
                      </a:r>
                      <a:r>
                        <a:rPr lang="en-US" sz="15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id-ID" sz="15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modul pengelolaan koperasi</a:t>
                      </a:r>
                      <a:r>
                        <a:rPr lang="en-US" sz="15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2c.2</a:t>
                      </a:r>
                      <a:endParaRPr lang="en-US" sz="17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7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Pengembangan </a:t>
                      </a:r>
                      <a:r>
                        <a:rPr lang="id-ID" sz="17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modul-modul </a:t>
                      </a:r>
                      <a:r>
                        <a:rPr lang="id-ID" sz="17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diklat standar yang praktis dan mudah dimengerti yang menjadi acuan pengelolaan Koperasi 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72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7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2c.3</a:t>
                      </a:r>
                      <a:endParaRPr lang="en-US" sz="17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id-ID" sz="17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Peningkatan </a:t>
                      </a:r>
                      <a:r>
                        <a:rPr lang="id-ID" sz="17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akses pengelola koperasi pada </a:t>
                      </a:r>
                      <a:r>
                        <a:rPr lang="id-ID" sz="17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program peningkatan kapasitas </a:t>
                      </a:r>
                      <a:r>
                        <a:rPr lang="id-ID" sz="17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yang dilakukan lembaga lain (contoh: ada diklat perpajakan, akuntansi, penjaminan, dll)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2c.4</a:t>
                      </a:r>
                      <a:endParaRPr lang="en-US" sz="17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id-ID" sz="17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Mendayagunakan </a:t>
                      </a:r>
                      <a:r>
                        <a:rPr lang="id-ID" sz="17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program beasiswa </a:t>
                      </a:r>
                      <a:r>
                        <a:rPr lang="id-ID" sz="17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kepada </a:t>
                      </a:r>
                      <a:r>
                        <a:rPr lang="id-ID" sz="17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pengelola/calon </a:t>
                      </a:r>
                      <a:r>
                        <a:rPr lang="id-ID" sz="17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pengelola melalui  mekanisme “ikatan dinas</a:t>
                      </a:r>
                      <a:r>
                        <a:rPr lang="id-ID" sz="17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”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72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2c.5</a:t>
                      </a:r>
                      <a:endParaRPr lang="en-US" sz="17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7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</a:t>
                      </a:r>
                      <a:r>
                        <a:rPr lang="id-ID" sz="17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engembangan </a:t>
                      </a:r>
                      <a:r>
                        <a:rPr lang="id-ID" sz="17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mata pelajaran dan praktek perkoperasian sebagai bagian dari </a:t>
                      </a:r>
                      <a:r>
                        <a:rPr lang="id-ID" sz="17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kurikurilum pendidikan dan ekstrakurikuler </a:t>
                      </a:r>
                      <a:r>
                        <a:rPr lang="id-ID" sz="17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 pendidikan formal 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893837"/>
            <a:ext cx="9144000" cy="466881"/>
          </a:xfrm>
        </p:spPr>
        <p:txBody>
          <a:bodyPr>
            <a:noAutofit/>
          </a:bodyPr>
          <a:lstStyle/>
          <a:p>
            <a:r>
              <a:rPr lang="en-US" b="1" dirty="0" smtClean="0"/>
              <a:t>REKOMENDASI/USULAN RENCANA AKSI PENGUATAN </a:t>
            </a:r>
            <a:r>
              <a:rPr lang="en-US" b="1" dirty="0"/>
              <a:t>DAN </a:t>
            </a:r>
            <a:r>
              <a:rPr lang="en-US" b="1" dirty="0" smtClean="0"/>
              <a:t>PEMBERDAYAAN KSP/USP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40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27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47700" y="1632496"/>
            <a:ext cx="7772400" cy="3700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Perbaikan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Pendoman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Standar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Operasional</a:t>
            </a:r>
            <a:endParaRPr lang="en-US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225879" y="2275130"/>
          <a:ext cx="7452608" cy="30403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7254"/>
                <a:gridCol w="6665354"/>
              </a:tblGrid>
              <a:tr h="30403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2d.1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Orientasi bagi koperasi baru,meliputi: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id-ID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Pedoman pinjaman/ pembiayaan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id-ID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Pedoman penghimpunan dana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id-ID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Pedoman SDM, mencakup juga sistim evaluasi kinerja, penggajian dan insentif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id-ID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Pedoman kelembagaan 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id-ID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Pedoman R</a:t>
                      </a:r>
                      <a:r>
                        <a:rPr lang="en-US" sz="14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encana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d-ID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14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nggaran</a:t>
                      </a: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d-ID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n-US" sz="14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endapatan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d-ID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en-US" sz="14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iaya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d-ID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en-US" sz="14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operasi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(RAPBK)</a:t>
                      </a:r>
                      <a:r>
                        <a:rPr lang="id-ID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id-ID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Pedoman Satuan Pengawasan Internal (SPI) 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id-ID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Pedoman manajemen keuangan 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id-ID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Pedoman pembukuan &amp; akuntansi koperasi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id-ID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Pedoman 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id-ID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engembangan produk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id-ID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Pedoman pelaksanaan dan pelaporan RAT   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id-ID" sz="14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Semua pedoman dilengkapi dengan pengadaan  modul, diikuti diseminasi yang merata termasuk ke koperasi di daerah terpencil 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893837"/>
            <a:ext cx="9144000" cy="466881"/>
          </a:xfrm>
        </p:spPr>
        <p:txBody>
          <a:bodyPr>
            <a:noAutofit/>
          </a:bodyPr>
          <a:lstStyle/>
          <a:p>
            <a:r>
              <a:rPr lang="en-US" b="1" dirty="0" smtClean="0"/>
              <a:t>REKOMENDASI/USULAN RENCANA AKSI PENGUATAN </a:t>
            </a:r>
            <a:r>
              <a:rPr lang="en-US" b="1" dirty="0"/>
              <a:t>DAN </a:t>
            </a:r>
            <a:r>
              <a:rPr lang="en-US" b="1" dirty="0" smtClean="0"/>
              <a:t>PEMBERDAYAAN KSP/USP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46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28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47700" y="1632496"/>
            <a:ext cx="7772400" cy="3700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Penguatan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Sumber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Permodalan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KSP/USP</a:t>
            </a:r>
            <a:endParaRPr lang="en-US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905576" y="2538979"/>
          <a:ext cx="8022293" cy="27470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4760"/>
                <a:gridCol w="7247533"/>
              </a:tblGrid>
              <a:tr h="15179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2e.1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Pengembangan </a:t>
                      </a:r>
                      <a:r>
                        <a:rPr lang="id-ID" sz="15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skema penyertaan modal berjangka yang bersifat jangka </a:t>
                      </a:r>
                      <a:r>
                        <a:rPr lang="id-ID" sz="15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panjang</a:t>
                      </a:r>
                      <a:endParaRPr lang="en-US" sz="1500" b="1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Revisi aturan modal penyertaan oleh koperasi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Skema modal penyertaan untuk anggota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Skema modal penyertaan untuk non anggota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Advokasi bagi petugas pengawas &amp; diseminasi bagi koperasi</a:t>
                      </a:r>
                      <a:endParaRPr lang="en-US" sz="15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91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2e.2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Peningkatan </a:t>
                      </a:r>
                      <a:r>
                        <a:rPr lang="id-ID" sz="15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akses terhadap sumber-sumber </a:t>
                      </a:r>
                      <a:r>
                        <a:rPr lang="id-ID" sz="15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permodalan</a:t>
                      </a:r>
                      <a:r>
                        <a:rPr lang="en-US" sz="15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</a:t>
                      </a:r>
                      <a:r>
                        <a:rPr lang="id-ID" sz="15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eperti</a:t>
                      </a:r>
                      <a:r>
                        <a:rPr lang="id-ID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LPDB, perbankan, lembaga keuangan non bank, penerbitan obligasi/ surat utang, modal penyertaan termasuk dari pemerintah melalui APBD </a:t>
                      </a:r>
                      <a:endParaRPr lang="en-US" sz="1500" b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Aturan tentang penerbitan obligasi/ surat utang</a:t>
                      </a:r>
                      <a:endParaRPr lang="en-US" sz="15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Peningkatan modal kerja &amp; aset koperasi yang bersumber dari non anggota</a:t>
                      </a:r>
                      <a:endParaRPr lang="en-US" sz="15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893837"/>
            <a:ext cx="9144000" cy="466881"/>
          </a:xfrm>
        </p:spPr>
        <p:txBody>
          <a:bodyPr>
            <a:noAutofit/>
          </a:bodyPr>
          <a:lstStyle/>
          <a:p>
            <a:r>
              <a:rPr lang="en-US" b="1" dirty="0" smtClean="0"/>
              <a:t>REKOMENDASI/USULAN RENCANA AKSI PENGUATAN </a:t>
            </a:r>
            <a:r>
              <a:rPr lang="en-US" b="1" dirty="0"/>
              <a:t>DAN </a:t>
            </a:r>
            <a:r>
              <a:rPr lang="en-US" b="1" dirty="0" smtClean="0"/>
              <a:t>PEMBERDAYAAN KSP/USP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81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29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47700" y="1632496"/>
            <a:ext cx="7772400" cy="3700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Pengelolaan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Keuangan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344930" y="2359180"/>
          <a:ext cx="7075170" cy="10544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3290"/>
                <a:gridCol w="6391880"/>
              </a:tblGrid>
              <a:tr h="10234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2f.1</a:t>
                      </a:r>
                      <a:endParaRPr lang="en-US" sz="17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7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Peningkatan profesionalisme pengelolaan keuangan koperasi</a:t>
                      </a:r>
                      <a:endParaRPr lang="en-US" sz="17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7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Standar pengelolaan dan pelaporan keuangan koperasi</a:t>
                      </a:r>
                      <a:endParaRPr lang="en-US" sz="17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7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Modul untuk diklat manajemen keuangan</a:t>
                      </a:r>
                      <a:endParaRPr lang="en-US" sz="17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7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Pelaksanaan Diklat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 Placeholder 2"/>
          <p:cNvSpPr txBox="1">
            <a:spLocks/>
          </p:cNvSpPr>
          <p:nvPr/>
        </p:nvSpPr>
        <p:spPr>
          <a:xfrm>
            <a:off x="647700" y="3473787"/>
            <a:ext cx="7772400" cy="3700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Penilaian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Eksternal</a:t>
            </a:r>
            <a:endParaRPr lang="en-US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264653" y="4122685"/>
          <a:ext cx="7155448" cy="13317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5494"/>
                <a:gridCol w="6449954"/>
              </a:tblGrid>
              <a:tr h="12925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2g.1</a:t>
                      </a:r>
                      <a:endParaRPr lang="en-US" sz="17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7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Mendorong praktek  penilaian kinerja KSP/USP oleh lembaga independen</a:t>
                      </a:r>
                      <a:endParaRPr lang="en-US" sz="17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7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Regulasi berupa indikator dan sistem penilaian</a:t>
                      </a:r>
                      <a:endParaRPr lang="en-US" sz="17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7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Pemberian izin dan kewenangan bagi lembaga independen penilai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893837"/>
            <a:ext cx="9144000" cy="466881"/>
          </a:xfrm>
        </p:spPr>
        <p:txBody>
          <a:bodyPr>
            <a:noAutofit/>
          </a:bodyPr>
          <a:lstStyle/>
          <a:p>
            <a:r>
              <a:rPr lang="en-US" b="1" dirty="0" smtClean="0"/>
              <a:t>REKOMENDASI/USULAN RENCANA AKSI PENGUATAN </a:t>
            </a:r>
            <a:r>
              <a:rPr lang="en-US" b="1" dirty="0"/>
              <a:t>DAN </a:t>
            </a:r>
            <a:r>
              <a:rPr lang="en-US" b="1" dirty="0" smtClean="0"/>
              <a:t>PEMBERDAYAAN KSP/USP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2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572000" cy="3962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 b="1" dirty="0">
                <a:solidFill>
                  <a:srgbClr val="0070C0"/>
                </a:solidFill>
                <a:latin typeface="Garamond" pitchFamily="18" charset="0"/>
                <a:cs typeface="Arial" pitchFamily="34" charset="0"/>
              </a:rPr>
              <a:t>Development Cooperative and source of reliable long-term financing</a:t>
            </a:r>
          </a:p>
          <a:p>
            <a:pPr>
              <a:lnSpc>
                <a:spcPct val="100000"/>
              </a:lnSpc>
            </a:pPr>
            <a:endParaRPr lang="en-US" sz="2600" b="1" dirty="0">
              <a:solidFill>
                <a:srgbClr val="0070C0"/>
              </a:solidFill>
              <a:latin typeface="Garamond" pitchFamily="18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600" b="1" dirty="0">
                <a:solidFill>
                  <a:srgbClr val="0070C0"/>
                </a:solidFill>
                <a:latin typeface="Garamond" pitchFamily="18" charset="0"/>
                <a:cs typeface="Arial" pitchFamily="34" charset="0"/>
              </a:rPr>
              <a:t>Owned and managed by its 188 member countries</a:t>
            </a:r>
          </a:p>
          <a:p>
            <a:pPr>
              <a:lnSpc>
                <a:spcPct val="100000"/>
              </a:lnSpc>
            </a:pPr>
            <a:endParaRPr lang="en-US" sz="2600" dirty="0">
              <a:solidFill>
                <a:srgbClr val="0070C0"/>
              </a:solidFill>
              <a:latin typeface="Garamond" pitchFamily="18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600" b="1" dirty="0">
                <a:solidFill>
                  <a:srgbClr val="0070C0"/>
                </a:solidFill>
                <a:latin typeface="Garamond" pitchFamily="18" charset="0"/>
                <a:cs typeface="Arial" pitchFamily="34" charset="0"/>
              </a:rPr>
              <a:t>Indonesia: Six Decades of </a:t>
            </a:r>
            <a:r>
              <a:rPr lang="en-US" sz="2600" b="1" dirty="0" smtClean="0">
                <a:solidFill>
                  <a:srgbClr val="0070C0"/>
                </a:solidFill>
                <a:latin typeface="Garamond" pitchFamily="18" charset="0"/>
                <a:cs typeface="Arial" pitchFamily="34" charset="0"/>
              </a:rPr>
              <a:t>Partnership</a:t>
            </a:r>
            <a:endParaRPr lang="en-US" sz="2600" b="1" dirty="0">
              <a:solidFill>
                <a:srgbClr val="0070C0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>
                <a:latin typeface="Garamond" pitchFamily="18" charset="0"/>
              </a:rPr>
              <a:t>Who We Are:</a:t>
            </a:r>
            <a:endParaRPr lang="en-US" sz="4400" b="1" dirty="0">
              <a:latin typeface="Garamond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0399" y="438943"/>
            <a:ext cx="2902463" cy="251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371985685"/>
              </p:ext>
            </p:extLst>
          </p:nvPr>
        </p:nvGraphicFramePr>
        <p:xfrm>
          <a:off x="4548188" y="3097213"/>
          <a:ext cx="4240212" cy="277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Worksheet" r:id="rId4" imgW="8963011" imgH="5857920" progId="Excel.Sheet.8">
                  <p:embed/>
                </p:oleObj>
              </mc:Choice>
              <mc:Fallback>
                <p:oleObj name="Worksheet" r:id="rId4" imgW="8963011" imgH="5857920" progId="Excel.Shee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8188" y="3097213"/>
                        <a:ext cx="4240212" cy="2770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398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30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47700" y="1632496"/>
            <a:ext cx="7772400" cy="3700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Pengelolaan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Resiko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485283" y="2424557"/>
          <a:ext cx="7075170" cy="8805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6881"/>
                <a:gridCol w="6398289"/>
              </a:tblGrid>
              <a:tr h="2935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2h.1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Penyusunan </a:t>
                      </a:r>
                      <a:r>
                        <a:rPr lang="id-ID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peraturan </a:t>
                      </a:r>
                      <a:r>
                        <a:rPr lang="id-ID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tentang pengelolaan risiko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70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2h.2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Pengembangan </a:t>
                      </a:r>
                      <a:r>
                        <a:rPr lang="id-ID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sistem rekam jejak </a:t>
                      </a:r>
                      <a:r>
                        <a:rPr lang="id-ID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anggota/ calon anggota melalui credit </a:t>
                      </a:r>
                      <a:r>
                        <a:rPr lang="id-ID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scoring</a:t>
                      </a:r>
                      <a:r>
                        <a:rPr lang="id-ID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893837"/>
            <a:ext cx="9144000" cy="466881"/>
          </a:xfrm>
        </p:spPr>
        <p:txBody>
          <a:bodyPr>
            <a:noAutofit/>
          </a:bodyPr>
          <a:lstStyle/>
          <a:p>
            <a:r>
              <a:rPr lang="en-US" b="1" dirty="0" smtClean="0"/>
              <a:t>REKOMENDASI/USULAN RENCANA AKSI PENGUATAN </a:t>
            </a:r>
            <a:r>
              <a:rPr lang="en-US" b="1" dirty="0"/>
              <a:t>DAN </a:t>
            </a:r>
            <a:r>
              <a:rPr lang="en-US" b="1" dirty="0" smtClean="0"/>
              <a:t>PEMBERDAYAAN KSP/USP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60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31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47700" y="1632496"/>
            <a:ext cx="7772400" cy="3700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Pengembangan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Produk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47700" y="3972551"/>
            <a:ext cx="7772400" cy="3700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Pengembangan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Teknologi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Manajemen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Informasi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034415" y="2134443"/>
          <a:ext cx="7075171" cy="19568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4834"/>
                <a:gridCol w="6430337"/>
              </a:tblGrid>
              <a:tr h="4892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2i.1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Menyusun </a:t>
                      </a:r>
                      <a:r>
                        <a:rPr lang="id-ID" sz="15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Peraturan </a:t>
                      </a:r>
                      <a:r>
                        <a:rPr lang="id-ID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yang memungkinan KSP/USP untuk mengembangkan layanan keuangan </a:t>
                      </a:r>
                      <a:r>
                        <a:rPr lang="id-ID" sz="15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selain layanan simpan </a:t>
                      </a:r>
                      <a:r>
                        <a:rPr lang="id-ID" sz="15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pinjam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338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2i.2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Mendorong </a:t>
                      </a:r>
                      <a:r>
                        <a:rPr lang="id-ID" sz="15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pengembangan produk simpanan</a:t>
                      </a:r>
                      <a:r>
                        <a:rPr lang="id-ID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khususnya terkait pendidikan, penjaminan kesehatan, tabungan hari tua, serta produk lainnya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46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2i.3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Mendorong </a:t>
                      </a:r>
                      <a:r>
                        <a:rPr lang="id-ID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pengembangan produk </a:t>
                      </a:r>
                      <a:r>
                        <a:rPr lang="id-ID" sz="15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skema pinjaman berdasarkan </a:t>
                      </a:r>
                      <a:r>
                        <a:rPr lang="id-ID" sz="15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sektor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46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7220" algn="l"/>
                        </a:tabLst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2i.4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Mengembangkan </a:t>
                      </a:r>
                      <a:r>
                        <a:rPr lang="id-ID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skema </a:t>
                      </a:r>
                      <a:r>
                        <a:rPr lang="id-ID" sz="15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penjaminan </a:t>
                      </a:r>
                      <a:r>
                        <a:rPr lang="id-ID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 </a:t>
                      </a:r>
                      <a:r>
                        <a:rPr lang="id-ID" sz="15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koperasi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1034415" y="4635137"/>
          <a:ext cx="7075170" cy="9784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0471"/>
                <a:gridCol w="6404699"/>
              </a:tblGrid>
              <a:tr h="4892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2j.1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Peningkatan </a:t>
                      </a:r>
                      <a:r>
                        <a:rPr lang="id-ID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peran </a:t>
                      </a:r>
                      <a:r>
                        <a:rPr lang="en-US" sz="15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Teknologi</a:t>
                      </a:r>
                      <a:r>
                        <a:rPr lang="en-US" sz="15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Informasi</a:t>
                      </a:r>
                      <a:r>
                        <a:rPr lang="en-US" sz="15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dan</a:t>
                      </a:r>
                      <a:r>
                        <a:rPr lang="en-US" sz="15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Komunikasi</a:t>
                      </a: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id-ID" sz="15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untuk </a:t>
                      </a:r>
                      <a:r>
                        <a:rPr lang="id-ID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mendukung pengelolaan usaha simpan </a:t>
                      </a:r>
                      <a:r>
                        <a:rPr lang="id-ID" sz="15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pinjam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92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2j.2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Peningkatan </a:t>
                      </a:r>
                      <a:r>
                        <a:rPr lang="id-ID" sz="15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kerja sama </a:t>
                      </a:r>
                      <a:r>
                        <a:rPr lang="id-ID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dengan lembaga mitra </a:t>
                      </a:r>
                      <a:r>
                        <a:rPr lang="en-US" sz="15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Teknologi</a:t>
                      </a:r>
                      <a:r>
                        <a:rPr lang="en-US" sz="15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Informasi</a:t>
                      </a:r>
                      <a:r>
                        <a:rPr lang="en-US" sz="15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dan</a:t>
                      </a:r>
                      <a:r>
                        <a:rPr lang="en-US" sz="15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Komunikasi</a:t>
                      </a: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id-ID" sz="15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dalam </a:t>
                      </a:r>
                      <a:r>
                        <a:rPr lang="id-ID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pengelolaan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893837"/>
            <a:ext cx="9144000" cy="466881"/>
          </a:xfrm>
        </p:spPr>
        <p:txBody>
          <a:bodyPr>
            <a:noAutofit/>
          </a:bodyPr>
          <a:lstStyle/>
          <a:p>
            <a:r>
              <a:rPr lang="en-US" b="1" dirty="0" smtClean="0"/>
              <a:t>REKOMENDASI/USULAN RENCANA AKSI PENGUATAN </a:t>
            </a:r>
            <a:r>
              <a:rPr lang="en-US" b="1" dirty="0"/>
              <a:t>DAN </a:t>
            </a:r>
            <a:r>
              <a:rPr lang="en-US" b="1" dirty="0" smtClean="0"/>
              <a:t>PEMBERDAYAAN KSP/USP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76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GAMBARAN UMUM</a:t>
            </a:r>
            <a:endParaRPr lang="id-ID" sz="2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528" y="1882352"/>
            <a:ext cx="7650646" cy="3263504"/>
          </a:xfrm>
        </p:spPr>
        <p:txBody>
          <a:bodyPr>
            <a:normAutofit lnSpcReduction="10000"/>
          </a:bodyPr>
          <a:lstStyle/>
          <a:p>
            <a:r>
              <a:rPr lang="id-ID" b="1" dirty="0" smtClean="0"/>
              <a:t>Lembaga Pengawas Koperasi diperlukan oleh Pelaku Koperasi;</a:t>
            </a:r>
          </a:p>
          <a:p>
            <a:r>
              <a:rPr lang="id-ID" b="1" dirty="0" smtClean="0"/>
              <a:t>Koperasi Sekunder diharapkan oleh Pelaku Koperasi dapat berfungsi sebagai Lembaga Apex;</a:t>
            </a:r>
          </a:p>
          <a:p>
            <a:r>
              <a:rPr lang="id-ID" b="1" dirty="0" smtClean="0"/>
              <a:t>Pelaku Koperasi membutuhkan Lembaga Penjamin Simpanan Koperasi;</a:t>
            </a:r>
          </a:p>
          <a:p>
            <a:r>
              <a:rPr lang="id-ID" b="1" dirty="0" smtClean="0"/>
              <a:t>Kemenkop/Dinkop masih menjadi tumpuan utama dalam penyelenggaraan DIKLAT bagi Koperasi;</a:t>
            </a:r>
          </a:p>
          <a:p>
            <a:r>
              <a:rPr lang="id-ID" b="1" dirty="0" smtClean="0"/>
              <a:t>Adanya Forum/Asosiasi antar Pelaku Koperasi sangat dibutuhkan keberadaannya;</a:t>
            </a:r>
          </a:p>
          <a:p>
            <a:r>
              <a:rPr lang="id-ID" b="1" dirty="0" smtClean="0"/>
              <a:t>Para pelaku koperasi membutuhkan adanya lembaga penyedia informasi peminjam (LPIP) atau lembaga semacam Biro Kredit.</a:t>
            </a:r>
          </a:p>
          <a:p>
            <a:endParaRPr lang="id-ID" b="1" dirty="0" smtClean="0"/>
          </a:p>
          <a:p>
            <a:endParaRPr lang="id-ID" b="1" dirty="0" smtClean="0"/>
          </a:p>
          <a:p>
            <a:endParaRPr lang="id-ID" b="1" dirty="0" smtClean="0"/>
          </a:p>
          <a:p>
            <a:endParaRPr lang="id-ID" b="1" dirty="0" smtClean="0"/>
          </a:p>
          <a:p>
            <a:endParaRPr lang="id-ID" b="1" dirty="0" smtClean="0"/>
          </a:p>
          <a:p>
            <a:endParaRPr lang="id-ID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3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116" y="3014591"/>
            <a:ext cx="6663811" cy="828818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3600" dirty="0">
                <a:solidFill>
                  <a:srgbClr val="014398"/>
                </a:solidFill>
              </a:rPr>
              <a:t>INFRASTRUKTUR PENUNJANG</a:t>
            </a:r>
            <a:endParaRPr lang="en-US" sz="3600" dirty="0">
              <a:solidFill>
                <a:srgbClr val="014398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857250"/>
            <a:ext cx="1563624" cy="5143500"/>
          </a:xfrm>
          <a:prstGeom prst="rect">
            <a:avLst/>
          </a:prstGeom>
          <a:solidFill>
            <a:srgbClr val="014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57950" y="5624513"/>
            <a:ext cx="2057400" cy="273844"/>
          </a:xfrm>
          <a:prstGeom prst="rect">
            <a:avLst/>
          </a:prstGeom>
        </p:spPr>
        <p:txBody>
          <a:bodyPr/>
          <a:lstStyle/>
          <a:p>
            <a:fld id="{E52D0C42-1565-4D91-9E40-4BF04E82AB6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2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116" y="3014591"/>
            <a:ext cx="5518404" cy="828818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3600" dirty="0">
                <a:solidFill>
                  <a:srgbClr val="014398"/>
                </a:solidFill>
              </a:rPr>
              <a:t>REKOMENDASI DAN RENCANA AKSI</a:t>
            </a:r>
            <a:endParaRPr lang="en-US" sz="3600" dirty="0">
              <a:solidFill>
                <a:srgbClr val="014398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857250"/>
            <a:ext cx="1563624" cy="5143500"/>
          </a:xfrm>
          <a:prstGeom prst="rect">
            <a:avLst/>
          </a:prstGeom>
          <a:solidFill>
            <a:srgbClr val="014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57950" y="5624513"/>
            <a:ext cx="2057400" cy="273844"/>
          </a:xfrm>
          <a:prstGeom prst="rect">
            <a:avLst/>
          </a:prstGeom>
        </p:spPr>
        <p:txBody>
          <a:bodyPr/>
          <a:lstStyle/>
          <a:p>
            <a:fld id="{E52D0C42-1565-4D91-9E40-4BF04E82AB6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35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35478" y="1620026"/>
            <a:ext cx="7772400" cy="3700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d-ID" sz="2100" b="1" dirty="0">
                <a:solidFill>
                  <a:schemeClr val="accent2">
                    <a:lumMod val="75000"/>
                  </a:schemeClr>
                </a:solidFill>
              </a:rPr>
              <a:t>Mengembangkan </a:t>
            </a:r>
            <a:r>
              <a:rPr lang="id-ID" sz="2100" b="1" i="1" dirty="0">
                <a:solidFill>
                  <a:schemeClr val="accent2">
                    <a:lumMod val="75000"/>
                  </a:schemeClr>
                </a:solidFill>
              </a:rPr>
              <a:t>Sistem Pengawasan</a:t>
            </a:r>
            <a:r>
              <a:rPr lang="id-ID" sz="2100" b="1" dirty="0">
                <a:solidFill>
                  <a:schemeClr val="accent2">
                    <a:lumMod val="75000"/>
                  </a:schemeClr>
                </a:solidFill>
              </a:rPr>
              <a:t> Koperasi Simpan Pinjam &amp; Koperasi Simpan Pinjam Syariah</a:t>
            </a:r>
            <a:endParaRPr lang="en-US" sz="2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232708" y="2606290"/>
          <a:ext cx="7075171" cy="3062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27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23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61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Mengembangkan</a:t>
                      </a: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basis data </a:t>
                      </a:r>
                      <a:r>
                        <a:rPr lang="en-US" sz="18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profil</a:t>
                      </a: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Statistik</a:t>
                      </a: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koperasi</a:t>
                      </a:r>
                      <a:endParaRPr lang="en-US" sz="1800" b="0" baseline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indent="-34290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d-ID" sz="15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yang ada tentang keragaan koperasi </a:t>
                      </a:r>
                      <a:endParaRPr lang="en-US" sz="1800" b="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00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3.2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Mengembangkan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instrumen</a:t>
                      </a: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pengawasan</a:t>
                      </a: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Koperasi</a:t>
                      </a: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Simpan</a:t>
                      </a: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Pinjam</a:t>
                      </a:r>
                      <a:endParaRPr lang="en-US" sz="1800" b="0" baseline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dirty="0" err="1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Materi</a:t>
                      </a:r>
                      <a:r>
                        <a:rPr lang="en-US" sz="1500" b="0" baseline="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baseline="0" dirty="0" err="1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pengawasan</a:t>
                      </a:r>
                      <a:r>
                        <a:rPr lang="en-US" sz="1500" b="0" baseline="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yang </a:t>
                      </a:r>
                      <a:r>
                        <a:rPr lang="en-US" sz="1500" b="0" baseline="0" dirty="0" err="1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meliputi</a:t>
                      </a:r>
                      <a:r>
                        <a:rPr lang="en-US" sz="1500" b="0" baseline="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baseline="0" dirty="0" err="1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laporan</a:t>
                      </a:r>
                      <a:r>
                        <a:rPr lang="en-US" sz="1500" b="0" baseline="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baseline="0" dirty="0" err="1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kelembagaan</a:t>
                      </a:r>
                      <a:r>
                        <a:rPr lang="en-US" sz="1500" b="0" baseline="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baseline="0" dirty="0" err="1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</a:t>
                      </a:r>
                      <a:r>
                        <a:rPr lang="en-US" sz="1500" b="0" baseline="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baseline="0" dirty="0" err="1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laporan</a:t>
                      </a:r>
                      <a:r>
                        <a:rPr lang="en-US" sz="1500" b="0" baseline="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baseline="0" dirty="0" err="1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usaha</a:t>
                      </a:r>
                      <a:endParaRPr lang="en-US" sz="1500" b="0" baseline="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baseline="0" dirty="0" err="1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Keterpenuhan</a:t>
                      </a:r>
                      <a:r>
                        <a:rPr lang="en-US" sz="1500" b="0" baseline="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baseline="0" dirty="0" err="1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materi</a:t>
                      </a:r>
                      <a:r>
                        <a:rPr lang="en-US" sz="1500" b="0" baseline="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baseline="0" dirty="0" err="1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pengawasan</a:t>
                      </a:r>
                      <a:endParaRPr lang="en-US" sz="1500" b="0" baseline="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d-ID" sz="15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Indikator penilaian hasil pengawasan </a:t>
                      </a:r>
                      <a:endParaRPr lang="en-US" sz="15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d-ID" sz="15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Pengembangan mekanisme pengolahan dan analisis data/materi pengawasan</a:t>
                      </a:r>
                      <a:endParaRPr lang="en-US" sz="15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d-ID" sz="15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Laporan hasil pengawasan</a:t>
                      </a:r>
                      <a:endParaRPr lang="en-US" sz="1500" b="0" dirty="0">
                        <a:solidFill>
                          <a:srgbClr val="014398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893837"/>
            <a:ext cx="9144000" cy="466881"/>
          </a:xfrm>
        </p:spPr>
        <p:txBody>
          <a:bodyPr>
            <a:noAutofit/>
          </a:bodyPr>
          <a:lstStyle/>
          <a:p>
            <a:r>
              <a:rPr lang="en-US" b="1" dirty="0" smtClean="0"/>
              <a:t>REKOMENDASI/USULAN RENCANA AKSI PENGUATAN </a:t>
            </a:r>
            <a:r>
              <a:rPr lang="en-US" b="1" dirty="0"/>
              <a:t>DAN </a:t>
            </a:r>
            <a:r>
              <a:rPr lang="en-US" b="1" dirty="0" smtClean="0"/>
              <a:t>PEMBERDAYAAN KSP/USP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18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36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35478" y="1620026"/>
            <a:ext cx="7772400" cy="3700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d-ID" sz="2100" b="1" dirty="0">
                <a:solidFill>
                  <a:schemeClr val="accent2">
                    <a:lumMod val="75000"/>
                  </a:schemeClr>
                </a:solidFill>
              </a:rPr>
              <a:t>Mengembangkan </a:t>
            </a:r>
            <a:r>
              <a:rPr lang="id-ID" sz="2100" b="1" i="1" dirty="0">
                <a:solidFill>
                  <a:schemeClr val="accent2">
                    <a:lumMod val="75000"/>
                  </a:schemeClr>
                </a:solidFill>
              </a:rPr>
              <a:t>Sistem Pengawasan</a:t>
            </a:r>
            <a:r>
              <a:rPr lang="id-ID" sz="2100" b="1" dirty="0">
                <a:solidFill>
                  <a:schemeClr val="accent2">
                    <a:lumMod val="75000"/>
                  </a:schemeClr>
                </a:solidFill>
              </a:rPr>
              <a:t> Koperasi Simpan Pinjam &amp; Koperasi Simpan Pinjam Syariah</a:t>
            </a:r>
            <a:endParaRPr lang="en-US" sz="2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254140" y="2441698"/>
          <a:ext cx="7361223" cy="34762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75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236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406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3.3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Mengembangkan</a:t>
                      </a:r>
                      <a:r>
                        <a:rPr lang="en-US" sz="15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mekanisme</a:t>
                      </a:r>
                      <a:r>
                        <a:rPr lang="en-US" sz="15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pengawasan</a:t>
                      </a:r>
                      <a:r>
                        <a:rPr lang="en-US" sz="15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Koperasi</a:t>
                      </a:r>
                      <a:r>
                        <a:rPr lang="en-US" sz="15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Simpan</a:t>
                      </a:r>
                      <a:r>
                        <a:rPr lang="en-US" sz="15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Pinjam</a:t>
                      </a:r>
                      <a:endParaRPr lang="en-US" sz="1500" b="0" baseline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SOP/Manual Pengawasan</a:t>
                      </a:r>
                      <a:endParaRPr lang="en-US" sz="14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Prosedur sosialisasi mengenai mekanisme pengawasan</a:t>
                      </a:r>
                      <a:endParaRPr lang="en-US" sz="14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Pengembangan sistem pelaporan yang didukung penerapan ICT</a:t>
                      </a:r>
                      <a:endParaRPr lang="en-US" sz="14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Pendampingan pada saat penyusunan laporan/ materi yang diawasi</a:t>
                      </a:r>
                      <a:endParaRPr lang="en-US" sz="14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Tindak lanjut hasil pengawasan berupa: mekanisme penanganan masalah (</a:t>
                      </a:r>
                      <a:r>
                        <a:rPr lang="id-ID" sz="1400" b="0" i="1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Conflict resolution</a:t>
                      </a:r>
                      <a:r>
                        <a:rPr lang="id-ID" sz="14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 mekanisme insentif &amp; disinsentif/sanksi (</a:t>
                      </a:r>
                      <a:r>
                        <a:rPr lang="id-ID" sz="1400" b="0" i="1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reward</a:t>
                      </a:r>
                      <a:r>
                        <a:rPr lang="id-ID" sz="14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&amp; </a:t>
                      </a:r>
                      <a:r>
                        <a:rPr lang="id-ID" sz="1400" b="0" i="1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punishment</a:t>
                      </a:r>
                      <a:r>
                        <a:rPr lang="id-ID" sz="14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en-US" sz="14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Prosedur diseminasi laporan hasil pengawasan secara terbatas</a:t>
                      </a:r>
                      <a:endParaRPr lang="en-US" sz="1500" b="0" dirty="0">
                        <a:solidFill>
                          <a:srgbClr val="014398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790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3.4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Menyiapkan</a:t>
                      </a:r>
                      <a:r>
                        <a:rPr lang="en-US" sz="15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pejabat</a:t>
                      </a:r>
                      <a:r>
                        <a:rPr lang="en-US" sz="15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pengawas</a:t>
                      </a:r>
                      <a:endParaRPr lang="en-US" sz="1500" b="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Pedoman Pengawasan berjenjang</a:t>
                      </a:r>
                      <a:endParaRPr lang="en-US" sz="140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Kebijakan/Aturan tentang Standar minimum kualifikasi pejabat pengawas/Penilai</a:t>
                      </a:r>
                      <a:endParaRPr lang="en-US" sz="140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Peningkatan kapasitas pengawas (segi kecukupan jumlah dan kapasitas)</a:t>
                      </a:r>
                      <a:endParaRPr lang="en-US" sz="140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Kerja sama dengan pihak Dekopin</a:t>
                      </a:r>
                      <a:endParaRPr lang="en-US" sz="140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Kerja sama dengan lembaga penilai/independen</a:t>
                      </a:r>
                      <a:endParaRPr lang="en-US" sz="140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Pendelegasian sebagian fungsi pengawasan kepada koperasi sekunder </a:t>
                      </a:r>
                      <a:endParaRPr lang="en-US" sz="1500" b="0" dirty="0">
                        <a:solidFill>
                          <a:srgbClr val="014398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893837"/>
            <a:ext cx="9144000" cy="466881"/>
          </a:xfrm>
        </p:spPr>
        <p:txBody>
          <a:bodyPr>
            <a:noAutofit/>
          </a:bodyPr>
          <a:lstStyle/>
          <a:p>
            <a:r>
              <a:rPr lang="en-US" b="1" dirty="0" smtClean="0"/>
              <a:t>REKOMENDASI/USULAN RENCANA AKSI PENGUATAN </a:t>
            </a:r>
            <a:r>
              <a:rPr lang="en-US" b="1" dirty="0"/>
              <a:t>DAN </a:t>
            </a:r>
            <a:r>
              <a:rPr lang="en-US" b="1" dirty="0" smtClean="0"/>
              <a:t>PEMBERDAYAAN KSP/USP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38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37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35478" y="1620026"/>
            <a:ext cx="7772400" cy="3700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d-ID" sz="2100" b="1" dirty="0">
                <a:solidFill>
                  <a:schemeClr val="accent2">
                    <a:lumMod val="75000"/>
                  </a:schemeClr>
                </a:solidFill>
              </a:rPr>
              <a:t>Mengembangkan </a:t>
            </a:r>
            <a:r>
              <a:rPr lang="id-ID" sz="2100" b="1" i="1" dirty="0">
                <a:solidFill>
                  <a:schemeClr val="accent2">
                    <a:lumMod val="75000"/>
                  </a:schemeClr>
                </a:solidFill>
              </a:rPr>
              <a:t>Sistem Pengawasan</a:t>
            </a:r>
            <a:r>
              <a:rPr lang="id-ID" sz="2100" b="1" dirty="0">
                <a:solidFill>
                  <a:schemeClr val="accent2">
                    <a:lumMod val="75000"/>
                  </a:schemeClr>
                </a:solidFill>
              </a:rPr>
              <a:t> Koperasi Simpan Pinjam &amp; Koperasi Simpan Pinjam Syariah</a:t>
            </a:r>
            <a:endParaRPr lang="en-US" sz="2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232708" y="2606291"/>
          <a:ext cx="7361223" cy="30301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75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236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834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3.5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Mengembangkan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instrumen</a:t>
                      </a: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pengawasan</a:t>
                      </a: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Koperasi</a:t>
                      </a: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Simpan</a:t>
                      </a: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Pinjam</a:t>
                      </a: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Syariah</a:t>
                      </a:r>
                      <a:endParaRPr lang="en-U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072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3.6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Mengembangkan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mekanisme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pengawasan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Koperasi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Simpan</a:t>
                      </a: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Pinjam</a:t>
                      </a: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Syariah</a:t>
                      </a:r>
                      <a:endParaRPr lang="en-U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394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3.7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Menyiapkan</a:t>
                      </a:r>
                      <a:r>
                        <a:rPr lang="en-US" sz="18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pejabat</a:t>
                      </a:r>
                      <a:r>
                        <a:rPr lang="en-US" sz="18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pengawas</a:t>
                      </a:r>
                      <a:r>
                        <a:rPr lang="en-US" sz="18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syariah</a:t>
                      </a:r>
                      <a:endParaRPr lang="en-US" sz="1800" b="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Pedoman Pengawasan berjenjang</a:t>
                      </a:r>
                      <a:endParaRPr lang="en-US" sz="140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Kebijakan/Aturan tentang Standar minimum kualifikasi pejabat pengawas/Penilai</a:t>
                      </a:r>
                      <a:endParaRPr lang="en-US" sz="140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Peningkatan kapasitas pengawas syariah (kecukupan jumlah dan kapasitas)</a:t>
                      </a:r>
                      <a:endParaRPr lang="en-US" sz="140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Pengadaan Diklat Khusus untuk calon pengawas Syariah</a:t>
                      </a:r>
                      <a:endParaRPr lang="en-US" sz="140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Sertifikasi Pengawas Syariah</a:t>
                      </a:r>
                      <a:endParaRPr lang="en-US" sz="140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Pendelegasian sebagian fungsi pengawasan kepada koperasi sekunder</a:t>
                      </a:r>
                      <a:endParaRPr lang="en-US" sz="1800" b="0" dirty="0">
                        <a:solidFill>
                          <a:srgbClr val="014398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893837"/>
            <a:ext cx="9144000" cy="466881"/>
          </a:xfrm>
        </p:spPr>
        <p:txBody>
          <a:bodyPr>
            <a:noAutofit/>
          </a:bodyPr>
          <a:lstStyle/>
          <a:p>
            <a:r>
              <a:rPr lang="en-US" b="1" dirty="0" smtClean="0"/>
              <a:t>REKOMENDASI/USULAN RENCANA AKSI PENGUATAN </a:t>
            </a:r>
            <a:r>
              <a:rPr lang="en-US" b="1" dirty="0"/>
              <a:t>DAN </a:t>
            </a:r>
            <a:r>
              <a:rPr lang="en-US" b="1" dirty="0" smtClean="0"/>
              <a:t>PEMBERDAYAAN KSP/USP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49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38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5965" y="1550453"/>
            <a:ext cx="7772400" cy="3700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Penguatan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Infrastruktur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Penunjang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Lembaga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Pendukung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KSP/USP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257245" y="2575852"/>
          <a:ext cx="7374580" cy="27390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358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639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4.1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Penguatan</a:t>
                      </a:r>
                      <a:r>
                        <a:rPr lang="en-US" sz="15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Kapasitas</a:t>
                      </a:r>
                      <a:r>
                        <a:rPr lang="en-US" sz="15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Pemerintah</a:t>
                      </a:r>
                      <a:r>
                        <a:rPr lang="en-US" sz="15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Daerah </a:t>
                      </a:r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dalam</a:t>
                      </a:r>
                      <a:r>
                        <a:rPr lang="en-US" sz="15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Mengembangkan</a:t>
                      </a:r>
                      <a:r>
                        <a:rPr lang="en-US" sz="15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KSP/USP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Penguatan diklat aparat mengenai perkoperasian, pengawasan, simpan pinjam, dan </a:t>
                      </a:r>
                      <a:r>
                        <a:rPr lang="id-ID" sz="1400" b="0" i="1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conflict resolution</a:t>
                      </a:r>
                      <a:r>
                        <a:rPr lang="id-ID" sz="14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(penanganan masalah)</a:t>
                      </a:r>
                      <a:endParaRPr lang="en-US" sz="14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Penguatan satgas terkait pengawasan koperasi</a:t>
                      </a:r>
                      <a:endParaRPr lang="en-US" sz="14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Perda/Pergub/Perbup/Perwali dalam rangka memfasilitasi penguatan koperasi</a:t>
                      </a:r>
                      <a:endParaRPr lang="en-US" sz="1500" b="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751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4.2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Kajian</a:t>
                      </a:r>
                      <a:r>
                        <a:rPr lang="en-US" sz="15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bentuk</a:t>
                      </a:r>
                      <a:r>
                        <a:rPr lang="en-US" sz="15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kelembagaan</a:t>
                      </a:r>
                      <a:r>
                        <a:rPr lang="en-US" sz="15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dari</a:t>
                      </a:r>
                      <a:r>
                        <a:rPr lang="en-US" sz="15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lembaga</a:t>
                      </a:r>
                      <a:r>
                        <a:rPr lang="en-US" sz="15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pendukung</a:t>
                      </a:r>
                      <a:r>
                        <a:rPr lang="en-US" sz="15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koperasi</a:t>
                      </a:r>
                      <a:r>
                        <a:rPr lang="en-US" sz="15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5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lembaga</a:t>
                      </a:r>
                      <a:r>
                        <a:rPr lang="en-US" sz="15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rating, APEX </a:t>
                      </a:r>
                      <a:r>
                        <a:rPr lang="en-US" sz="15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koperasi</a:t>
                      </a:r>
                      <a:r>
                        <a:rPr lang="en-US" sz="15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biro </a:t>
                      </a:r>
                      <a:r>
                        <a:rPr lang="en-US" sz="15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informasi</a:t>
                      </a:r>
                      <a:r>
                        <a:rPr lang="en-US" sz="15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peminjam</a:t>
                      </a:r>
                      <a:r>
                        <a:rPr lang="en-US" sz="15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lembaga</a:t>
                      </a:r>
                      <a:r>
                        <a:rPr lang="en-US" sz="15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penjamin</a:t>
                      </a:r>
                      <a:r>
                        <a:rPr lang="en-US" sz="15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simpanan</a:t>
                      </a:r>
                      <a:endParaRPr lang="en-US" sz="1500" b="0" baseline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Rekam jejak keberhasilan lembaga pendukung yang sudah ada</a:t>
                      </a:r>
                      <a:endParaRPr lang="en-US" sz="140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Rekomendasi bentuk lembaga </a:t>
                      </a:r>
                      <a:r>
                        <a:rPr lang="id-ID" sz="1400" i="1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rating</a:t>
                      </a:r>
                      <a:endParaRPr lang="en-US" sz="140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Rekomendasi bentuk lembaga APEX Koperasi</a:t>
                      </a:r>
                      <a:endParaRPr lang="en-US" sz="140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Rekomendasi bentuk Biro Informasi Peminjam</a:t>
                      </a:r>
                      <a:endParaRPr lang="en-US" sz="140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Rekomendasi bentuk LPSK</a:t>
                      </a:r>
                      <a:endParaRPr lang="en-US" sz="1500" b="0" dirty="0">
                        <a:solidFill>
                          <a:srgbClr val="014398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893837"/>
            <a:ext cx="9144000" cy="466881"/>
          </a:xfrm>
        </p:spPr>
        <p:txBody>
          <a:bodyPr>
            <a:noAutofit/>
          </a:bodyPr>
          <a:lstStyle/>
          <a:p>
            <a:r>
              <a:rPr lang="en-US" b="1" dirty="0" smtClean="0"/>
              <a:t>REKOMENDASI/USULAN RENCANA AKSI PENGUATAN </a:t>
            </a:r>
            <a:r>
              <a:rPr lang="en-US" b="1" dirty="0"/>
              <a:t>DAN </a:t>
            </a:r>
            <a:r>
              <a:rPr lang="en-US" b="1" dirty="0" smtClean="0"/>
              <a:t>PEMBERDAYAAN KSP/USP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16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39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5965" y="1550453"/>
            <a:ext cx="7772400" cy="3700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Penguatan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Infrastruktur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Penunjang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Lembaga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Pendukung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KSP/USP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192952" y="2447265"/>
          <a:ext cx="7374580" cy="3135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358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7854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4.3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Peningkatan</a:t>
                      </a:r>
                      <a:r>
                        <a:rPr lang="en-US" sz="15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kapasitas</a:t>
                      </a:r>
                      <a:r>
                        <a:rPr lang="en-US" sz="15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lembaga</a:t>
                      </a:r>
                      <a:r>
                        <a:rPr lang="en-US" sz="15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diklat</a:t>
                      </a:r>
                      <a:r>
                        <a:rPr lang="en-US" sz="15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perkoperasian</a:t>
                      </a:r>
                      <a:r>
                        <a:rPr lang="en-US" sz="15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yang </a:t>
                      </a:r>
                      <a:r>
                        <a:rPr lang="en-US" sz="15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dilaksanakan</a:t>
                      </a:r>
                      <a:r>
                        <a:rPr lang="en-US" sz="15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oleh</a:t>
                      </a:r>
                      <a:r>
                        <a:rPr lang="en-US" sz="15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Pusdiklat</a:t>
                      </a:r>
                      <a:r>
                        <a:rPr lang="en-US" sz="15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15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tingkat</a:t>
                      </a:r>
                      <a:r>
                        <a:rPr lang="en-US" sz="15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Kabupaten</a:t>
                      </a:r>
                      <a:r>
                        <a:rPr lang="en-US" sz="15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/Kota (</a:t>
                      </a:r>
                      <a:r>
                        <a:rPr lang="en-US" sz="15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modul</a:t>
                      </a:r>
                      <a:r>
                        <a:rPr lang="en-US" sz="15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pengajar</a:t>
                      </a:r>
                      <a:r>
                        <a:rPr lang="en-US" sz="15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dukungan</a:t>
                      </a:r>
                      <a:r>
                        <a:rPr lang="en-US" sz="15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ICT)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Kurikulum diklat standar</a:t>
                      </a:r>
                      <a:endParaRPr lang="en-US" sz="14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Satuan Ajar Pendidikan (SAP) Koperasi Nasional</a:t>
                      </a:r>
                      <a:endParaRPr lang="en-US" sz="14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Modul diklat</a:t>
                      </a:r>
                      <a:endParaRPr lang="en-US" sz="14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Metode Evaluasi Penilaian</a:t>
                      </a:r>
                      <a:endParaRPr lang="en-US" sz="14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Fasilitas Pembelajaran</a:t>
                      </a:r>
                      <a:endParaRPr lang="en-US" sz="1400" b="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b="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Tenaga Pengajar</a:t>
                      </a:r>
                      <a:endParaRPr lang="en-US" sz="1500" b="0" dirty="0">
                        <a:solidFill>
                          <a:srgbClr val="014398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501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4.4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Pembukaan</a:t>
                      </a:r>
                      <a:r>
                        <a:rPr lang="en-US" sz="15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program </a:t>
                      </a:r>
                      <a:r>
                        <a:rPr lang="en-US" sz="1500" b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studi</a:t>
                      </a:r>
                      <a:r>
                        <a:rPr lang="en-US" sz="15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perkoperasian</a:t>
                      </a:r>
                      <a:r>
                        <a:rPr lang="en-US" sz="1500" b="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1500" b="0" baseline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Perguruan</a:t>
                      </a:r>
                      <a:r>
                        <a:rPr lang="en-US" sz="1500" b="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Tinggi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Kurikulum Perkoperasian</a:t>
                      </a:r>
                      <a:endParaRPr lang="en-US" sz="140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Satuan Ajar Pendidikan (SAP) Perkoperasian</a:t>
                      </a:r>
                      <a:endParaRPr lang="en-US" sz="140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Metode Evaluasi Penilaian</a:t>
                      </a:r>
                      <a:endParaRPr lang="en-US" sz="140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Fasilitas Pembelajaran</a:t>
                      </a:r>
                      <a:endParaRPr lang="en-US" sz="140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Tenaga Pengajar</a:t>
                      </a:r>
                      <a:endParaRPr lang="en-US" sz="1500" b="0" dirty="0">
                        <a:solidFill>
                          <a:srgbClr val="014398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893837"/>
            <a:ext cx="9144000" cy="466881"/>
          </a:xfrm>
        </p:spPr>
        <p:txBody>
          <a:bodyPr>
            <a:noAutofit/>
          </a:bodyPr>
          <a:lstStyle/>
          <a:p>
            <a:r>
              <a:rPr lang="en-US" b="1" dirty="0" smtClean="0"/>
              <a:t>REKOMENDASI/USULAN RENCANA AKSI PENGUATAN </a:t>
            </a:r>
            <a:r>
              <a:rPr lang="en-US" b="1" dirty="0"/>
              <a:t>DAN </a:t>
            </a:r>
            <a:r>
              <a:rPr lang="en-US" b="1" dirty="0" smtClean="0"/>
              <a:t>PEMBERDAYAAN KSP/USP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63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5638800" cy="1051560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sz="3200" b="1" dirty="0" smtClean="0">
                <a:latin typeface="Garamond" pitchFamily="18" charset="0"/>
              </a:rPr>
              <a:t>The World Bank - Indonesia</a:t>
            </a:r>
            <a:br>
              <a:rPr lang="en-US" sz="3200" b="1" dirty="0" smtClean="0">
                <a:latin typeface="Garamond" pitchFamily="18" charset="0"/>
              </a:rPr>
            </a:br>
            <a:r>
              <a:rPr lang="en-US" sz="3200" b="1" dirty="0" smtClean="0">
                <a:latin typeface="Garamond" pitchFamily="18" charset="0"/>
              </a:rPr>
              <a:t>Six Decades of Partnership</a:t>
            </a:r>
            <a:endParaRPr lang="en-US" sz="3200" b="1" dirty="0">
              <a:latin typeface="Garamond" pitchFamily="18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281375028"/>
              </p:ext>
            </p:extLst>
          </p:nvPr>
        </p:nvGraphicFramePr>
        <p:xfrm>
          <a:off x="457200" y="1673526"/>
          <a:ext cx="8229600" cy="4498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083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40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5965" y="1550453"/>
            <a:ext cx="7772400" cy="3700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Penguatan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Infrastruktur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Penunjang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Lembaga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Pendukung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KSP/USP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278677" y="2640146"/>
          <a:ext cx="7374580" cy="20425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358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82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Pengembangan</a:t>
                      </a: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Koperasi</a:t>
                      </a: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Jasa</a:t>
                      </a: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Audit</a:t>
                      </a: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943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4.6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dirty="0" smtClean="0"/>
                        <a:t>Peningkatan kapasitas kelembagaan dan kompetensi koperasi sekunder untuk pendampingan, pengawasan KSP/USP serta menjadi mediator untuk membangun kerja sama dengan lembaga mitra, seperti </a:t>
                      </a:r>
                      <a:r>
                        <a:rPr lang="id-ID" sz="1500" i="1" dirty="0" smtClean="0"/>
                        <a:t>provider</a:t>
                      </a:r>
                      <a:r>
                        <a:rPr lang="id-ID" sz="1500" dirty="0" smtClean="0"/>
                        <a:t> teknologi, pengembangan produk </a:t>
                      </a:r>
                      <a:endParaRPr lang="en-US" sz="1500" dirty="0" smtClean="0"/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 dirty="0" smtClean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Perjan</a:t>
                      </a:r>
                      <a:r>
                        <a:rPr lang="en-US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ian Kerja sama koperasi sekunder  dengan lembaga mitra</a:t>
                      </a:r>
                      <a:endParaRPr lang="en-US" sz="1400" kern="1200" dirty="0" smtClean="0">
                        <a:solidFill>
                          <a:srgbClr val="01439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400" kern="1200" dirty="0" smtClean="0">
                          <a:solidFill>
                            <a:srgbClr val="01439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Peningkatan kualitas &amp; kuantitas layanan koperasi sekunder kepada koperasi primernya</a:t>
                      </a:r>
                      <a:endParaRPr lang="en-US" sz="1500" b="0" dirty="0">
                        <a:solidFill>
                          <a:srgbClr val="014398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893837"/>
            <a:ext cx="9144000" cy="466881"/>
          </a:xfrm>
        </p:spPr>
        <p:txBody>
          <a:bodyPr>
            <a:noAutofit/>
          </a:bodyPr>
          <a:lstStyle/>
          <a:p>
            <a:r>
              <a:rPr lang="en-US" b="1" dirty="0" smtClean="0"/>
              <a:t>REKOMENDASI/USULAN RENCANA AKSI PENGUATAN </a:t>
            </a:r>
            <a:r>
              <a:rPr lang="en-US" b="1" dirty="0"/>
              <a:t>DAN </a:t>
            </a:r>
            <a:r>
              <a:rPr lang="en-US" b="1" dirty="0" smtClean="0"/>
              <a:t>PEMBERDAYAAN KSP/USP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72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642" y="2001329"/>
            <a:ext cx="2594504" cy="22428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35" y="3143841"/>
            <a:ext cx="2581275" cy="2228850"/>
          </a:xfrm>
          <a:prstGeom prst="rect">
            <a:avLst/>
          </a:prstGeom>
        </p:spPr>
      </p:pic>
      <p:sp>
        <p:nvSpPr>
          <p:cNvPr id="8" name="Freeform 8"/>
          <p:cNvSpPr>
            <a:spLocks/>
          </p:cNvSpPr>
          <p:nvPr userDrawn="1"/>
        </p:nvSpPr>
        <p:spPr bwMode="auto">
          <a:xfrm>
            <a:off x="4081307" y="968885"/>
            <a:ext cx="1541786" cy="1334033"/>
          </a:xfrm>
          <a:custGeom>
            <a:avLst/>
            <a:gdLst>
              <a:gd name="T0" fmla="*/ 360188 w 1440753"/>
              <a:gd name="T1" fmla="*/ 1246314 h 1246314"/>
              <a:gd name="T2" fmla="*/ 0 w 1440753"/>
              <a:gd name="T3" fmla="*/ 621563 h 1246314"/>
              <a:gd name="T4" fmla="*/ 360188 w 1440753"/>
              <a:gd name="T5" fmla="*/ 0 h 1246314"/>
              <a:gd name="T6" fmla="*/ 1080565 w 1440753"/>
              <a:gd name="T7" fmla="*/ 0 h 1246314"/>
              <a:gd name="T8" fmla="*/ 1440753 w 1440753"/>
              <a:gd name="T9" fmla="*/ 621563 h 1246314"/>
              <a:gd name="T10" fmla="*/ 1080565 w 1440753"/>
              <a:gd name="T11" fmla="*/ 1246314 h 1246314"/>
              <a:gd name="T12" fmla="*/ 360188 w 1440753"/>
              <a:gd name="T13" fmla="*/ 1246314 h 1246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0753" h="1246314">
                <a:moveTo>
                  <a:pt x="360188" y="1246314"/>
                </a:moveTo>
                <a:lnTo>
                  <a:pt x="0" y="621563"/>
                </a:lnTo>
                <a:lnTo>
                  <a:pt x="360188" y="0"/>
                </a:lnTo>
                <a:lnTo>
                  <a:pt x="1080565" y="0"/>
                </a:lnTo>
                <a:lnTo>
                  <a:pt x="1440753" y="621563"/>
                </a:lnTo>
                <a:lnTo>
                  <a:pt x="1080565" y="1246314"/>
                </a:lnTo>
                <a:lnTo>
                  <a:pt x="360188" y="1246314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0"/>
          <p:cNvSpPr>
            <a:spLocks noEditPoints="1"/>
          </p:cNvSpPr>
          <p:nvPr userDrawn="1"/>
        </p:nvSpPr>
        <p:spPr bwMode="auto">
          <a:xfrm>
            <a:off x="3480965" y="972295"/>
            <a:ext cx="712906" cy="617545"/>
          </a:xfrm>
          <a:custGeom>
            <a:avLst/>
            <a:gdLst>
              <a:gd name="T0" fmla="*/ 500439 w 666189"/>
              <a:gd name="T1" fmla="*/ 0 h 576938"/>
              <a:gd name="T2" fmla="*/ 165751 w 666189"/>
              <a:gd name="T3" fmla="*/ 0 h 576938"/>
              <a:gd name="T4" fmla="*/ 0 w 666189"/>
              <a:gd name="T5" fmla="*/ 290063 h 576938"/>
              <a:gd name="T6" fmla="*/ 165751 w 666189"/>
              <a:gd name="T7" fmla="*/ 576938 h 576938"/>
              <a:gd name="T8" fmla="*/ 500439 w 666189"/>
              <a:gd name="T9" fmla="*/ 576938 h 576938"/>
              <a:gd name="T10" fmla="*/ 666189 w 666189"/>
              <a:gd name="T11" fmla="*/ 290063 h 576938"/>
              <a:gd name="T12" fmla="*/ 500439 w 666189"/>
              <a:gd name="T13" fmla="*/ 0 h 576938"/>
              <a:gd name="T14" fmla="*/ 443064 w 666189"/>
              <a:gd name="T15" fmla="*/ 478126 h 576938"/>
              <a:gd name="T16" fmla="*/ 223126 w 666189"/>
              <a:gd name="T17" fmla="*/ 478126 h 576938"/>
              <a:gd name="T18" fmla="*/ 114750 w 666189"/>
              <a:gd name="T19" fmla="*/ 290063 h 576938"/>
              <a:gd name="T20" fmla="*/ 223126 w 666189"/>
              <a:gd name="T21" fmla="*/ 98813 h 576938"/>
              <a:gd name="T22" fmla="*/ 443064 w 666189"/>
              <a:gd name="T23" fmla="*/ 98813 h 576938"/>
              <a:gd name="T24" fmla="*/ 551439 w 666189"/>
              <a:gd name="T25" fmla="*/ 290063 h 576938"/>
              <a:gd name="T26" fmla="*/ 443064 w 666189"/>
              <a:gd name="T27" fmla="*/ 478126 h 576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66189" h="576938">
                <a:moveTo>
                  <a:pt x="500439" y="0"/>
                </a:moveTo>
                <a:lnTo>
                  <a:pt x="165751" y="0"/>
                </a:lnTo>
                <a:lnTo>
                  <a:pt x="0" y="290063"/>
                </a:lnTo>
                <a:lnTo>
                  <a:pt x="165751" y="576938"/>
                </a:lnTo>
                <a:lnTo>
                  <a:pt x="500439" y="576938"/>
                </a:lnTo>
                <a:lnTo>
                  <a:pt x="666189" y="290063"/>
                </a:lnTo>
                <a:lnTo>
                  <a:pt x="500439" y="0"/>
                </a:lnTo>
                <a:close/>
                <a:moveTo>
                  <a:pt x="443064" y="478126"/>
                </a:moveTo>
                <a:lnTo>
                  <a:pt x="223126" y="478126"/>
                </a:lnTo>
                <a:lnTo>
                  <a:pt x="114750" y="290063"/>
                </a:lnTo>
                <a:lnTo>
                  <a:pt x="223126" y="98813"/>
                </a:lnTo>
                <a:lnTo>
                  <a:pt x="443064" y="98813"/>
                </a:lnTo>
                <a:lnTo>
                  <a:pt x="551439" y="290063"/>
                </a:lnTo>
                <a:lnTo>
                  <a:pt x="443064" y="478126"/>
                </a:lnTo>
                <a:close/>
              </a:path>
            </a:pathLst>
          </a:custGeom>
          <a:gradFill rotWithShape="1">
            <a:gsLst>
              <a:gs pos="0">
                <a:schemeClr val="accent5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EditPoints="1"/>
          </p:cNvSpPr>
          <p:nvPr userDrawn="1"/>
        </p:nvSpPr>
        <p:spPr bwMode="auto">
          <a:xfrm>
            <a:off x="5292223" y="422988"/>
            <a:ext cx="1111995" cy="962141"/>
          </a:xfrm>
          <a:custGeom>
            <a:avLst/>
            <a:gdLst>
              <a:gd name="T0" fmla="*/ 777751 w 1039126"/>
              <a:gd name="T1" fmla="*/ 0 h 898876"/>
              <a:gd name="T2" fmla="*/ 261375 w 1039126"/>
              <a:gd name="T3" fmla="*/ 0 h 898876"/>
              <a:gd name="T4" fmla="*/ 0 w 1039126"/>
              <a:gd name="T5" fmla="*/ 449438 h 898876"/>
              <a:gd name="T6" fmla="*/ 261375 w 1039126"/>
              <a:gd name="T7" fmla="*/ 898876 h 898876"/>
              <a:gd name="T8" fmla="*/ 777751 w 1039126"/>
              <a:gd name="T9" fmla="*/ 898876 h 898876"/>
              <a:gd name="T10" fmla="*/ 1039126 w 1039126"/>
              <a:gd name="T11" fmla="*/ 449438 h 898876"/>
              <a:gd name="T12" fmla="*/ 777751 w 1039126"/>
              <a:gd name="T13" fmla="*/ 0 h 898876"/>
              <a:gd name="T14" fmla="*/ 688501 w 1039126"/>
              <a:gd name="T15" fmla="*/ 742688 h 898876"/>
              <a:gd name="T16" fmla="*/ 350625 w 1039126"/>
              <a:gd name="T17" fmla="*/ 742688 h 898876"/>
              <a:gd name="T18" fmla="*/ 181687 w 1039126"/>
              <a:gd name="T19" fmla="*/ 449438 h 898876"/>
              <a:gd name="T20" fmla="*/ 350625 w 1039126"/>
              <a:gd name="T21" fmla="*/ 156188 h 898876"/>
              <a:gd name="T22" fmla="*/ 688501 w 1039126"/>
              <a:gd name="T23" fmla="*/ 156188 h 898876"/>
              <a:gd name="T24" fmla="*/ 857439 w 1039126"/>
              <a:gd name="T25" fmla="*/ 449438 h 898876"/>
              <a:gd name="T26" fmla="*/ 688501 w 1039126"/>
              <a:gd name="T27" fmla="*/ 742688 h 898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39126" h="898876">
                <a:moveTo>
                  <a:pt x="777751" y="0"/>
                </a:moveTo>
                <a:lnTo>
                  <a:pt x="261375" y="0"/>
                </a:lnTo>
                <a:lnTo>
                  <a:pt x="0" y="449438"/>
                </a:lnTo>
                <a:lnTo>
                  <a:pt x="261375" y="898876"/>
                </a:lnTo>
                <a:lnTo>
                  <a:pt x="777751" y="898876"/>
                </a:lnTo>
                <a:lnTo>
                  <a:pt x="1039126" y="449438"/>
                </a:lnTo>
                <a:lnTo>
                  <a:pt x="777751" y="0"/>
                </a:lnTo>
                <a:close/>
                <a:moveTo>
                  <a:pt x="688501" y="742688"/>
                </a:moveTo>
                <a:lnTo>
                  <a:pt x="350625" y="742688"/>
                </a:lnTo>
                <a:lnTo>
                  <a:pt x="181687" y="449438"/>
                </a:lnTo>
                <a:lnTo>
                  <a:pt x="350625" y="156188"/>
                </a:lnTo>
                <a:lnTo>
                  <a:pt x="688501" y="156188"/>
                </a:lnTo>
                <a:lnTo>
                  <a:pt x="857439" y="449438"/>
                </a:lnTo>
                <a:lnTo>
                  <a:pt x="688501" y="742688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6"/>
          <p:cNvSpPr>
            <a:spLocks noEditPoints="1"/>
          </p:cNvSpPr>
          <p:nvPr/>
        </p:nvSpPr>
        <p:spPr bwMode="auto">
          <a:xfrm>
            <a:off x="619546" y="2444170"/>
            <a:ext cx="436612" cy="436716"/>
          </a:xfrm>
          <a:custGeom>
            <a:avLst/>
            <a:gdLst>
              <a:gd name="T0" fmla="*/ 0 w 128"/>
              <a:gd name="T1" fmla="*/ 64 h 128"/>
              <a:gd name="T2" fmla="*/ 128 w 128"/>
              <a:gd name="T3" fmla="*/ 64 h 128"/>
              <a:gd name="T4" fmla="*/ 8 w 128"/>
              <a:gd name="T5" fmla="*/ 68 h 128"/>
              <a:gd name="T6" fmla="*/ 30 w 128"/>
              <a:gd name="T7" fmla="*/ 87 h 128"/>
              <a:gd name="T8" fmla="*/ 8 w 128"/>
              <a:gd name="T9" fmla="*/ 68 h 128"/>
              <a:gd name="T10" fmla="*/ 68 w 128"/>
              <a:gd name="T11" fmla="*/ 9 h 128"/>
              <a:gd name="T12" fmla="*/ 68 w 128"/>
              <a:gd name="T13" fmla="*/ 32 h 128"/>
              <a:gd name="T14" fmla="*/ 92 w 128"/>
              <a:gd name="T15" fmla="*/ 60 h 128"/>
              <a:gd name="T16" fmla="*/ 68 w 128"/>
              <a:gd name="T17" fmla="*/ 40 h 128"/>
              <a:gd name="T18" fmla="*/ 60 w 128"/>
              <a:gd name="T19" fmla="*/ 9 h 128"/>
              <a:gd name="T20" fmla="*/ 41 w 128"/>
              <a:gd name="T21" fmla="*/ 32 h 128"/>
              <a:gd name="T22" fmla="*/ 60 w 128"/>
              <a:gd name="T23" fmla="*/ 40 h 128"/>
              <a:gd name="T24" fmla="*/ 36 w 128"/>
              <a:gd name="T25" fmla="*/ 60 h 128"/>
              <a:gd name="T26" fmla="*/ 60 w 128"/>
              <a:gd name="T27" fmla="*/ 40 h 128"/>
              <a:gd name="T28" fmla="*/ 8 w 128"/>
              <a:gd name="T29" fmla="*/ 60 h 128"/>
              <a:gd name="T30" fmla="*/ 31 w 128"/>
              <a:gd name="T31" fmla="*/ 40 h 128"/>
              <a:gd name="T32" fmla="*/ 36 w 128"/>
              <a:gd name="T33" fmla="*/ 68 h 128"/>
              <a:gd name="T34" fmla="*/ 60 w 128"/>
              <a:gd name="T35" fmla="*/ 87 h 128"/>
              <a:gd name="T36" fmla="*/ 36 w 128"/>
              <a:gd name="T37" fmla="*/ 68 h 128"/>
              <a:gd name="T38" fmla="*/ 60 w 128"/>
              <a:gd name="T39" fmla="*/ 119 h 128"/>
              <a:gd name="T40" fmla="*/ 60 w 128"/>
              <a:gd name="T41" fmla="*/ 95 h 128"/>
              <a:gd name="T42" fmla="*/ 68 w 128"/>
              <a:gd name="T43" fmla="*/ 95 h 128"/>
              <a:gd name="T44" fmla="*/ 68 w 128"/>
              <a:gd name="T45" fmla="*/ 119 h 128"/>
              <a:gd name="T46" fmla="*/ 68 w 128"/>
              <a:gd name="T47" fmla="*/ 68 h 128"/>
              <a:gd name="T48" fmla="*/ 89 w 128"/>
              <a:gd name="T49" fmla="*/ 87 h 128"/>
              <a:gd name="T50" fmla="*/ 99 w 128"/>
              <a:gd name="T51" fmla="*/ 68 h 128"/>
              <a:gd name="T52" fmla="*/ 115 w 128"/>
              <a:gd name="T53" fmla="*/ 87 h 128"/>
              <a:gd name="T54" fmla="*/ 99 w 128"/>
              <a:gd name="T55" fmla="*/ 68 h 128"/>
              <a:gd name="T56" fmla="*/ 97 w 128"/>
              <a:gd name="T57" fmla="*/ 40 h 128"/>
              <a:gd name="T58" fmla="*/ 120 w 128"/>
              <a:gd name="T59" fmla="*/ 60 h 128"/>
              <a:gd name="T60" fmla="*/ 110 w 128"/>
              <a:gd name="T61" fmla="*/ 32 h 128"/>
              <a:gd name="T62" fmla="*/ 85 w 128"/>
              <a:gd name="T63" fmla="*/ 12 h 128"/>
              <a:gd name="T64" fmla="*/ 43 w 128"/>
              <a:gd name="T65" fmla="*/ 12 h 128"/>
              <a:gd name="T66" fmla="*/ 18 w 128"/>
              <a:gd name="T67" fmla="*/ 32 h 128"/>
              <a:gd name="T68" fmla="*/ 17 w 128"/>
              <a:gd name="T69" fmla="*/ 95 h 128"/>
              <a:gd name="T70" fmla="*/ 43 w 128"/>
              <a:gd name="T71" fmla="*/ 116 h 128"/>
              <a:gd name="T72" fmla="*/ 85 w 128"/>
              <a:gd name="T73" fmla="*/ 116 h 128"/>
              <a:gd name="T74" fmla="*/ 110 w 128"/>
              <a:gd name="T75" fmla="*/ 95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8" h="128">
                <a:moveTo>
                  <a:pt x="64" y="0"/>
                </a:moveTo>
                <a:cubicBezTo>
                  <a:pt x="29" y="0"/>
                  <a:pt x="0" y="29"/>
                  <a:pt x="0" y="64"/>
                </a:cubicBezTo>
                <a:cubicBezTo>
                  <a:pt x="0" y="99"/>
                  <a:pt x="29" y="128"/>
                  <a:pt x="64" y="128"/>
                </a:cubicBezTo>
                <a:cubicBezTo>
                  <a:pt x="99" y="128"/>
                  <a:pt x="128" y="99"/>
                  <a:pt x="128" y="64"/>
                </a:cubicBezTo>
                <a:cubicBezTo>
                  <a:pt x="128" y="29"/>
                  <a:pt x="99" y="0"/>
                  <a:pt x="64" y="0"/>
                </a:cubicBezTo>
                <a:close/>
                <a:moveTo>
                  <a:pt x="8" y="68"/>
                </a:moveTo>
                <a:cubicBezTo>
                  <a:pt x="28" y="68"/>
                  <a:pt x="28" y="68"/>
                  <a:pt x="28" y="68"/>
                </a:cubicBezTo>
                <a:cubicBezTo>
                  <a:pt x="28" y="75"/>
                  <a:pt x="29" y="81"/>
                  <a:pt x="30" y="87"/>
                </a:cubicBezTo>
                <a:cubicBezTo>
                  <a:pt x="13" y="87"/>
                  <a:pt x="13" y="87"/>
                  <a:pt x="13" y="87"/>
                </a:cubicBezTo>
                <a:cubicBezTo>
                  <a:pt x="10" y="81"/>
                  <a:pt x="9" y="75"/>
                  <a:pt x="8" y="68"/>
                </a:cubicBezTo>
                <a:close/>
                <a:moveTo>
                  <a:pt x="68" y="32"/>
                </a:moveTo>
                <a:cubicBezTo>
                  <a:pt x="68" y="9"/>
                  <a:pt x="68" y="9"/>
                  <a:pt x="68" y="9"/>
                </a:cubicBezTo>
                <a:cubicBezTo>
                  <a:pt x="75" y="11"/>
                  <a:pt x="82" y="20"/>
                  <a:pt x="86" y="32"/>
                </a:cubicBezTo>
                <a:lnTo>
                  <a:pt x="68" y="32"/>
                </a:lnTo>
                <a:close/>
                <a:moveTo>
                  <a:pt x="89" y="40"/>
                </a:moveTo>
                <a:cubicBezTo>
                  <a:pt x="90" y="46"/>
                  <a:pt x="91" y="53"/>
                  <a:pt x="92" y="60"/>
                </a:cubicBezTo>
                <a:cubicBezTo>
                  <a:pt x="68" y="60"/>
                  <a:pt x="68" y="60"/>
                  <a:pt x="68" y="60"/>
                </a:cubicBezTo>
                <a:cubicBezTo>
                  <a:pt x="68" y="40"/>
                  <a:pt x="68" y="40"/>
                  <a:pt x="68" y="40"/>
                </a:cubicBezTo>
                <a:lnTo>
                  <a:pt x="89" y="40"/>
                </a:lnTo>
                <a:close/>
                <a:moveTo>
                  <a:pt x="60" y="9"/>
                </a:moveTo>
                <a:cubicBezTo>
                  <a:pt x="60" y="32"/>
                  <a:pt x="60" y="32"/>
                  <a:pt x="60" y="32"/>
                </a:cubicBezTo>
                <a:cubicBezTo>
                  <a:pt x="41" y="32"/>
                  <a:pt x="41" y="32"/>
                  <a:pt x="41" y="32"/>
                </a:cubicBezTo>
                <a:cubicBezTo>
                  <a:pt x="46" y="20"/>
                  <a:pt x="52" y="11"/>
                  <a:pt x="60" y="9"/>
                </a:cubicBezTo>
                <a:close/>
                <a:moveTo>
                  <a:pt x="60" y="40"/>
                </a:moveTo>
                <a:cubicBezTo>
                  <a:pt x="60" y="60"/>
                  <a:pt x="60" y="60"/>
                  <a:pt x="60" y="60"/>
                </a:cubicBezTo>
                <a:cubicBezTo>
                  <a:pt x="36" y="60"/>
                  <a:pt x="36" y="60"/>
                  <a:pt x="36" y="60"/>
                </a:cubicBezTo>
                <a:cubicBezTo>
                  <a:pt x="36" y="53"/>
                  <a:pt x="37" y="46"/>
                  <a:pt x="39" y="40"/>
                </a:cubicBezTo>
                <a:lnTo>
                  <a:pt x="60" y="40"/>
                </a:lnTo>
                <a:close/>
                <a:moveTo>
                  <a:pt x="28" y="60"/>
                </a:moveTo>
                <a:cubicBezTo>
                  <a:pt x="8" y="60"/>
                  <a:pt x="8" y="60"/>
                  <a:pt x="8" y="60"/>
                </a:cubicBezTo>
                <a:cubicBezTo>
                  <a:pt x="9" y="53"/>
                  <a:pt x="10" y="46"/>
                  <a:pt x="13" y="40"/>
                </a:cubicBezTo>
                <a:cubicBezTo>
                  <a:pt x="31" y="40"/>
                  <a:pt x="31" y="40"/>
                  <a:pt x="31" y="40"/>
                </a:cubicBezTo>
                <a:cubicBezTo>
                  <a:pt x="29" y="46"/>
                  <a:pt x="28" y="53"/>
                  <a:pt x="28" y="60"/>
                </a:cubicBezTo>
                <a:close/>
                <a:moveTo>
                  <a:pt x="36" y="68"/>
                </a:moveTo>
                <a:cubicBezTo>
                  <a:pt x="60" y="68"/>
                  <a:pt x="60" y="68"/>
                  <a:pt x="60" y="68"/>
                </a:cubicBezTo>
                <a:cubicBezTo>
                  <a:pt x="60" y="87"/>
                  <a:pt x="60" y="87"/>
                  <a:pt x="60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1"/>
                  <a:pt x="36" y="75"/>
                  <a:pt x="36" y="68"/>
                </a:cubicBezTo>
                <a:close/>
                <a:moveTo>
                  <a:pt x="60" y="95"/>
                </a:moveTo>
                <a:cubicBezTo>
                  <a:pt x="60" y="119"/>
                  <a:pt x="60" y="119"/>
                  <a:pt x="60" y="119"/>
                </a:cubicBezTo>
                <a:cubicBezTo>
                  <a:pt x="52" y="117"/>
                  <a:pt x="45" y="108"/>
                  <a:pt x="41" y="95"/>
                </a:cubicBezTo>
                <a:lnTo>
                  <a:pt x="60" y="95"/>
                </a:lnTo>
                <a:close/>
                <a:moveTo>
                  <a:pt x="68" y="119"/>
                </a:moveTo>
                <a:cubicBezTo>
                  <a:pt x="68" y="95"/>
                  <a:pt x="68" y="95"/>
                  <a:pt x="68" y="95"/>
                </a:cubicBezTo>
                <a:cubicBezTo>
                  <a:pt x="87" y="95"/>
                  <a:pt x="87" y="95"/>
                  <a:pt x="87" y="95"/>
                </a:cubicBezTo>
                <a:cubicBezTo>
                  <a:pt x="82" y="108"/>
                  <a:pt x="76" y="117"/>
                  <a:pt x="68" y="119"/>
                </a:cubicBezTo>
                <a:close/>
                <a:moveTo>
                  <a:pt x="68" y="87"/>
                </a:moveTo>
                <a:cubicBezTo>
                  <a:pt x="68" y="68"/>
                  <a:pt x="68" y="68"/>
                  <a:pt x="68" y="68"/>
                </a:cubicBezTo>
                <a:cubicBezTo>
                  <a:pt x="92" y="68"/>
                  <a:pt x="92" y="68"/>
                  <a:pt x="92" y="68"/>
                </a:cubicBezTo>
                <a:cubicBezTo>
                  <a:pt x="91" y="75"/>
                  <a:pt x="90" y="81"/>
                  <a:pt x="89" y="87"/>
                </a:cubicBezTo>
                <a:lnTo>
                  <a:pt x="68" y="87"/>
                </a:lnTo>
                <a:close/>
                <a:moveTo>
                  <a:pt x="99" y="68"/>
                </a:moveTo>
                <a:cubicBezTo>
                  <a:pt x="120" y="68"/>
                  <a:pt x="120" y="68"/>
                  <a:pt x="120" y="68"/>
                </a:cubicBezTo>
                <a:cubicBezTo>
                  <a:pt x="119" y="75"/>
                  <a:pt x="117" y="81"/>
                  <a:pt x="115" y="87"/>
                </a:cubicBezTo>
                <a:cubicBezTo>
                  <a:pt x="97" y="87"/>
                  <a:pt x="97" y="87"/>
                  <a:pt x="97" y="87"/>
                </a:cubicBezTo>
                <a:cubicBezTo>
                  <a:pt x="98" y="81"/>
                  <a:pt x="99" y="75"/>
                  <a:pt x="99" y="68"/>
                </a:cubicBezTo>
                <a:close/>
                <a:moveTo>
                  <a:pt x="99" y="60"/>
                </a:moveTo>
                <a:cubicBezTo>
                  <a:pt x="99" y="53"/>
                  <a:pt x="98" y="46"/>
                  <a:pt x="97" y="40"/>
                </a:cubicBezTo>
                <a:cubicBezTo>
                  <a:pt x="114" y="40"/>
                  <a:pt x="114" y="40"/>
                  <a:pt x="114" y="40"/>
                </a:cubicBezTo>
                <a:cubicBezTo>
                  <a:pt x="117" y="46"/>
                  <a:pt x="119" y="53"/>
                  <a:pt x="120" y="60"/>
                </a:cubicBezTo>
                <a:lnTo>
                  <a:pt x="99" y="60"/>
                </a:lnTo>
                <a:close/>
                <a:moveTo>
                  <a:pt x="110" y="32"/>
                </a:moveTo>
                <a:cubicBezTo>
                  <a:pt x="95" y="32"/>
                  <a:pt x="95" y="32"/>
                  <a:pt x="95" y="32"/>
                </a:cubicBezTo>
                <a:cubicBezTo>
                  <a:pt x="92" y="24"/>
                  <a:pt x="89" y="17"/>
                  <a:pt x="85" y="12"/>
                </a:cubicBezTo>
                <a:cubicBezTo>
                  <a:pt x="95" y="16"/>
                  <a:pt x="103" y="23"/>
                  <a:pt x="110" y="32"/>
                </a:cubicBezTo>
                <a:close/>
                <a:moveTo>
                  <a:pt x="43" y="12"/>
                </a:moveTo>
                <a:cubicBezTo>
                  <a:pt x="39" y="17"/>
                  <a:pt x="35" y="24"/>
                  <a:pt x="33" y="32"/>
                </a:cubicBezTo>
                <a:cubicBezTo>
                  <a:pt x="18" y="32"/>
                  <a:pt x="18" y="32"/>
                  <a:pt x="18" y="32"/>
                </a:cubicBezTo>
                <a:cubicBezTo>
                  <a:pt x="24" y="23"/>
                  <a:pt x="33" y="16"/>
                  <a:pt x="43" y="12"/>
                </a:cubicBezTo>
                <a:close/>
                <a:moveTo>
                  <a:pt x="17" y="95"/>
                </a:moveTo>
                <a:cubicBezTo>
                  <a:pt x="32" y="95"/>
                  <a:pt x="32" y="95"/>
                  <a:pt x="32" y="95"/>
                </a:cubicBezTo>
                <a:cubicBezTo>
                  <a:pt x="35" y="103"/>
                  <a:pt x="39" y="110"/>
                  <a:pt x="43" y="116"/>
                </a:cubicBezTo>
                <a:cubicBezTo>
                  <a:pt x="32" y="112"/>
                  <a:pt x="23" y="104"/>
                  <a:pt x="17" y="95"/>
                </a:cubicBezTo>
                <a:close/>
                <a:moveTo>
                  <a:pt x="85" y="116"/>
                </a:moveTo>
                <a:cubicBezTo>
                  <a:pt x="89" y="110"/>
                  <a:pt x="93" y="103"/>
                  <a:pt x="95" y="95"/>
                </a:cubicBezTo>
                <a:cubicBezTo>
                  <a:pt x="110" y="95"/>
                  <a:pt x="110" y="95"/>
                  <a:pt x="110" y="95"/>
                </a:cubicBezTo>
                <a:cubicBezTo>
                  <a:pt x="104" y="104"/>
                  <a:pt x="95" y="112"/>
                  <a:pt x="85" y="11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1"/>
          <p:cNvSpPr>
            <a:spLocks noEditPoints="1"/>
          </p:cNvSpPr>
          <p:nvPr userDrawn="1"/>
        </p:nvSpPr>
        <p:spPr bwMode="auto">
          <a:xfrm>
            <a:off x="1427526" y="3958358"/>
            <a:ext cx="1006832" cy="871150"/>
          </a:xfrm>
          <a:custGeom>
            <a:avLst/>
            <a:gdLst>
              <a:gd name="T0" fmla="*/ 777751 w 1039126"/>
              <a:gd name="T1" fmla="*/ 0 h 898876"/>
              <a:gd name="T2" fmla="*/ 261375 w 1039126"/>
              <a:gd name="T3" fmla="*/ 0 h 898876"/>
              <a:gd name="T4" fmla="*/ 0 w 1039126"/>
              <a:gd name="T5" fmla="*/ 449438 h 898876"/>
              <a:gd name="T6" fmla="*/ 261375 w 1039126"/>
              <a:gd name="T7" fmla="*/ 898876 h 898876"/>
              <a:gd name="T8" fmla="*/ 777751 w 1039126"/>
              <a:gd name="T9" fmla="*/ 898876 h 898876"/>
              <a:gd name="T10" fmla="*/ 1039126 w 1039126"/>
              <a:gd name="T11" fmla="*/ 449438 h 898876"/>
              <a:gd name="T12" fmla="*/ 777751 w 1039126"/>
              <a:gd name="T13" fmla="*/ 0 h 898876"/>
              <a:gd name="T14" fmla="*/ 688501 w 1039126"/>
              <a:gd name="T15" fmla="*/ 742688 h 898876"/>
              <a:gd name="T16" fmla="*/ 350625 w 1039126"/>
              <a:gd name="T17" fmla="*/ 742688 h 898876"/>
              <a:gd name="T18" fmla="*/ 181687 w 1039126"/>
              <a:gd name="T19" fmla="*/ 449438 h 898876"/>
              <a:gd name="T20" fmla="*/ 350625 w 1039126"/>
              <a:gd name="T21" fmla="*/ 156188 h 898876"/>
              <a:gd name="T22" fmla="*/ 688501 w 1039126"/>
              <a:gd name="T23" fmla="*/ 156188 h 898876"/>
              <a:gd name="T24" fmla="*/ 857439 w 1039126"/>
              <a:gd name="T25" fmla="*/ 449438 h 898876"/>
              <a:gd name="T26" fmla="*/ 688501 w 1039126"/>
              <a:gd name="T27" fmla="*/ 742688 h 898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39126" h="898876">
                <a:moveTo>
                  <a:pt x="777751" y="0"/>
                </a:moveTo>
                <a:lnTo>
                  <a:pt x="261375" y="0"/>
                </a:lnTo>
                <a:lnTo>
                  <a:pt x="0" y="449438"/>
                </a:lnTo>
                <a:lnTo>
                  <a:pt x="261375" y="898876"/>
                </a:lnTo>
                <a:lnTo>
                  <a:pt x="777751" y="898876"/>
                </a:lnTo>
                <a:lnTo>
                  <a:pt x="1039126" y="449438"/>
                </a:lnTo>
                <a:lnTo>
                  <a:pt x="777751" y="0"/>
                </a:lnTo>
                <a:close/>
                <a:moveTo>
                  <a:pt x="688501" y="742688"/>
                </a:moveTo>
                <a:lnTo>
                  <a:pt x="350625" y="742688"/>
                </a:lnTo>
                <a:lnTo>
                  <a:pt x="181687" y="449438"/>
                </a:lnTo>
                <a:lnTo>
                  <a:pt x="350625" y="156188"/>
                </a:lnTo>
                <a:lnTo>
                  <a:pt x="688501" y="156188"/>
                </a:lnTo>
                <a:lnTo>
                  <a:pt x="857439" y="449438"/>
                </a:lnTo>
                <a:lnTo>
                  <a:pt x="688501" y="742688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6569" y="1689554"/>
            <a:ext cx="3024839" cy="261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9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62000" y="1915064"/>
            <a:ext cx="4646762" cy="3799936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nl-NL" sz="2200" b="1" dirty="0">
                <a:solidFill>
                  <a:srgbClr val="FF0000"/>
                </a:solidFill>
                <a:latin typeface="Garamond" pitchFamily="18" charset="0"/>
                <a:cs typeface="Arial" pitchFamily="34" charset="0"/>
              </a:rPr>
              <a:t>“Triple A” (Analytical Advisory Activities</a:t>
            </a:r>
            <a:r>
              <a:rPr lang="nl-NL" sz="2200" b="1" dirty="0" smtClean="0">
                <a:solidFill>
                  <a:srgbClr val="FF0000"/>
                </a:solidFill>
                <a:latin typeface="Garamond" pitchFamily="18" charset="0"/>
                <a:cs typeface="Arial" pitchFamily="34" charset="0"/>
              </a:rPr>
              <a:t>)</a:t>
            </a:r>
            <a:endParaRPr lang="nl-NL" sz="2200" b="1" dirty="0">
              <a:solidFill>
                <a:srgbClr val="FF0000"/>
              </a:solidFill>
              <a:latin typeface="Garamond" pitchFamily="18" charset="0"/>
              <a:cs typeface="Arial" pitchFamily="34" charset="0"/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nl-NL" sz="2200" b="1" dirty="0">
                <a:latin typeface="Garamond" pitchFamily="18" charset="0"/>
                <a:cs typeface="Arial" pitchFamily="34" charset="0"/>
              </a:rPr>
              <a:t>Donor Coordination for development &amp; </a:t>
            </a:r>
            <a:r>
              <a:rPr lang="nl-NL" sz="2200" b="1" dirty="0" smtClean="0">
                <a:latin typeface="Garamond" pitchFamily="18" charset="0"/>
                <a:cs typeface="Arial" pitchFamily="34" charset="0"/>
              </a:rPr>
              <a:t>reconstruction</a:t>
            </a:r>
            <a:endParaRPr lang="nl-NL" sz="2200" b="1" dirty="0">
              <a:latin typeface="Garamond" pitchFamily="18" charset="0"/>
              <a:cs typeface="Arial" pitchFamily="34" charset="0"/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nl-NL" sz="2200" b="1" dirty="0">
                <a:latin typeface="Garamond" pitchFamily="18" charset="0"/>
                <a:cs typeface="Arial" pitchFamily="34" charset="0"/>
              </a:rPr>
              <a:t>Grants </a:t>
            </a:r>
            <a:r>
              <a:rPr lang="nl-NL" sz="2200" b="1" dirty="0" smtClean="0">
                <a:latin typeface="Garamond" pitchFamily="18" charset="0"/>
                <a:cs typeface="Arial" pitchFamily="34" charset="0"/>
              </a:rPr>
              <a:t>Mobilization</a:t>
            </a:r>
            <a:endParaRPr lang="nl-NL" sz="2200" b="1" dirty="0">
              <a:latin typeface="Garamond" pitchFamily="18" charset="0"/>
              <a:cs typeface="Arial" pitchFamily="34" charset="0"/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nl-NL" sz="2200" b="1" dirty="0">
                <a:latin typeface="Garamond" pitchFamily="18" charset="0"/>
                <a:cs typeface="Arial" pitchFamily="34" charset="0"/>
              </a:rPr>
              <a:t>Technical Assistance for Sector </a:t>
            </a:r>
            <a:r>
              <a:rPr lang="nl-NL" sz="2200" b="1" dirty="0" smtClean="0">
                <a:latin typeface="Garamond" pitchFamily="18" charset="0"/>
                <a:cs typeface="Arial" pitchFamily="34" charset="0"/>
              </a:rPr>
              <a:t>work</a:t>
            </a:r>
            <a:endParaRPr lang="nl-NL" sz="2200" b="1" dirty="0">
              <a:latin typeface="Garamond" pitchFamily="18" charset="0"/>
              <a:cs typeface="Arial" pitchFamily="34" charset="0"/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nl-NL" sz="2200" b="1" dirty="0">
                <a:latin typeface="Garamond" pitchFamily="18" charset="0"/>
                <a:cs typeface="Arial" pitchFamily="34" charset="0"/>
              </a:rPr>
              <a:t>Capacity Building for Governance, Reconstruction &amp; Service Delivery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5572664" cy="1051560"/>
          </a:xfrm>
        </p:spPr>
        <p:txBody>
          <a:bodyPr/>
          <a:lstStyle/>
          <a:p>
            <a:r>
              <a:rPr lang="en-US" sz="4400" b="1" dirty="0" smtClean="0">
                <a:latin typeface="Garamond" pitchFamily="18" charset="0"/>
              </a:rPr>
              <a:t>Development Support</a:t>
            </a:r>
            <a:endParaRPr lang="en-US" sz="4400" b="1" dirty="0">
              <a:latin typeface="Garamond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8799" y="2287152"/>
            <a:ext cx="2902463" cy="251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95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57199"/>
            <a:ext cx="6223002" cy="1276709"/>
          </a:xfrm>
        </p:spPr>
        <p:txBody>
          <a:bodyPr/>
          <a:lstStyle/>
          <a:p>
            <a:r>
              <a:rPr lang="en-US" dirty="0"/>
              <a:t>How much is</a:t>
            </a:r>
            <a:br>
              <a:rPr lang="en-US" dirty="0"/>
            </a:br>
            <a:r>
              <a:rPr lang="en-US" dirty="0"/>
              <a:t>Indonesia </a:t>
            </a:r>
            <a:r>
              <a:rPr lang="en-US" dirty="0" smtClean="0"/>
              <a:t>borrowing?</a:t>
            </a:r>
            <a:endParaRPr lang="en-US" dirty="0"/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828800" y="2020887"/>
            <a:ext cx="5502276" cy="3748088"/>
            <a:chOff x="528" y="1273"/>
            <a:chExt cx="3466" cy="2361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055" y="1273"/>
              <a:ext cx="2288" cy="1282"/>
            </a:xfrm>
            <a:custGeom>
              <a:avLst/>
              <a:gdLst>
                <a:gd name="T0" fmla="*/ 10359 w 10603"/>
                <a:gd name="T1" fmla="*/ 5852 h 5951"/>
                <a:gd name="T2" fmla="*/ 5636 w 10603"/>
                <a:gd name="T3" fmla="*/ 244 h 5951"/>
                <a:gd name="T4" fmla="*/ 28 w 10603"/>
                <a:gd name="T5" fmla="*/ 4967 h 5951"/>
                <a:gd name="T6" fmla="*/ 38 w 10603"/>
                <a:gd name="T7" fmla="*/ 5951 h 5951"/>
                <a:gd name="T8" fmla="*/ 5193 w 10603"/>
                <a:gd name="T9" fmla="*/ 5409 h 5951"/>
                <a:gd name="T10" fmla="*/ 10359 w 10603"/>
                <a:gd name="T11" fmla="*/ 5852 h 5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03" h="5951">
                  <a:moveTo>
                    <a:pt x="10359" y="5852"/>
                  </a:moveTo>
                  <a:cubicBezTo>
                    <a:pt x="10603" y="3000"/>
                    <a:pt x="8489" y="489"/>
                    <a:pt x="5636" y="244"/>
                  </a:cubicBezTo>
                  <a:cubicBezTo>
                    <a:pt x="2784" y="0"/>
                    <a:pt x="273" y="2114"/>
                    <a:pt x="28" y="4967"/>
                  </a:cubicBezTo>
                  <a:cubicBezTo>
                    <a:pt x="0" y="5294"/>
                    <a:pt x="3" y="5624"/>
                    <a:pt x="38" y="5951"/>
                  </a:cubicBezTo>
                  <a:lnTo>
                    <a:pt x="5193" y="5409"/>
                  </a:lnTo>
                  <a:lnTo>
                    <a:pt x="10359" y="5852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2175" y="2438"/>
              <a:ext cx="1115" cy="477"/>
            </a:xfrm>
            <a:custGeom>
              <a:avLst/>
              <a:gdLst>
                <a:gd name="T0" fmla="*/ 4687 w 5166"/>
                <a:gd name="T1" fmla="*/ 2216 h 2216"/>
                <a:gd name="T2" fmla="*/ 5166 w 5166"/>
                <a:gd name="T3" fmla="*/ 443 h 2216"/>
                <a:gd name="T4" fmla="*/ 0 w 5166"/>
                <a:gd name="T5" fmla="*/ 0 h 2216"/>
                <a:gd name="T6" fmla="*/ 4687 w 5166"/>
                <a:gd name="T7" fmla="*/ 2216 h 2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66" h="2216">
                  <a:moveTo>
                    <a:pt x="4687" y="2216"/>
                  </a:moveTo>
                  <a:cubicBezTo>
                    <a:pt x="4951" y="1658"/>
                    <a:pt x="5113" y="1058"/>
                    <a:pt x="5166" y="443"/>
                  </a:cubicBezTo>
                  <a:lnTo>
                    <a:pt x="0" y="0"/>
                  </a:lnTo>
                  <a:lnTo>
                    <a:pt x="4687" y="221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2175" y="2438"/>
              <a:ext cx="1012" cy="920"/>
            </a:xfrm>
            <a:custGeom>
              <a:avLst/>
              <a:gdLst>
                <a:gd name="T0" fmla="*/ 2941 w 4687"/>
                <a:gd name="T1" fmla="*/ 4270 h 4270"/>
                <a:gd name="T2" fmla="*/ 4687 w 4687"/>
                <a:gd name="T3" fmla="*/ 2216 h 4270"/>
                <a:gd name="T4" fmla="*/ 0 w 4687"/>
                <a:gd name="T5" fmla="*/ 0 h 4270"/>
                <a:gd name="T6" fmla="*/ 2941 w 4687"/>
                <a:gd name="T7" fmla="*/ 4270 h 4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87" h="4270">
                  <a:moveTo>
                    <a:pt x="2941" y="4270"/>
                  </a:moveTo>
                  <a:cubicBezTo>
                    <a:pt x="3694" y="3751"/>
                    <a:pt x="4296" y="3043"/>
                    <a:pt x="4687" y="2216"/>
                  </a:cubicBezTo>
                  <a:lnTo>
                    <a:pt x="0" y="0"/>
                  </a:lnTo>
                  <a:lnTo>
                    <a:pt x="2941" y="427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1490" y="2438"/>
              <a:ext cx="1320" cy="1196"/>
            </a:xfrm>
            <a:custGeom>
              <a:avLst/>
              <a:gdLst>
                <a:gd name="T0" fmla="*/ 0 w 6118"/>
                <a:gd name="T1" fmla="*/ 4097 h 5550"/>
                <a:gd name="T2" fmla="*/ 6118 w 6118"/>
                <a:gd name="T3" fmla="*/ 4270 h 5550"/>
                <a:gd name="T4" fmla="*/ 3177 w 6118"/>
                <a:gd name="T5" fmla="*/ 0 h 5550"/>
                <a:gd name="T6" fmla="*/ 0 w 6118"/>
                <a:gd name="T7" fmla="*/ 4097 h 5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18" h="5550">
                  <a:moveTo>
                    <a:pt x="0" y="4097"/>
                  </a:moveTo>
                  <a:cubicBezTo>
                    <a:pt x="1784" y="5480"/>
                    <a:pt x="4258" y="5550"/>
                    <a:pt x="6118" y="4270"/>
                  </a:cubicBezTo>
                  <a:lnTo>
                    <a:pt x="3177" y="0"/>
                  </a:lnTo>
                  <a:lnTo>
                    <a:pt x="0" y="4097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1190" y="2438"/>
              <a:ext cx="985" cy="883"/>
            </a:xfrm>
            <a:custGeom>
              <a:avLst/>
              <a:gdLst>
                <a:gd name="T0" fmla="*/ 0 w 4567"/>
                <a:gd name="T1" fmla="*/ 2453 h 4097"/>
                <a:gd name="T2" fmla="*/ 1390 w 4567"/>
                <a:gd name="T3" fmla="*/ 4097 h 4097"/>
                <a:gd name="T4" fmla="*/ 4567 w 4567"/>
                <a:gd name="T5" fmla="*/ 0 h 4097"/>
                <a:gd name="T6" fmla="*/ 0 w 4567"/>
                <a:gd name="T7" fmla="*/ 2453 h 4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7" h="4097">
                  <a:moveTo>
                    <a:pt x="0" y="2453"/>
                  </a:moveTo>
                  <a:cubicBezTo>
                    <a:pt x="343" y="3092"/>
                    <a:pt x="817" y="3652"/>
                    <a:pt x="1390" y="4097"/>
                  </a:cubicBezTo>
                  <a:lnTo>
                    <a:pt x="4567" y="0"/>
                  </a:lnTo>
                  <a:lnTo>
                    <a:pt x="0" y="245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1063" y="2438"/>
              <a:ext cx="1112" cy="529"/>
            </a:xfrm>
            <a:custGeom>
              <a:avLst/>
              <a:gdLst>
                <a:gd name="T0" fmla="*/ 0 w 5155"/>
                <a:gd name="T1" fmla="*/ 542 h 2453"/>
                <a:gd name="T2" fmla="*/ 588 w 5155"/>
                <a:gd name="T3" fmla="*/ 2453 h 2453"/>
                <a:gd name="T4" fmla="*/ 5155 w 5155"/>
                <a:gd name="T5" fmla="*/ 0 h 2453"/>
                <a:gd name="T6" fmla="*/ 0 w 5155"/>
                <a:gd name="T7" fmla="*/ 542 h 2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5" h="2453">
                  <a:moveTo>
                    <a:pt x="0" y="542"/>
                  </a:moveTo>
                  <a:cubicBezTo>
                    <a:pt x="70" y="1211"/>
                    <a:pt x="270" y="1860"/>
                    <a:pt x="588" y="2453"/>
                  </a:cubicBezTo>
                  <a:lnTo>
                    <a:pt x="5155" y="0"/>
                  </a:lnTo>
                  <a:lnTo>
                    <a:pt x="0" y="542"/>
                  </a:lnTo>
                  <a:close/>
                </a:path>
              </a:pathLst>
            </a:custGeom>
            <a:solidFill>
              <a:srgbClr val="9999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3257" y="2659"/>
              <a:ext cx="208" cy="75"/>
            </a:xfrm>
            <a:custGeom>
              <a:avLst/>
              <a:gdLst>
                <a:gd name="T0" fmla="*/ 0 w 963"/>
                <a:gd name="T1" fmla="*/ 337 h 352"/>
                <a:gd name="T2" fmla="*/ 840 w 963"/>
                <a:gd name="T3" fmla="*/ 1 h 352"/>
                <a:gd name="T4" fmla="*/ 843 w 963"/>
                <a:gd name="T5" fmla="*/ 0 h 352"/>
                <a:gd name="T6" fmla="*/ 963 w 963"/>
                <a:gd name="T7" fmla="*/ 0 h 352"/>
                <a:gd name="T8" fmla="*/ 963 w 963"/>
                <a:gd name="T9" fmla="*/ 16 h 352"/>
                <a:gd name="T10" fmla="*/ 843 w 963"/>
                <a:gd name="T11" fmla="*/ 16 h 352"/>
                <a:gd name="T12" fmla="*/ 846 w 963"/>
                <a:gd name="T13" fmla="*/ 16 h 352"/>
                <a:gd name="T14" fmla="*/ 6 w 963"/>
                <a:gd name="T15" fmla="*/ 352 h 352"/>
                <a:gd name="T16" fmla="*/ 0 w 963"/>
                <a:gd name="T17" fmla="*/ 33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3" h="352">
                  <a:moveTo>
                    <a:pt x="0" y="337"/>
                  </a:moveTo>
                  <a:lnTo>
                    <a:pt x="840" y="1"/>
                  </a:lnTo>
                  <a:cubicBezTo>
                    <a:pt x="841" y="1"/>
                    <a:pt x="842" y="0"/>
                    <a:pt x="843" y="0"/>
                  </a:cubicBezTo>
                  <a:lnTo>
                    <a:pt x="963" y="0"/>
                  </a:lnTo>
                  <a:lnTo>
                    <a:pt x="963" y="16"/>
                  </a:lnTo>
                  <a:lnTo>
                    <a:pt x="843" y="16"/>
                  </a:lnTo>
                  <a:lnTo>
                    <a:pt x="846" y="16"/>
                  </a:lnTo>
                  <a:lnTo>
                    <a:pt x="6" y="352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3029" y="3163"/>
              <a:ext cx="139" cy="147"/>
            </a:xfrm>
            <a:custGeom>
              <a:avLst/>
              <a:gdLst>
                <a:gd name="T0" fmla="*/ 13 w 646"/>
                <a:gd name="T1" fmla="*/ 0 h 684"/>
                <a:gd name="T2" fmla="*/ 533 w 646"/>
                <a:gd name="T3" fmla="*/ 672 h 684"/>
                <a:gd name="T4" fmla="*/ 527 w 646"/>
                <a:gd name="T5" fmla="*/ 668 h 684"/>
                <a:gd name="T6" fmla="*/ 646 w 646"/>
                <a:gd name="T7" fmla="*/ 668 h 684"/>
                <a:gd name="T8" fmla="*/ 646 w 646"/>
                <a:gd name="T9" fmla="*/ 684 h 684"/>
                <a:gd name="T10" fmla="*/ 527 w 646"/>
                <a:gd name="T11" fmla="*/ 684 h 684"/>
                <a:gd name="T12" fmla="*/ 520 w 646"/>
                <a:gd name="T13" fmla="*/ 681 h 684"/>
                <a:gd name="T14" fmla="*/ 0 w 646"/>
                <a:gd name="T15" fmla="*/ 9 h 684"/>
                <a:gd name="T16" fmla="*/ 13 w 646"/>
                <a:gd name="T1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6" h="684">
                  <a:moveTo>
                    <a:pt x="13" y="0"/>
                  </a:moveTo>
                  <a:lnTo>
                    <a:pt x="533" y="672"/>
                  </a:lnTo>
                  <a:lnTo>
                    <a:pt x="527" y="668"/>
                  </a:lnTo>
                  <a:lnTo>
                    <a:pt x="646" y="668"/>
                  </a:lnTo>
                  <a:lnTo>
                    <a:pt x="646" y="684"/>
                  </a:lnTo>
                  <a:lnTo>
                    <a:pt x="527" y="684"/>
                  </a:lnTo>
                  <a:cubicBezTo>
                    <a:pt x="524" y="684"/>
                    <a:pt x="522" y="683"/>
                    <a:pt x="520" y="681"/>
                  </a:cubicBezTo>
                  <a:lnTo>
                    <a:pt x="0" y="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1214" y="3163"/>
              <a:ext cx="109" cy="102"/>
            </a:xfrm>
            <a:custGeom>
              <a:avLst/>
              <a:gdLst>
                <a:gd name="T0" fmla="*/ 503 w 503"/>
                <a:gd name="T1" fmla="*/ 11 h 477"/>
                <a:gd name="T2" fmla="*/ 124 w 503"/>
                <a:gd name="T3" fmla="*/ 475 h 477"/>
                <a:gd name="T4" fmla="*/ 118 w 503"/>
                <a:gd name="T5" fmla="*/ 477 h 477"/>
                <a:gd name="T6" fmla="*/ 0 w 503"/>
                <a:gd name="T7" fmla="*/ 477 h 477"/>
                <a:gd name="T8" fmla="*/ 0 w 503"/>
                <a:gd name="T9" fmla="*/ 461 h 477"/>
                <a:gd name="T10" fmla="*/ 118 w 503"/>
                <a:gd name="T11" fmla="*/ 461 h 477"/>
                <a:gd name="T12" fmla="*/ 112 w 503"/>
                <a:gd name="T13" fmla="*/ 464 h 477"/>
                <a:gd name="T14" fmla="*/ 490 w 503"/>
                <a:gd name="T15" fmla="*/ 0 h 477"/>
                <a:gd name="T16" fmla="*/ 503 w 503"/>
                <a:gd name="T17" fmla="*/ 11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477">
                  <a:moveTo>
                    <a:pt x="503" y="11"/>
                  </a:moveTo>
                  <a:lnTo>
                    <a:pt x="124" y="475"/>
                  </a:lnTo>
                  <a:cubicBezTo>
                    <a:pt x="123" y="476"/>
                    <a:pt x="120" y="477"/>
                    <a:pt x="118" y="477"/>
                  </a:cubicBezTo>
                  <a:lnTo>
                    <a:pt x="0" y="477"/>
                  </a:lnTo>
                  <a:lnTo>
                    <a:pt x="0" y="461"/>
                  </a:lnTo>
                  <a:lnTo>
                    <a:pt x="118" y="461"/>
                  </a:lnTo>
                  <a:lnTo>
                    <a:pt x="112" y="464"/>
                  </a:lnTo>
                  <a:lnTo>
                    <a:pt x="490" y="0"/>
                  </a:lnTo>
                  <a:lnTo>
                    <a:pt x="503" y="1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986" y="2676"/>
              <a:ext cx="122" cy="96"/>
            </a:xfrm>
            <a:custGeom>
              <a:avLst/>
              <a:gdLst>
                <a:gd name="T0" fmla="*/ 555 w 566"/>
                <a:gd name="T1" fmla="*/ 446 h 446"/>
                <a:gd name="T2" fmla="*/ 115 w 566"/>
                <a:gd name="T3" fmla="*/ 14 h 446"/>
                <a:gd name="T4" fmla="*/ 121 w 566"/>
                <a:gd name="T5" fmla="*/ 16 h 446"/>
                <a:gd name="T6" fmla="*/ 0 w 566"/>
                <a:gd name="T7" fmla="*/ 16 h 446"/>
                <a:gd name="T8" fmla="*/ 0 w 566"/>
                <a:gd name="T9" fmla="*/ 0 h 446"/>
                <a:gd name="T10" fmla="*/ 121 w 566"/>
                <a:gd name="T11" fmla="*/ 0 h 446"/>
                <a:gd name="T12" fmla="*/ 126 w 566"/>
                <a:gd name="T13" fmla="*/ 3 h 446"/>
                <a:gd name="T14" fmla="*/ 566 w 566"/>
                <a:gd name="T15" fmla="*/ 435 h 446"/>
                <a:gd name="T16" fmla="*/ 555 w 566"/>
                <a:gd name="T17" fmla="*/ 446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6" h="446">
                  <a:moveTo>
                    <a:pt x="555" y="446"/>
                  </a:moveTo>
                  <a:lnTo>
                    <a:pt x="115" y="14"/>
                  </a:lnTo>
                  <a:lnTo>
                    <a:pt x="121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21" y="0"/>
                  </a:lnTo>
                  <a:cubicBezTo>
                    <a:pt x="123" y="0"/>
                    <a:pt x="125" y="1"/>
                    <a:pt x="126" y="3"/>
                  </a:cubicBezTo>
                  <a:lnTo>
                    <a:pt x="566" y="435"/>
                  </a:lnTo>
                  <a:lnTo>
                    <a:pt x="555" y="44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1637" y="1697"/>
              <a:ext cx="114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dobe Garamond Pro Bold" pitchFamily="18" charset="0"/>
                  <a:cs typeface="Arial" pitchFamily="34" charset="0"/>
                </a:rPr>
                <a:t>Domestic Debt 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Garamond Pro Bold" pitchFamily="18" charset="0"/>
                <a:cs typeface="Arial" pitchFamily="34" charset="0"/>
              </a:endParaRPr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2020" y="1899"/>
              <a:ext cx="38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dobe Garamond Pro Bold" pitchFamily="18" charset="0"/>
                  <a:cs typeface="Arial" pitchFamily="34" charset="0"/>
                </a:rPr>
                <a:t>53 %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Garamond Pro Bold" pitchFamily="18" charset="0"/>
                <a:cs typeface="Arial" pitchFamily="34" charset="0"/>
              </a:endParaRPr>
            </a:p>
          </p:txBody>
        </p:sp>
        <p:sp>
          <p:nvSpPr>
            <p:cNvPr id="22" name="Rectangle 19"/>
            <p:cNvSpPr>
              <a:spLocks noChangeArrowheads="1"/>
            </p:cNvSpPr>
            <p:nvPr/>
          </p:nvSpPr>
          <p:spPr bwMode="auto">
            <a:xfrm>
              <a:off x="3452" y="2285"/>
              <a:ext cx="54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dobe Garamond Pro Bold" pitchFamily="18" charset="0"/>
                  <a:cs typeface="Arial" pitchFamily="34" charset="0"/>
                </a:rPr>
                <a:t>Export 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Garamond Pro Bold" pitchFamily="18" charset="0"/>
                <a:cs typeface="Arial" pitchFamily="34" charset="0"/>
              </a:endParaRPr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3473" y="2495"/>
              <a:ext cx="46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dobe Garamond Pro Bold" pitchFamily="18" charset="0"/>
                  <a:cs typeface="Arial" pitchFamily="34" charset="0"/>
                </a:rPr>
                <a:t>Credit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dobe Garamond Pro Bold" pitchFamily="18" charset="0"/>
                <a:cs typeface="Arial" pitchFamily="34" charset="0"/>
              </a:endParaRPr>
            </a:p>
          </p:txBody>
        </p:sp>
        <p:sp>
          <p:nvSpPr>
            <p:cNvPr id="24" name="Rectangle 21"/>
            <p:cNvSpPr>
              <a:spLocks noChangeArrowheads="1"/>
            </p:cNvSpPr>
            <p:nvPr/>
          </p:nvSpPr>
          <p:spPr bwMode="auto">
            <a:xfrm>
              <a:off x="3584" y="2706"/>
              <a:ext cx="24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dobe Garamond Pro Bold" pitchFamily="18" charset="0"/>
                  <a:cs typeface="Arial" pitchFamily="34" charset="0"/>
                </a:rPr>
                <a:t>6%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dobe Garamond Pro Bold" pitchFamily="18" charset="0"/>
                <a:cs typeface="Arial" pitchFamily="34" charset="0"/>
              </a:endParaRPr>
            </a:p>
          </p:txBody>
        </p:sp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>
              <a:off x="3175" y="3145"/>
              <a:ext cx="49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dobe Garamond Pro Bold" pitchFamily="18" charset="0"/>
                  <a:cs typeface="Arial" pitchFamily="34" charset="0"/>
                </a:rPr>
                <a:t>Others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Garamond Pro Bold" pitchFamily="18" charset="0"/>
                <a:cs typeface="Arial" pitchFamily="34" charset="0"/>
              </a:endParaRPr>
            </a:p>
          </p:txBody>
        </p:sp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3314" y="3355"/>
              <a:ext cx="24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dobe Garamond Pro Bold" pitchFamily="18" charset="0"/>
                  <a:cs typeface="Arial" pitchFamily="34" charset="0"/>
                </a:rPr>
                <a:t>8%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Garamond Pro Bold" pitchFamily="18" charset="0"/>
                <a:cs typeface="Arial" pitchFamily="34" charset="0"/>
              </a:endParaRPr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>
              <a:off x="1862" y="3166"/>
              <a:ext cx="61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dobe Garamond Pro Bold" pitchFamily="18" charset="0"/>
                  <a:cs typeface="Arial" pitchFamily="34" charset="0"/>
                </a:rPr>
                <a:t>Bilateral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Garamond Pro Bold" pitchFamily="18" charset="0"/>
                <a:cs typeface="Arial" pitchFamily="34" charset="0"/>
              </a:endParaRPr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2010" y="3312"/>
              <a:ext cx="33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dobe Garamond Pro Bold" pitchFamily="18" charset="0"/>
                  <a:cs typeface="Arial" pitchFamily="34" charset="0"/>
                </a:rPr>
                <a:t>20%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Garamond Pro Bold" pitchFamily="18" charset="0"/>
                <a:cs typeface="Arial" pitchFamily="34" charset="0"/>
              </a:endParaRPr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 bwMode="auto">
            <a:xfrm>
              <a:off x="864" y="3100"/>
              <a:ext cx="36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dobe Garamond Pro Bold" pitchFamily="18" charset="0"/>
                  <a:cs typeface="Arial" pitchFamily="34" charset="0"/>
                </a:rPr>
                <a:t>ADB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Garamond Pro Bold" pitchFamily="18" charset="0"/>
                <a:cs typeface="Arial" pitchFamily="34" charset="0"/>
              </a:endParaRPr>
            </a:p>
          </p:txBody>
        </p:sp>
        <p:sp>
          <p:nvSpPr>
            <p:cNvPr id="30" name="Rectangle 27"/>
            <p:cNvSpPr>
              <a:spLocks noChangeArrowheads="1"/>
            </p:cNvSpPr>
            <p:nvPr/>
          </p:nvSpPr>
          <p:spPr bwMode="auto">
            <a:xfrm>
              <a:off x="916" y="3310"/>
              <a:ext cx="24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dobe Garamond Pro Bold" pitchFamily="18" charset="0"/>
                  <a:cs typeface="Arial" pitchFamily="34" charset="0"/>
                </a:rPr>
                <a:t>7%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Garamond Pro Bold" pitchFamily="18" charset="0"/>
                <a:cs typeface="Arial" pitchFamily="34" charset="0"/>
              </a:endParaRPr>
            </a:p>
          </p:txBody>
        </p:sp>
        <p:sp>
          <p:nvSpPr>
            <p:cNvPr id="31" name="Rectangle 28"/>
            <p:cNvSpPr>
              <a:spLocks noChangeArrowheads="1"/>
            </p:cNvSpPr>
            <p:nvPr/>
          </p:nvSpPr>
          <p:spPr bwMode="auto">
            <a:xfrm>
              <a:off x="528" y="2514"/>
              <a:ext cx="43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dobe Garamond Pro Bold" pitchFamily="18" charset="0"/>
                  <a:cs typeface="Arial" pitchFamily="34" charset="0"/>
                </a:rPr>
                <a:t>IBRD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Garamond Pro Bold" pitchFamily="18" charset="0"/>
                <a:cs typeface="Arial" pitchFamily="34" charset="0"/>
              </a:endParaRPr>
            </a:p>
          </p:txBody>
        </p:sp>
        <p:sp>
          <p:nvSpPr>
            <p:cNvPr id="32" name="Rectangle 29"/>
            <p:cNvSpPr>
              <a:spLocks noChangeArrowheads="1"/>
            </p:cNvSpPr>
            <p:nvPr/>
          </p:nvSpPr>
          <p:spPr bwMode="auto">
            <a:xfrm>
              <a:off x="598" y="2725"/>
              <a:ext cx="24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dobe Garamond Pro Bold" pitchFamily="18" charset="0"/>
                  <a:cs typeface="Arial" pitchFamily="34" charset="0"/>
                </a:rPr>
                <a:t>6%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Garamond Pro Bold" pitchFamily="18" charset="0"/>
                <a:cs typeface="Arial" pitchFamily="34" charset="0"/>
              </a:endParaRPr>
            </a:p>
          </p:txBody>
        </p:sp>
        <p:sp>
          <p:nvSpPr>
            <p:cNvPr id="34" name="Rectangle 31"/>
            <p:cNvSpPr>
              <a:spLocks noChangeArrowheads="1"/>
            </p:cNvSpPr>
            <p:nvPr/>
          </p:nvSpPr>
          <p:spPr bwMode="auto">
            <a:xfrm>
              <a:off x="1588" y="2659"/>
              <a:ext cx="607" cy="2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dobe Garamond Pro Bold" pitchFamily="18" charset="0"/>
                  <a:cs typeface="Arial" pitchFamily="34" charset="0"/>
                </a:rPr>
                <a:t>External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Garamond Pro Bold" pitchFamily="18" charset="0"/>
                <a:cs typeface="Arial" pitchFamily="34" charset="0"/>
              </a:endParaRPr>
            </a:p>
          </p:txBody>
        </p:sp>
        <p:sp>
          <p:nvSpPr>
            <p:cNvPr id="35" name="Rectangle 32"/>
            <p:cNvSpPr>
              <a:spLocks noChangeArrowheads="1"/>
            </p:cNvSpPr>
            <p:nvPr/>
          </p:nvSpPr>
          <p:spPr bwMode="auto">
            <a:xfrm>
              <a:off x="2198" y="2659"/>
              <a:ext cx="816" cy="2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dobe Garamond Pro Bold" pitchFamily="18" charset="0"/>
                  <a:cs typeface="Arial" pitchFamily="34" charset="0"/>
                </a:rPr>
                <a:t> Debt 47%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Garamond Pro Bold" pitchFamily="18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3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7108166" cy="1051560"/>
          </a:xfrm>
        </p:spPr>
        <p:txBody>
          <a:bodyPr/>
          <a:lstStyle/>
          <a:p>
            <a:r>
              <a:rPr lang="en-US" dirty="0" smtClean="0"/>
              <a:t>World Bank Portfolio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1"/>
          </p:nvPr>
        </p:nvSpPr>
        <p:spPr>
          <a:xfrm>
            <a:off x="457200" y="1033272"/>
            <a:ext cx="6280030" cy="475488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dobe Garamond Pro Bold" pitchFamily="18" charset="0"/>
              </a:rPr>
              <a:t>Distribution of Loan &amp; large Trust Funds</a:t>
            </a:r>
            <a:endParaRPr lang="en-US" sz="2400" dirty="0">
              <a:latin typeface="Adobe Garamond Pro Bold" pitchFamily="18" charset="0"/>
            </a:endParaRPr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9719849"/>
              </p:ext>
            </p:extLst>
          </p:nvPr>
        </p:nvGraphicFramePr>
        <p:xfrm>
          <a:off x="388194" y="1631831"/>
          <a:ext cx="8356115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11"/>
          <p:cNvSpPr txBox="1">
            <a:spLocks/>
          </p:cNvSpPr>
          <p:nvPr/>
        </p:nvSpPr>
        <p:spPr>
          <a:xfrm>
            <a:off x="533401" y="5791200"/>
            <a:ext cx="7918184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dobe Garamond Pro Bold" pitchFamily="18" charset="0"/>
                <a:cs typeface="Arial" pitchFamily="34" charset="0"/>
              </a:rPr>
              <a:t>As of </a:t>
            </a:r>
            <a:r>
              <a:rPr lang="en-US" sz="1400" dirty="0" smtClean="0">
                <a:latin typeface="Adobe Garamond Pro Bold" pitchFamily="18" charset="0"/>
                <a:cs typeface="Arial" pitchFamily="34" charset="0"/>
              </a:rPr>
              <a:t>June 30 2013, </a:t>
            </a:r>
            <a:r>
              <a:rPr lang="en-US" sz="1400" dirty="0">
                <a:latin typeface="Adobe Garamond Pro Bold" pitchFamily="18" charset="0"/>
                <a:cs typeface="Arial" pitchFamily="34" charset="0"/>
              </a:rPr>
              <a:t>Loan and large recipient executed TF</a:t>
            </a:r>
          </a:p>
          <a:p>
            <a:pPr marL="0" indent="0">
              <a:buNone/>
            </a:pPr>
            <a:r>
              <a:rPr lang="en-US" sz="1400" dirty="0">
                <a:latin typeface="Adobe Garamond Pro Bold" pitchFamily="18" charset="0"/>
                <a:cs typeface="Arial" pitchFamily="34" charset="0"/>
              </a:rPr>
              <a:t>(over US$ 5 million are included in Portfolio Monitoring Program loan is budgetary support, will close in a short </a:t>
            </a:r>
            <a:r>
              <a:rPr lang="en-US" sz="1400" dirty="0" smtClean="0">
                <a:latin typeface="Adobe Garamond Pro Bold" pitchFamily="18" charset="0"/>
                <a:cs typeface="Arial" pitchFamily="34" charset="0"/>
              </a:rPr>
              <a:t>period</a:t>
            </a:r>
          </a:p>
        </p:txBody>
      </p:sp>
    </p:spTree>
    <p:extLst>
      <p:ext uri="{BB962C8B-B14F-4D97-AF65-F5344CB8AC3E}">
        <p14:creationId xmlns:p14="http://schemas.microsoft.com/office/powerpoint/2010/main" val="115212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ChangeArrowheads="1"/>
          </p:cNvSpPr>
          <p:nvPr/>
        </p:nvSpPr>
        <p:spPr bwMode="auto">
          <a:xfrm>
            <a:off x="3034833" y="3967453"/>
            <a:ext cx="453151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050" b="1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MARET 2016</a:t>
            </a:r>
          </a:p>
        </p:txBody>
      </p:sp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1676485" y="1600689"/>
            <a:ext cx="7159752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endParaRPr lang="id-ID" b="1" dirty="0">
              <a:solidFill>
                <a:schemeClr val="accent5">
                  <a:lumMod val="50000"/>
                </a:schemeClr>
              </a:solidFill>
              <a:cs typeface="Segoe UI Semilight" panose="020B0402040204020203" pitchFamily="34" charset="0"/>
            </a:endParaRPr>
          </a:p>
          <a:p>
            <a:pPr algn="ctr"/>
            <a:endParaRPr lang="id-ID" b="1" dirty="0">
              <a:solidFill>
                <a:schemeClr val="accent5">
                  <a:lumMod val="50000"/>
                </a:schemeClr>
              </a:solidFill>
              <a:cs typeface="Segoe UI Semilight" panose="020B0402040204020203" pitchFamily="34" charset="0"/>
            </a:endParaRPr>
          </a:p>
          <a:p>
            <a:pPr algn="ctr"/>
            <a:r>
              <a:rPr lang="en-US" sz="1950" b="1" dirty="0">
                <a:solidFill>
                  <a:srgbClr val="014398"/>
                </a:solidFill>
                <a:latin typeface="+mj-lt"/>
                <a:cs typeface="Segoe UI Semilight" panose="020B0402040204020203" pitchFamily="34" charset="0"/>
              </a:rPr>
              <a:t>KAJIAN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Segoe UI Semilight" panose="020B0402040204020203" pitchFamily="34" charset="0"/>
              </a:rPr>
              <a:t/>
            </a:r>
            <a:br>
              <a:rPr lang="en-US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Segoe UI Semilight" panose="020B0402040204020203" pitchFamily="34" charset="0"/>
              </a:rPr>
            </a:br>
            <a:r>
              <a:rPr lang="en-US" sz="1950" b="1" dirty="0" err="1">
                <a:solidFill>
                  <a:srgbClr val="014398"/>
                </a:solidFill>
                <a:latin typeface="+mj-lt"/>
                <a:cs typeface="Segoe UI Semilight" panose="020B0402040204020203" pitchFamily="34" charset="0"/>
              </a:rPr>
              <a:t>Penguatan</a:t>
            </a:r>
            <a:r>
              <a:rPr lang="en-US" sz="1950" b="1" dirty="0">
                <a:solidFill>
                  <a:srgbClr val="014398"/>
                </a:solidFill>
                <a:latin typeface="+mj-lt"/>
                <a:cs typeface="Segoe UI Semilight" panose="020B0402040204020203" pitchFamily="34" charset="0"/>
              </a:rPr>
              <a:t> </a:t>
            </a:r>
            <a:r>
              <a:rPr lang="en-US" sz="1950" b="1" dirty="0" err="1">
                <a:solidFill>
                  <a:srgbClr val="014398"/>
                </a:solidFill>
                <a:latin typeface="+mj-lt"/>
                <a:cs typeface="Segoe UI Semilight" panose="020B0402040204020203" pitchFamily="34" charset="0"/>
              </a:rPr>
              <a:t>dan</a:t>
            </a:r>
            <a:r>
              <a:rPr lang="en-US" sz="1950" b="1" dirty="0">
                <a:solidFill>
                  <a:srgbClr val="014398"/>
                </a:solidFill>
                <a:latin typeface="+mj-lt"/>
                <a:cs typeface="Segoe UI Semilight" panose="020B0402040204020203" pitchFamily="34" charset="0"/>
              </a:rPr>
              <a:t> </a:t>
            </a:r>
            <a:r>
              <a:rPr lang="en-US" sz="1950" b="1" dirty="0" err="1">
                <a:solidFill>
                  <a:srgbClr val="014398"/>
                </a:solidFill>
                <a:latin typeface="+mj-lt"/>
                <a:cs typeface="Segoe UI Semilight" panose="020B0402040204020203" pitchFamily="34" charset="0"/>
              </a:rPr>
              <a:t>Pemberdayaan</a:t>
            </a:r>
            <a:endParaRPr lang="en-US" sz="1950" b="1" dirty="0">
              <a:solidFill>
                <a:srgbClr val="014398"/>
              </a:solidFill>
              <a:latin typeface="+mj-lt"/>
              <a:cs typeface="Segoe UI Semilight" panose="020B0402040204020203" pitchFamily="34" charset="0"/>
            </a:endParaRPr>
          </a:p>
          <a:p>
            <a:pPr algn="ctr"/>
            <a:r>
              <a:rPr lang="en-US" sz="1950" b="1" dirty="0" err="1">
                <a:solidFill>
                  <a:srgbClr val="014398"/>
                </a:solidFill>
                <a:latin typeface="+mj-lt"/>
                <a:cs typeface="Segoe UI Semilight" panose="020B0402040204020203" pitchFamily="34" charset="0"/>
              </a:rPr>
              <a:t>Koperasi</a:t>
            </a:r>
            <a:r>
              <a:rPr lang="en-US" sz="1950" b="1" dirty="0">
                <a:solidFill>
                  <a:srgbClr val="014398"/>
                </a:solidFill>
                <a:latin typeface="+mj-lt"/>
                <a:cs typeface="Segoe UI Semilight" panose="020B0402040204020203" pitchFamily="34" charset="0"/>
              </a:rPr>
              <a:t> </a:t>
            </a:r>
            <a:r>
              <a:rPr lang="en-US" sz="1950" b="1" dirty="0" err="1">
                <a:solidFill>
                  <a:srgbClr val="014398"/>
                </a:solidFill>
                <a:latin typeface="+mj-lt"/>
                <a:cs typeface="Segoe UI Semilight" panose="020B0402040204020203" pitchFamily="34" charset="0"/>
              </a:rPr>
              <a:t>Simpan</a:t>
            </a:r>
            <a:r>
              <a:rPr lang="en-US" sz="1950" b="1" dirty="0">
                <a:solidFill>
                  <a:srgbClr val="014398"/>
                </a:solidFill>
                <a:latin typeface="+mj-lt"/>
                <a:cs typeface="Segoe UI Semilight" panose="020B0402040204020203" pitchFamily="34" charset="0"/>
              </a:rPr>
              <a:t> </a:t>
            </a:r>
            <a:r>
              <a:rPr lang="en-US" sz="1950" b="1" dirty="0" err="1">
                <a:solidFill>
                  <a:srgbClr val="014398"/>
                </a:solidFill>
                <a:latin typeface="+mj-lt"/>
                <a:cs typeface="Segoe UI Semilight" panose="020B0402040204020203" pitchFamily="34" charset="0"/>
              </a:rPr>
              <a:t>Pinjam</a:t>
            </a:r>
            <a:r>
              <a:rPr lang="en-US" sz="1950" b="1" dirty="0">
                <a:solidFill>
                  <a:srgbClr val="014398"/>
                </a:solidFill>
                <a:latin typeface="+mj-lt"/>
                <a:cs typeface="Segoe UI Semilight" panose="020B0402040204020203" pitchFamily="34" charset="0"/>
              </a:rPr>
              <a:t>/Usaha </a:t>
            </a:r>
            <a:r>
              <a:rPr lang="en-US" sz="1950" b="1" dirty="0" err="1">
                <a:solidFill>
                  <a:srgbClr val="014398"/>
                </a:solidFill>
                <a:latin typeface="+mj-lt"/>
                <a:cs typeface="Segoe UI Semilight" panose="020B0402040204020203" pitchFamily="34" charset="0"/>
              </a:rPr>
              <a:t>Simpan</a:t>
            </a:r>
            <a:r>
              <a:rPr lang="en-US" sz="1950" b="1" dirty="0">
                <a:solidFill>
                  <a:srgbClr val="014398"/>
                </a:solidFill>
                <a:latin typeface="+mj-lt"/>
                <a:cs typeface="Segoe UI Semilight" panose="020B0402040204020203" pitchFamily="34" charset="0"/>
              </a:rPr>
              <a:t> </a:t>
            </a:r>
            <a:r>
              <a:rPr lang="en-US" sz="1950" b="1" dirty="0" err="1">
                <a:solidFill>
                  <a:srgbClr val="014398"/>
                </a:solidFill>
                <a:latin typeface="+mj-lt"/>
                <a:cs typeface="Segoe UI Semilight" panose="020B0402040204020203" pitchFamily="34" charset="0"/>
              </a:rPr>
              <a:t>Pinjam</a:t>
            </a:r>
            <a:r>
              <a:rPr lang="en-US" sz="1950" b="1" dirty="0">
                <a:solidFill>
                  <a:srgbClr val="014398"/>
                </a:solidFill>
                <a:latin typeface="+mj-lt"/>
                <a:cs typeface="Segoe UI Semilight" panose="020B0402040204020203" pitchFamily="34" charset="0"/>
              </a:rPr>
              <a:t> (KSP/USP)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17" y="1820104"/>
            <a:ext cx="1477385" cy="10006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32" y="2825376"/>
            <a:ext cx="1485900" cy="10858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24" y="843923"/>
            <a:ext cx="1470992" cy="971550"/>
          </a:xfrm>
          <a:prstGeom prst="rect">
            <a:avLst/>
          </a:prstGeom>
        </p:spPr>
      </p:pic>
      <p:pic>
        <p:nvPicPr>
          <p:cNvPr id="23" name="Picture 22" descr="komida3.JPG"/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32" y="3915858"/>
            <a:ext cx="1485900" cy="10858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32" y="5006341"/>
            <a:ext cx="1485900" cy="1028699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92" y="4974319"/>
            <a:ext cx="1485424" cy="821531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720" y="5197471"/>
            <a:ext cx="1456280" cy="57866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60" y="5108385"/>
            <a:ext cx="782610" cy="667828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297" y="5174321"/>
            <a:ext cx="2030621" cy="53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64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TUJUAN KAJIAN</a:t>
            </a:r>
            <a:endParaRPr lang="en-US" sz="2400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C42-1565-4D91-9E40-4BF04E82AB66}" type="slidenum">
              <a:rPr lang="en-US" smtClean="0"/>
              <a:t>9</a:t>
            </a:fld>
            <a:endParaRPr lang="en-US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25171" y="1489877"/>
            <a:ext cx="7766748" cy="38290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en-US" sz="825" b="1" dirty="0">
              <a:solidFill>
                <a:schemeClr val="accent1">
                  <a:lumMod val="75000"/>
                </a:schemeClr>
              </a:solidFill>
              <a:cs typeface="Calibri" pitchFamily="34" charset="0"/>
            </a:endParaRP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sz="1050" b="1" dirty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JANGKA PANJANG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Mendukung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upaya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Pemerintah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Indonesia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dalam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i="1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memperkuat</a:t>
            </a:r>
            <a:r>
              <a:rPr lang="en-US" sz="1050" i="1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dan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i="1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memberdayakan</a:t>
            </a:r>
            <a:r>
              <a:rPr lang="en-US" sz="1050" i="1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b="1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KSP/USP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untuk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menjadi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lembaga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keuangan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mikro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yang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sehat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dan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dapat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secara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lebih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baik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melayani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kebutuhan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keuangan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anggota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,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terutama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anggota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yang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merupakan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pengusaha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mikro-kecil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.</a:t>
            </a:r>
          </a:p>
          <a:p>
            <a:pPr marL="0" indent="0">
              <a:lnSpc>
                <a:spcPct val="114000"/>
              </a:lnSpc>
              <a:buNone/>
              <a:defRPr/>
            </a:pPr>
            <a:endParaRPr lang="en-US" sz="1050" dirty="0">
              <a:cs typeface="Calibri" pitchFamily="34" charset="0"/>
            </a:endParaRP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sz="1050" b="1" dirty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JANGKA PENDEK</a:t>
            </a:r>
          </a:p>
          <a:p>
            <a:pPr marL="297323" indent="-214313">
              <a:lnSpc>
                <a:spcPct val="114000"/>
              </a:lnSpc>
              <a:buSzPct val="130000"/>
              <a:defRPr/>
            </a:pP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Melakukan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pemetaan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terhadap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id-ID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variasi model bisnis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*</a:t>
            </a:r>
            <a:r>
              <a:rPr lang="id-ID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KSP/USP di Indonesia</a:t>
            </a:r>
            <a:endParaRPr lang="id-ID" sz="1050" dirty="0">
              <a:solidFill>
                <a:schemeClr val="tx2">
                  <a:lumMod val="50000"/>
                </a:schemeClr>
              </a:solidFill>
              <a:cs typeface="Calibri" pitchFamily="34" charset="0"/>
            </a:endParaRPr>
          </a:p>
          <a:p>
            <a:pPr marL="297323" indent="-214313">
              <a:lnSpc>
                <a:spcPct val="114000"/>
              </a:lnSpc>
              <a:buSzPct val="130000"/>
              <a:defRPr/>
            </a:pP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Melakukan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identifikasi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dan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pemetaan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kondisi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terkini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,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tantangan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dan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peluang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dalam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upaya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penguatan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dan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pemberdayaan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KSP/USP di Indonesia. </a:t>
            </a:r>
          </a:p>
          <a:p>
            <a:pPr marL="297323" indent="-214313">
              <a:lnSpc>
                <a:spcPct val="114000"/>
              </a:lnSpc>
              <a:buSzPct val="130000"/>
              <a:defRPr/>
            </a:pP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Menyusun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rekomendasi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kebijakan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penguatan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KSP/USP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sebagai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masukan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dalam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penyusunan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RPJMN 2015-2019,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Renstra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2015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dan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berbagai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kebijakan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terkait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 </a:t>
            </a:r>
            <a:r>
              <a:rPr lang="en-US" sz="1050" dirty="0" err="1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lainnya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cs typeface="Calibri" pitchFamily="34" charset="0"/>
              </a:rPr>
              <a:t>.</a:t>
            </a:r>
          </a:p>
          <a:p>
            <a:pPr marL="297323" indent="-214313">
              <a:lnSpc>
                <a:spcPct val="114000"/>
              </a:lnSpc>
              <a:buSzPct val="130000"/>
              <a:defRPr/>
            </a:pPr>
            <a:endParaRPr lang="en-US" sz="825" dirty="0">
              <a:solidFill>
                <a:schemeClr val="tx2">
                  <a:lumMod val="50000"/>
                </a:schemeClr>
              </a:solidFill>
              <a:cs typeface="Calibri" pitchFamily="34" charset="0"/>
            </a:endParaRPr>
          </a:p>
          <a:p>
            <a:pPr marL="297323" indent="-214313">
              <a:lnSpc>
                <a:spcPct val="114000"/>
              </a:lnSpc>
              <a:buSzPct val="130000"/>
              <a:defRPr/>
            </a:pPr>
            <a:endParaRPr lang="en-US" sz="675" dirty="0">
              <a:solidFill>
                <a:schemeClr val="tx2">
                  <a:lumMod val="50000"/>
                </a:schemeClr>
              </a:solidFill>
              <a:cs typeface="Calibri" pitchFamily="34" charset="0"/>
            </a:endParaRPr>
          </a:p>
          <a:p>
            <a:pPr marL="297323" indent="-214313">
              <a:lnSpc>
                <a:spcPct val="114000"/>
              </a:lnSpc>
              <a:buSzPct val="130000"/>
              <a:buNone/>
              <a:defRPr/>
            </a:pPr>
            <a:r>
              <a:rPr lang="en-US" sz="788" i="1" dirty="0">
                <a:cs typeface="Calibri" pitchFamily="34" charset="0"/>
              </a:rPr>
              <a:t>* </a:t>
            </a:r>
            <a:r>
              <a:rPr lang="id-ID" sz="788" i="1" dirty="0">
                <a:cs typeface="Calibri" pitchFamily="34" charset="0"/>
              </a:rPr>
              <a:t>Model bisnis KSP-USP didefinisikan secara luas sebagai  </a:t>
            </a:r>
            <a:r>
              <a:rPr lang="en-US" sz="788" i="1" dirty="0" err="1">
                <a:cs typeface="Calibri" pitchFamily="34" charset="0"/>
              </a:rPr>
              <a:t>cara</a:t>
            </a:r>
            <a:r>
              <a:rPr lang="en-US" sz="788" i="1" dirty="0">
                <a:cs typeface="Calibri" pitchFamily="34" charset="0"/>
              </a:rPr>
              <a:t> </a:t>
            </a:r>
            <a:r>
              <a:rPr lang="en-US" sz="788" i="1" dirty="0" err="1">
                <a:cs typeface="Calibri" pitchFamily="34" charset="0"/>
              </a:rPr>
              <a:t>sua</a:t>
            </a:r>
            <a:r>
              <a:rPr lang="id-ID" sz="788" i="1" dirty="0">
                <a:cs typeface="Calibri" pitchFamily="34" charset="0"/>
              </a:rPr>
              <a:t>tu Koperasi Simpan Pinjam atau U</a:t>
            </a:r>
            <a:r>
              <a:rPr lang="en-US" sz="788" i="1" dirty="0">
                <a:cs typeface="Calibri" pitchFamily="34" charset="0"/>
              </a:rPr>
              <a:t>nit</a:t>
            </a:r>
            <a:r>
              <a:rPr lang="id-ID" sz="788" i="1" dirty="0">
                <a:cs typeface="Calibri" pitchFamily="34" charset="0"/>
              </a:rPr>
              <a:t> Simpan Pinjam </a:t>
            </a:r>
            <a:r>
              <a:rPr lang="en-US" sz="788" i="1" dirty="0" err="1">
                <a:cs typeface="Calibri" pitchFamily="34" charset="0"/>
              </a:rPr>
              <a:t>dalam</a:t>
            </a:r>
            <a:r>
              <a:rPr lang="en-US" sz="788" i="1" dirty="0">
                <a:cs typeface="Calibri" pitchFamily="34" charset="0"/>
              </a:rPr>
              <a:t> </a:t>
            </a:r>
            <a:r>
              <a:rPr lang="en-US" sz="788" i="1" dirty="0" err="1">
                <a:cs typeface="Calibri" pitchFamily="34" charset="0"/>
              </a:rPr>
              <a:t>memberikan</a:t>
            </a:r>
            <a:r>
              <a:rPr lang="en-US" sz="788" i="1" dirty="0">
                <a:cs typeface="Calibri" pitchFamily="34" charset="0"/>
              </a:rPr>
              <a:t> </a:t>
            </a:r>
            <a:r>
              <a:rPr lang="en-US" sz="788" i="1" dirty="0" err="1">
                <a:cs typeface="Calibri" pitchFamily="34" charset="0"/>
              </a:rPr>
              <a:t>layanan</a:t>
            </a:r>
            <a:r>
              <a:rPr lang="en-US" sz="788" i="1" dirty="0">
                <a:cs typeface="Calibri" pitchFamily="34" charset="0"/>
              </a:rPr>
              <a:t> </a:t>
            </a:r>
            <a:r>
              <a:rPr lang="en-US" sz="788" i="1" dirty="0" err="1">
                <a:cs typeface="Calibri" pitchFamily="34" charset="0"/>
              </a:rPr>
              <a:t>dan</a:t>
            </a:r>
            <a:r>
              <a:rPr lang="en-US" sz="788" i="1" dirty="0">
                <a:cs typeface="Calibri" pitchFamily="34" charset="0"/>
              </a:rPr>
              <a:t> </a:t>
            </a:r>
            <a:r>
              <a:rPr lang="en-US" sz="788" i="1" dirty="0" err="1">
                <a:cs typeface="Calibri" pitchFamily="34" charset="0"/>
              </a:rPr>
              <a:t>mengelola</a:t>
            </a:r>
            <a:r>
              <a:rPr lang="en-US" sz="788" i="1" dirty="0">
                <a:cs typeface="Calibri" pitchFamily="34" charset="0"/>
              </a:rPr>
              <a:t> </a:t>
            </a:r>
            <a:r>
              <a:rPr lang="en-US" sz="788" i="1" dirty="0" err="1">
                <a:cs typeface="Calibri" pitchFamily="34" charset="0"/>
              </a:rPr>
              <a:t>usahanya</a:t>
            </a:r>
            <a:r>
              <a:rPr lang="en-US" sz="788" i="1" dirty="0">
                <a:cs typeface="Calibri" pitchFamily="34" charset="0"/>
              </a:rPr>
              <a:t> </a:t>
            </a:r>
            <a:r>
              <a:rPr lang="en-US" sz="788" i="1" dirty="0" err="1">
                <a:cs typeface="Calibri" pitchFamily="34" charset="0"/>
              </a:rPr>
              <a:t>untuk</a:t>
            </a:r>
            <a:r>
              <a:rPr lang="en-US" sz="788" i="1" dirty="0">
                <a:cs typeface="Calibri" pitchFamily="34" charset="0"/>
              </a:rPr>
              <a:t> </a:t>
            </a:r>
            <a:r>
              <a:rPr lang="id-ID" sz="788" i="1" dirty="0">
                <a:cs typeface="Calibri" pitchFamily="34" charset="0"/>
              </a:rPr>
              <a:t>mencapai tujuan pendiriannya. </a:t>
            </a:r>
            <a:endParaRPr lang="en-US" sz="788" i="1" dirty="0">
              <a:cs typeface="Calibri" pitchFamily="34" charset="0"/>
            </a:endParaRPr>
          </a:p>
          <a:p>
            <a:pPr marL="297323" indent="-214313">
              <a:lnSpc>
                <a:spcPct val="114000"/>
              </a:lnSpc>
              <a:buSzPct val="130000"/>
              <a:defRPr/>
            </a:pPr>
            <a:endParaRPr lang="id-ID" sz="675" dirty="0">
              <a:solidFill>
                <a:schemeClr val="tx2">
                  <a:lumMod val="50000"/>
                </a:schemeClr>
              </a:solidFill>
              <a:cs typeface="Calibri" pitchFamily="34" charset="0"/>
            </a:endParaRPr>
          </a:p>
          <a:p>
            <a:pPr marL="82296" indent="0">
              <a:lnSpc>
                <a:spcPct val="114000"/>
              </a:lnSpc>
              <a:buNone/>
              <a:defRPr/>
            </a:pPr>
            <a:endParaRPr lang="id-ID" sz="825" dirty="0"/>
          </a:p>
        </p:txBody>
      </p:sp>
    </p:spTree>
    <p:extLst>
      <p:ext uri="{BB962C8B-B14F-4D97-AF65-F5344CB8AC3E}">
        <p14:creationId xmlns:p14="http://schemas.microsoft.com/office/powerpoint/2010/main" val="8105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ockLayouts Computer &amp; Information Technology TC998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1718</TotalTime>
  <Words>2517</Words>
  <Application>Microsoft Office PowerPoint</Application>
  <PresentationFormat>On-screen Show (4:3)</PresentationFormat>
  <Paragraphs>509</Paragraphs>
  <Slides>41</Slides>
  <Notes>6</Notes>
  <HiddenSlides>1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Adobe Garamond Pro</vt:lpstr>
      <vt:lpstr>Adobe Garamond Pro Bold</vt:lpstr>
      <vt:lpstr>Arial</vt:lpstr>
      <vt:lpstr>Calibri</vt:lpstr>
      <vt:lpstr>Garamond</vt:lpstr>
      <vt:lpstr>Segoe UI Light</vt:lpstr>
      <vt:lpstr>Segoe UI Semibold</vt:lpstr>
      <vt:lpstr>Segoe UI Semilight</vt:lpstr>
      <vt:lpstr>Times New Roman</vt:lpstr>
      <vt:lpstr>Wingdings</vt:lpstr>
      <vt:lpstr>StockLayouts Computer &amp; Information Technology TC998</vt:lpstr>
      <vt:lpstr>Worksheet</vt:lpstr>
      <vt:lpstr>The World Bank in Indonesia</vt:lpstr>
      <vt:lpstr>Mission Statement</vt:lpstr>
      <vt:lpstr>Who We Are:</vt:lpstr>
      <vt:lpstr>The World Bank - Indonesia Six Decades of Partnership</vt:lpstr>
      <vt:lpstr>Development Support</vt:lpstr>
      <vt:lpstr>How much is Indonesia borrowing?</vt:lpstr>
      <vt:lpstr>World Bank Portfolio </vt:lpstr>
      <vt:lpstr>PowerPoint Presentation</vt:lpstr>
      <vt:lpstr>TUJUAN KAJIAN</vt:lpstr>
      <vt:lpstr>CAKUPAN TOPIK HASIL KAJIAN</vt:lpstr>
      <vt:lpstr>TAHAP I – PEMETAAN MODEL BISNIS KSP/USP</vt:lpstr>
      <vt:lpstr>TAHAP II - SURVEI PENGURUS/PENGELOLA KSP/USP</vt:lpstr>
      <vt:lpstr>TAHAP II - SURVEI ANGGOTA/CALON ANGGOTA KSP/USP</vt:lpstr>
      <vt:lpstr>HASIL KAJIAN TAHAP II</vt:lpstr>
      <vt:lpstr>REKOMENDASI DAN RENCANA AKSI</vt:lpstr>
      <vt:lpstr>REKOMENDASI/USULAN RENCANA AKSI PENGUATAN DAN PEMBERDAYAAN KSP/USP</vt:lpstr>
      <vt:lpstr>REKOMENDASI/USULAN RENCANA AKSI PENGUATAN DAN PEMBERDAYAAN KSP/USP</vt:lpstr>
      <vt:lpstr>REKOMENDASI/USULAN RENCANA AKSI PENGUATAN DAN PEMBERDAYAAN KSP/USP</vt:lpstr>
      <vt:lpstr>REKOMENDASI/USULAN RENCANA AKSI PENGUATAN DAN PEMBERDAYAAN KSP/USP</vt:lpstr>
      <vt:lpstr>REKOMENDASI/USULAN RENCANA AKSI PENGUATAN DAN PEMBERDAYAAN KSP/USP</vt:lpstr>
      <vt:lpstr>TATA KELOLA DAN PENGELOLAAN</vt:lpstr>
      <vt:lpstr>GAMBARAN UMUM</vt:lpstr>
      <vt:lpstr>REKOMENDASI DAN RENCANA AKSI</vt:lpstr>
      <vt:lpstr>REKOMENDASI/USULAN RENCANA AKSI PENGUATAN DAN PEMBERDAYAAN KSP/USP</vt:lpstr>
      <vt:lpstr>REKOMENDASI/USULAN RENCANA AKSI PENGUATAN DAN PEMBERDAYAAN KSP/USP</vt:lpstr>
      <vt:lpstr>REKOMENDASI/USULAN RENCANA AKSI PENGUATAN DAN PEMBERDAYAAN KSP/USP</vt:lpstr>
      <vt:lpstr>REKOMENDASI/USULAN RENCANA AKSI PENGUATAN DAN PEMBERDAYAAN KSP/USP</vt:lpstr>
      <vt:lpstr>REKOMENDASI/USULAN RENCANA AKSI PENGUATAN DAN PEMBERDAYAAN KSP/USP</vt:lpstr>
      <vt:lpstr>REKOMENDASI/USULAN RENCANA AKSI PENGUATAN DAN PEMBERDAYAAN KSP/USP</vt:lpstr>
      <vt:lpstr>REKOMENDASI/USULAN RENCANA AKSI PENGUATAN DAN PEMBERDAYAAN KSP/USP</vt:lpstr>
      <vt:lpstr>REKOMENDASI/USULAN RENCANA AKSI PENGUATAN DAN PEMBERDAYAAN KSP/USP</vt:lpstr>
      <vt:lpstr>GAMBARAN UMUM</vt:lpstr>
      <vt:lpstr>INFRASTRUKTUR PENUNJANG</vt:lpstr>
      <vt:lpstr>REKOMENDASI DAN RENCANA AKSI</vt:lpstr>
      <vt:lpstr>REKOMENDASI/USULAN RENCANA AKSI PENGUATAN DAN PEMBERDAYAAN KSP/USP</vt:lpstr>
      <vt:lpstr>REKOMENDASI/USULAN RENCANA AKSI PENGUATAN DAN PEMBERDAYAAN KSP/USP</vt:lpstr>
      <vt:lpstr>REKOMENDASI/USULAN RENCANA AKSI PENGUATAN DAN PEMBERDAYAAN KSP/USP</vt:lpstr>
      <vt:lpstr>REKOMENDASI/USULAN RENCANA AKSI PENGUATAN DAN PEMBERDAYAAN KSP/USP</vt:lpstr>
      <vt:lpstr>REKOMENDASI/USULAN RENCANA AKSI PENGUATAN DAN PEMBERDAYAAN KSP/USP</vt:lpstr>
      <vt:lpstr>REKOMENDASI/USULAN RENCANA AKSI PENGUATAN DAN PEMBERDAYAAN KSP/USP</vt:lpstr>
      <vt:lpstr>PowerPoint Presentation</vt:lpstr>
    </vt:vector>
  </TitlesOfParts>
  <Company>StockLayouts LLC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StockLayouts</dc:creator>
  <cp:lastModifiedBy>Microsoft Account</cp:lastModifiedBy>
  <cp:revision>159</cp:revision>
  <cp:lastPrinted>2013-09-03T01:59:34Z</cp:lastPrinted>
  <dcterms:created xsi:type="dcterms:W3CDTF">2010-07-09T22:21:36Z</dcterms:created>
  <dcterms:modified xsi:type="dcterms:W3CDTF">2016-03-30T04:02:12Z</dcterms:modified>
</cp:coreProperties>
</file>