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3/4/2016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/>
              <a:t>FIVE C’S OF CREDIT ANALYSIS</a:t>
            </a:r>
            <a:endParaRPr lang="id-ID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Prepared by Ahmad Subagyo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91913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84BE3E6-30C0-488E-A8FC-4C6AE9E7B54E}" type="slidenum">
              <a:rPr lang="en-US">
                <a:solidFill>
                  <a:srgbClr val="FFFFFF"/>
                </a:solidFill>
              </a:rPr>
              <a:pPr eaLnBrk="1" hangingPunct="1"/>
              <a:t>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6553200" y="3963988"/>
            <a:ext cx="2895600" cy="2057400"/>
          </a:xfrm>
          <a:prstGeom prst="rect">
            <a:avLst/>
          </a:prstGeom>
          <a:solidFill>
            <a:srgbClr val="CCFFFF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FF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id-ID"/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2362200" y="2422525"/>
            <a:ext cx="2895600" cy="2057400"/>
          </a:xfrm>
          <a:prstGeom prst="rect">
            <a:avLst/>
          </a:prstGeom>
          <a:solidFill>
            <a:srgbClr val="99CC00"/>
          </a:soli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CC00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endParaRPr lang="id-ID"/>
          </a:p>
        </p:txBody>
      </p:sp>
      <p:sp>
        <p:nvSpPr>
          <p:cNvPr id="999428" name="Text Box 4"/>
          <p:cNvSpPr txBox="1">
            <a:spLocks noChangeArrowheads="1"/>
          </p:cNvSpPr>
          <p:nvPr/>
        </p:nvSpPr>
        <p:spPr bwMode="auto">
          <a:xfrm>
            <a:off x="1524000" y="369889"/>
            <a:ext cx="85344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000" b="1" dirty="0">
                <a:latin typeface="Optima" pitchFamily="34" charset="0"/>
              </a:rPr>
              <a:t>PRINSIP DASAR ANALISIS KREDIT</a:t>
            </a: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2879727" y="6056313"/>
            <a:ext cx="66452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id-ID" b="0">
              <a:latin typeface="Frutiger 55 Roman" pitchFamily="34" charset="0"/>
            </a:endParaRPr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2590800" y="2193927"/>
            <a:ext cx="16002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5000" b="0">
                <a:solidFill>
                  <a:srgbClr val="660066"/>
                </a:solidFill>
                <a:latin typeface="Frutiger 55 Roman" pitchFamily="34" charset="0"/>
              </a:rPr>
              <a:t>C</a:t>
            </a:r>
          </a:p>
        </p:txBody>
      </p:sp>
      <p:sp>
        <p:nvSpPr>
          <p:cNvPr id="9224" name="Text Box 7"/>
          <p:cNvSpPr txBox="1">
            <a:spLocks noChangeArrowheads="1"/>
          </p:cNvSpPr>
          <p:nvPr/>
        </p:nvSpPr>
        <p:spPr bwMode="auto">
          <a:xfrm>
            <a:off x="3733800" y="2659063"/>
            <a:ext cx="127470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0" dirty="0" err="1">
                <a:solidFill>
                  <a:srgbClr val="CCECFF"/>
                </a:solidFill>
                <a:latin typeface="Frutiger 55 Roman" pitchFamily="34" charset="0"/>
              </a:rPr>
              <a:t>haracter</a:t>
            </a:r>
            <a:endParaRPr lang="en-US" b="0" dirty="0">
              <a:solidFill>
                <a:srgbClr val="CCECFF"/>
              </a:solidFill>
              <a:latin typeface="Frutiger 55 Roman" pitchFamily="34" charset="0"/>
            </a:endParaRPr>
          </a:p>
          <a:p>
            <a:pPr eaLnBrk="1" hangingPunct="1"/>
            <a:r>
              <a:rPr lang="en-US" b="0" dirty="0" err="1">
                <a:solidFill>
                  <a:srgbClr val="CCECFF"/>
                </a:solidFill>
                <a:latin typeface="Frutiger 55 Roman" pitchFamily="34" charset="0"/>
              </a:rPr>
              <a:t>apacity</a:t>
            </a:r>
            <a:endParaRPr lang="en-US" b="0" dirty="0">
              <a:solidFill>
                <a:srgbClr val="CCECFF"/>
              </a:solidFill>
              <a:latin typeface="Frutiger 55 Roman" pitchFamily="34" charset="0"/>
            </a:endParaRPr>
          </a:p>
          <a:p>
            <a:pPr eaLnBrk="1" hangingPunct="1"/>
            <a:r>
              <a:rPr lang="en-US" b="0" dirty="0" err="1">
                <a:solidFill>
                  <a:srgbClr val="CCECFF"/>
                </a:solidFill>
                <a:latin typeface="Frutiger 55 Roman" pitchFamily="34" charset="0"/>
              </a:rPr>
              <a:t>ollateral</a:t>
            </a:r>
            <a:endParaRPr lang="en-US" b="0" dirty="0">
              <a:solidFill>
                <a:srgbClr val="CCECFF"/>
              </a:solidFill>
              <a:latin typeface="Frutiger 55 Roman" pitchFamily="34" charset="0"/>
            </a:endParaRPr>
          </a:p>
          <a:p>
            <a:pPr eaLnBrk="1" hangingPunct="1"/>
            <a:r>
              <a:rPr lang="en-US" b="0" dirty="0" err="1">
                <a:solidFill>
                  <a:srgbClr val="CCECFF"/>
                </a:solidFill>
                <a:latin typeface="Frutiger 55 Roman" pitchFamily="34" charset="0"/>
              </a:rPr>
              <a:t>apital</a:t>
            </a:r>
            <a:endParaRPr lang="en-US" b="0" dirty="0">
              <a:solidFill>
                <a:srgbClr val="CCECFF"/>
              </a:solidFill>
              <a:latin typeface="Frutiger 55 Roman" pitchFamily="34" charset="0"/>
            </a:endParaRPr>
          </a:p>
          <a:p>
            <a:pPr eaLnBrk="1" hangingPunct="1"/>
            <a:r>
              <a:rPr lang="en-US" b="0" dirty="0" err="1">
                <a:solidFill>
                  <a:srgbClr val="CCECFF"/>
                </a:solidFill>
                <a:latin typeface="Frutiger 55 Roman" pitchFamily="34" charset="0"/>
              </a:rPr>
              <a:t>Ondition</a:t>
            </a:r>
            <a:endParaRPr lang="id-ID" b="0" dirty="0">
              <a:solidFill>
                <a:srgbClr val="CCECFF"/>
              </a:solidFill>
              <a:latin typeface="Frutiger 55 Roman" pitchFamily="34" charset="0"/>
            </a:endParaRPr>
          </a:p>
          <a:p>
            <a:pPr eaLnBrk="1" hangingPunct="1"/>
            <a:r>
              <a:rPr lang="id-ID" b="0" dirty="0">
                <a:solidFill>
                  <a:srgbClr val="CCECFF"/>
                </a:solidFill>
                <a:latin typeface="Frutiger 55 Roman" pitchFamily="34" charset="0"/>
              </a:rPr>
              <a:t>Cash Flow</a:t>
            </a:r>
            <a:endParaRPr lang="en-US" b="0" dirty="0">
              <a:solidFill>
                <a:srgbClr val="CCECFF"/>
              </a:solidFill>
              <a:latin typeface="Frutiger 55 Roman" pitchFamily="34" charset="0"/>
            </a:endParaRPr>
          </a:p>
        </p:txBody>
      </p:sp>
      <p:sp>
        <p:nvSpPr>
          <p:cNvPr id="9225" name="Text Box 8"/>
          <p:cNvSpPr txBox="1">
            <a:spLocks noChangeArrowheads="1"/>
          </p:cNvSpPr>
          <p:nvPr/>
        </p:nvSpPr>
        <p:spPr bwMode="auto">
          <a:xfrm>
            <a:off x="2514600" y="1644653"/>
            <a:ext cx="25146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id-ID" sz="4400" dirty="0">
                <a:solidFill>
                  <a:srgbClr val="660066"/>
                </a:solidFill>
                <a:latin typeface="Optima" pitchFamily="34" charset="0"/>
              </a:rPr>
              <a:t>6</a:t>
            </a:r>
            <a:r>
              <a:rPr lang="en-US" sz="3600" dirty="0">
                <a:solidFill>
                  <a:srgbClr val="660066"/>
                </a:solidFill>
                <a:latin typeface="Optima" pitchFamily="34" charset="0"/>
              </a:rPr>
              <a:t>C</a:t>
            </a:r>
            <a:endParaRPr lang="en-US" sz="3600" dirty="0">
              <a:solidFill>
                <a:srgbClr val="660066"/>
              </a:solidFill>
              <a:latin typeface="Optima" pitchFamily="34" charset="0"/>
            </a:endParaRPr>
          </a:p>
        </p:txBody>
      </p:sp>
      <p:sp>
        <p:nvSpPr>
          <p:cNvPr id="9226" name="Text Box 9"/>
          <p:cNvSpPr txBox="1">
            <a:spLocks noChangeArrowheads="1"/>
          </p:cNvSpPr>
          <p:nvPr/>
        </p:nvSpPr>
        <p:spPr bwMode="auto">
          <a:xfrm>
            <a:off x="6689725" y="3717927"/>
            <a:ext cx="16002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5000" b="0">
                <a:solidFill>
                  <a:srgbClr val="CC3300"/>
                </a:solidFill>
                <a:latin typeface="Frutiger 55 Roman" pitchFamily="34" charset="0"/>
              </a:rPr>
              <a:t>P</a:t>
            </a:r>
          </a:p>
        </p:txBody>
      </p:sp>
      <p:sp>
        <p:nvSpPr>
          <p:cNvPr id="9227" name="Text Box 10"/>
          <p:cNvSpPr txBox="1">
            <a:spLocks noChangeArrowheads="1"/>
          </p:cNvSpPr>
          <p:nvPr/>
        </p:nvSpPr>
        <p:spPr bwMode="auto">
          <a:xfrm>
            <a:off x="7761288" y="4205288"/>
            <a:ext cx="125095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660066"/>
                </a:solidFill>
                <a:latin typeface="Frutiger 55 Roman" pitchFamily="34" charset="0"/>
              </a:rPr>
              <a:t>eople</a:t>
            </a:r>
          </a:p>
          <a:p>
            <a:pPr eaLnBrk="1" hangingPunct="1"/>
            <a:r>
              <a:rPr lang="en-US" b="0">
                <a:solidFill>
                  <a:srgbClr val="660066"/>
                </a:solidFill>
                <a:latin typeface="Frutiger 55 Roman" pitchFamily="34" charset="0"/>
              </a:rPr>
              <a:t>urpose</a:t>
            </a:r>
          </a:p>
          <a:p>
            <a:pPr eaLnBrk="1" hangingPunct="1"/>
            <a:r>
              <a:rPr lang="en-US" b="0">
                <a:solidFill>
                  <a:srgbClr val="660066"/>
                </a:solidFill>
                <a:latin typeface="Frutiger 55 Roman" pitchFamily="34" charset="0"/>
              </a:rPr>
              <a:t>ayment</a:t>
            </a:r>
          </a:p>
          <a:p>
            <a:pPr eaLnBrk="1" hangingPunct="1"/>
            <a:r>
              <a:rPr lang="en-US" b="0">
                <a:solidFill>
                  <a:srgbClr val="660066"/>
                </a:solidFill>
                <a:latin typeface="Frutiger 55 Roman" pitchFamily="34" charset="0"/>
              </a:rPr>
              <a:t>rotection</a:t>
            </a:r>
          </a:p>
          <a:p>
            <a:pPr eaLnBrk="1" hangingPunct="1"/>
            <a:r>
              <a:rPr lang="en-US" b="0">
                <a:solidFill>
                  <a:srgbClr val="660066"/>
                </a:solidFill>
                <a:latin typeface="Frutiger 55 Roman" pitchFamily="34" charset="0"/>
              </a:rPr>
              <a:t>respective</a:t>
            </a:r>
          </a:p>
          <a:p>
            <a:pPr eaLnBrk="1" hangingPunct="1"/>
            <a:endParaRPr lang="en-US" b="0">
              <a:solidFill>
                <a:srgbClr val="660066"/>
              </a:solidFill>
              <a:latin typeface="Frutiger 55 Roman" pitchFamily="34" charset="0"/>
            </a:endParaRPr>
          </a:p>
        </p:txBody>
      </p:sp>
      <p:sp>
        <p:nvSpPr>
          <p:cNvPr id="9228" name="Text Box 11"/>
          <p:cNvSpPr txBox="1">
            <a:spLocks noChangeArrowheads="1"/>
          </p:cNvSpPr>
          <p:nvPr/>
        </p:nvSpPr>
        <p:spPr bwMode="auto">
          <a:xfrm>
            <a:off x="6662738" y="3148015"/>
            <a:ext cx="2667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800">
                <a:solidFill>
                  <a:srgbClr val="CC0000"/>
                </a:solidFill>
                <a:latin typeface="Optima" pitchFamily="34" charset="0"/>
              </a:rPr>
              <a:t>5</a:t>
            </a:r>
            <a:r>
              <a:rPr lang="en-US" sz="4000">
                <a:solidFill>
                  <a:srgbClr val="CC0000"/>
                </a:solidFill>
                <a:latin typeface="Optima" pitchFamily="34" charset="0"/>
              </a:rPr>
              <a:t>P</a:t>
            </a:r>
          </a:p>
        </p:txBody>
      </p:sp>
      <p:sp>
        <p:nvSpPr>
          <p:cNvPr id="9229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FFFF"/>
                </a:solidFill>
              </a:rPr>
              <a:t>www.ahmadsubagyo.com</a:t>
            </a:r>
          </a:p>
        </p:txBody>
      </p:sp>
    </p:spTree>
    <p:extLst>
      <p:ext uri="{BB962C8B-B14F-4D97-AF65-F5344CB8AC3E}">
        <p14:creationId xmlns:p14="http://schemas.microsoft.com/office/powerpoint/2010/main" val="242935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838200"/>
          </a:xfrm>
          <a:prstGeom prst="rect">
            <a:avLst/>
          </a:prstGeom>
          <a:solidFill>
            <a:srgbClr val="000099"/>
          </a:solidFill>
          <a:ln>
            <a:noFill/>
          </a:ln>
          <a:effectLst>
            <a:outerShdw sx="1000" sy="1000" algn="ctr" rotWithShape="0">
              <a:schemeClr val="bg1">
                <a:alpha val="1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w Cen MT" pitchFamily="34" charset="0"/>
              </a:rPr>
              <a:t>ANALISIS 6 C</a:t>
            </a:r>
            <a:endParaRPr lang="en-US" sz="3600" b="1" dirty="0"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838200"/>
            <a:ext cx="9144000" cy="2286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057400" y="14478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057400" y="22860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057400" y="3886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4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057400" y="47244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5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057400" y="55626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6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71800" y="15240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w Cen MT" pitchFamily="34" charset="0"/>
              </a:rPr>
              <a:t>Pendekatan</a:t>
            </a:r>
            <a:r>
              <a:rPr lang="en-US" sz="2400" b="1" dirty="0">
                <a:latin typeface="Tw Cen MT" pitchFamily="34" charset="0"/>
              </a:rPr>
              <a:t> </a:t>
            </a:r>
            <a:r>
              <a:rPr lang="en-US" sz="2400" b="1" dirty="0" err="1">
                <a:latin typeface="Tw Cen MT" pitchFamily="34" charset="0"/>
              </a:rPr>
              <a:t>Watak</a:t>
            </a:r>
            <a:r>
              <a:rPr lang="en-US" sz="2400" b="1" dirty="0">
                <a:latin typeface="Tw Cen MT" pitchFamily="34" charset="0"/>
              </a:rPr>
              <a:t> (Character)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2325471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w Cen MT" pitchFamily="34" charset="0"/>
              </a:rPr>
              <a:t>Pendekatan</a:t>
            </a:r>
            <a:r>
              <a:rPr lang="en-US" sz="2400" b="1" dirty="0">
                <a:latin typeface="Tw Cen MT" pitchFamily="34" charset="0"/>
              </a:rPr>
              <a:t> </a:t>
            </a:r>
            <a:r>
              <a:rPr lang="en-US" sz="2400" b="1" dirty="0" err="1">
                <a:latin typeface="Tw Cen MT" pitchFamily="34" charset="0"/>
              </a:rPr>
              <a:t>Kapasitas</a:t>
            </a:r>
            <a:r>
              <a:rPr lang="en-US" sz="2400" b="1" dirty="0">
                <a:latin typeface="Tw Cen MT" pitchFamily="34" charset="0"/>
              </a:rPr>
              <a:t> (Capacity)</a:t>
            </a:r>
          </a:p>
          <a:p>
            <a:endParaRPr lang="en-US" sz="2400" b="1" dirty="0">
              <a:latin typeface="Tw Cen M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71800" y="3886202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w Cen MT" pitchFamily="34" charset="0"/>
              </a:rPr>
              <a:t>Pendekatan</a:t>
            </a:r>
            <a:r>
              <a:rPr lang="en-US" sz="2400" b="1" dirty="0">
                <a:latin typeface="Tw Cen MT" pitchFamily="34" charset="0"/>
              </a:rPr>
              <a:t> </a:t>
            </a:r>
            <a:r>
              <a:rPr lang="en-US" sz="2400" b="1" dirty="0" err="1">
                <a:latin typeface="Tw Cen MT" pitchFamily="34" charset="0"/>
              </a:rPr>
              <a:t>Kondisi</a:t>
            </a:r>
            <a:r>
              <a:rPr lang="en-US" sz="2400" b="1" dirty="0">
                <a:latin typeface="Tw Cen MT" pitchFamily="34" charset="0"/>
              </a:rPr>
              <a:t> </a:t>
            </a:r>
            <a:r>
              <a:rPr lang="en-US" sz="2400" b="1" dirty="0" err="1">
                <a:latin typeface="Tw Cen MT" pitchFamily="34" charset="0"/>
              </a:rPr>
              <a:t>Ekonomi</a:t>
            </a:r>
            <a:r>
              <a:rPr lang="en-US" sz="2400" b="1" dirty="0">
                <a:latin typeface="Tw Cen MT" pitchFamily="34" charset="0"/>
              </a:rPr>
              <a:t> (Condition of Economy)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1800" y="4724402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w Cen MT" pitchFamily="34" charset="0"/>
              </a:rPr>
              <a:t>Pendekatan</a:t>
            </a:r>
            <a:r>
              <a:rPr lang="en-US" sz="2400" b="1" dirty="0">
                <a:latin typeface="Tw Cen MT" pitchFamily="34" charset="0"/>
              </a:rPr>
              <a:t> </a:t>
            </a:r>
            <a:r>
              <a:rPr lang="en-US" sz="2400" b="1" dirty="0" err="1">
                <a:latin typeface="Tw Cen MT" pitchFamily="34" charset="0"/>
              </a:rPr>
              <a:t>Agunan</a:t>
            </a:r>
            <a:r>
              <a:rPr lang="en-US" sz="2400" b="1" dirty="0">
                <a:latin typeface="Tw Cen MT" pitchFamily="34" charset="0"/>
              </a:rPr>
              <a:t> (Collateral)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71800" y="5525871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latin typeface="Tw Cen MT" pitchFamily="34" charset="0"/>
              </a:rPr>
              <a:t>Pendekatan Arus Kas masuk &amp; Keluar (Cash Flow)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057400" y="3124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3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71800" y="31242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w Cen MT" pitchFamily="34" charset="0"/>
              </a:rPr>
              <a:t>Pendekatan</a:t>
            </a:r>
            <a:r>
              <a:rPr lang="en-US" sz="2400" b="1" dirty="0">
                <a:latin typeface="Tw Cen MT" pitchFamily="34" charset="0"/>
              </a:rPr>
              <a:t> Modal (Capital)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www.ahmadsubagyo.com</a:t>
            </a:r>
            <a:endParaRPr lang="id-ID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458D-9BC0-4D57-AE21-3DD680751BCE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068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838200"/>
          </a:xfrm>
          <a:prstGeom prst="rect">
            <a:avLst/>
          </a:prstGeom>
          <a:solidFill>
            <a:srgbClr val="000099"/>
          </a:solidFill>
          <a:ln>
            <a:noFill/>
          </a:ln>
          <a:effectLst>
            <a:outerShdw sx="1000" sy="1000" algn="ctr" rotWithShape="0">
              <a:schemeClr val="bg1">
                <a:alpha val="1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>
                <a:latin typeface="Tw Cen MT" pitchFamily="34" charset="0"/>
              </a:rPr>
              <a:t>1.</a:t>
            </a:r>
            <a:r>
              <a:rPr lang="en-US" sz="3600" b="1" dirty="0">
                <a:latin typeface="Tw Cen MT" pitchFamily="34" charset="0"/>
              </a:rPr>
              <a:t>C</a:t>
            </a:r>
            <a:r>
              <a:rPr lang="id-ID" sz="3600" b="1" dirty="0">
                <a:latin typeface="Tw Cen MT" pitchFamily="34" charset="0"/>
              </a:rPr>
              <a:t>HARACTER</a:t>
            </a:r>
            <a:endParaRPr lang="en-US" sz="3600" b="1" dirty="0"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838200"/>
            <a:ext cx="9144000" cy="2286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057400" y="14478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057400" y="22860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057400" y="3886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4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71800" y="15240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w Cen MT" pitchFamily="34" charset="0"/>
              </a:rPr>
              <a:t>Terkait</a:t>
            </a:r>
            <a:r>
              <a:rPr lang="en-US" sz="2400" b="1" dirty="0">
                <a:latin typeface="Tw Cen MT" pitchFamily="34" charset="0"/>
              </a:rPr>
              <a:t> </a:t>
            </a:r>
            <a:r>
              <a:rPr lang="en-US" sz="2400" b="1" dirty="0" err="1">
                <a:latin typeface="Tw Cen MT" pitchFamily="34" charset="0"/>
              </a:rPr>
              <a:t>Pidana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2325471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Trade Checking</a:t>
            </a:r>
            <a:endParaRPr lang="en-US" sz="2400" b="1" dirty="0">
              <a:latin typeface="Tw Cen MT" pitchFamily="34" charset="0"/>
            </a:endParaRPr>
          </a:p>
          <a:p>
            <a:endParaRPr lang="en-US" sz="2400" b="1" dirty="0">
              <a:latin typeface="Tw Cen M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71800" y="3886202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Legalitas Debitur dan Usahanya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057400" y="3124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3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71800" y="31242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Bank Checking</a:t>
            </a:r>
            <a:endParaRPr lang="en-US" sz="2400" b="1" dirty="0">
              <a:latin typeface="Tw Cen MT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215680" y="4419601"/>
          <a:ext cx="3600400" cy="1866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0"/>
              </a:tblGrid>
              <a:tr h="619125"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Kelengkapan</a:t>
                      </a:r>
                      <a:r>
                        <a:rPr lang="id-ID" sz="20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legalitas Warga Negara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 dirty="0" smtClean="0">
                          <a:effectLst/>
                        </a:rPr>
                        <a:t>Kelengkapan legalitas usaha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 dirty="0" smtClean="0">
                          <a:effectLst/>
                        </a:rPr>
                        <a:t>Kebenaran Data dan Dokumen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u="none" strike="noStrike" dirty="0" smtClean="0">
                          <a:effectLst/>
                        </a:rPr>
                        <a:t>Referensi</a:t>
                      </a:r>
                      <a:r>
                        <a:rPr lang="id-ID" sz="2000" u="none" strike="noStrike" baseline="0" dirty="0" smtClean="0">
                          <a:effectLst/>
                        </a:rPr>
                        <a:t> dan rekomendasi</a:t>
                      </a:r>
                      <a:endParaRPr lang="id-ID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www.ahmadsubagyo.com</a:t>
            </a:r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458D-9BC0-4D57-AE21-3DD680751BCE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928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/>
      <p:bldP spid="12" grpId="0"/>
      <p:bldP spid="13" grpId="0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838200"/>
          </a:xfrm>
          <a:prstGeom prst="rect">
            <a:avLst/>
          </a:prstGeom>
          <a:solidFill>
            <a:srgbClr val="000099"/>
          </a:solidFill>
          <a:ln>
            <a:noFill/>
          </a:ln>
          <a:effectLst>
            <a:outerShdw sx="1000" sy="1000" algn="ctr" rotWithShape="0">
              <a:schemeClr val="bg1">
                <a:alpha val="1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>
                <a:latin typeface="Tw Cen MT" pitchFamily="34" charset="0"/>
              </a:rPr>
              <a:t>2.</a:t>
            </a:r>
            <a:r>
              <a:rPr lang="en-US" sz="3600" b="1" dirty="0">
                <a:latin typeface="Tw Cen MT" pitchFamily="34" charset="0"/>
              </a:rPr>
              <a:t>C</a:t>
            </a:r>
            <a:r>
              <a:rPr lang="id-ID" sz="3600" b="1" dirty="0">
                <a:latin typeface="Tw Cen MT" pitchFamily="34" charset="0"/>
              </a:rPr>
              <a:t>APACITY</a:t>
            </a:r>
            <a:endParaRPr lang="en-US" sz="3600" b="1" dirty="0"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838200"/>
            <a:ext cx="9144000" cy="2286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057400" y="14478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057400" y="22860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71800" y="15240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Volume Usaha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2325471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Asset yang dimilikinya</a:t>
            </a:r>
            <a:endParaRPr lang="en-US" sz="2400" b="1" dirty="0">
              <a:latin typeface="Tw Cen MT" pitchFamily="34" charset="0"/>
            </a:endParaRPr>
          </a:p>
          <a:p>
            <a:endParaRPr lang="en-US" sz="2400" b="1" dirty="0">
              <a:latin typeface="Tw Cen M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71800" y="3195938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Management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057400" y="3124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3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143672" y="3789041"/>
          <a:ext cx="3600400" cy="1501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0"/>
              </a:tblGrid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 dirty="0">
                          <a:effectLst/>
                        </a:rPr>
                        <a:t>Pengalaman</a:t>
                      </a:r>
                      <a:endParaRPr lang="id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 dirty="0">
                          <a:effectLst/>
                        </a:rPr>
                        <a:t>Pembukuan</a:t>
                      </a:r>
                      <a:endParaRPr lang="id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 dirty="0">
                          <a:effectLst/>
                        </a:rPr>
                        <a:t>Hubungan dgn bank</a:t>
                      </a:r>
                      <a:endParaRPr lang="id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5285">
                <a:tc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 dirty="0">
                          <a:effectLst/>
                        </a:rPr>
                        <a:t>Penerapan manajemen</a:t>
                      </a:r>
                      <a:endParaRPr lang="id-ID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www.ahmadsubagyo.com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458D-9BC0-4D57-AE21-3DD680751BCE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476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/>
      <p:bldP spid="12" grpId="0"/>
      <p:bldP spid="13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838200"/>
          </a:xfrm>
          <a:prstGeom prst="rect">
            <a:avLst/>
          </a:prstGeom>
          <a:solidFill>
            <a:srgbClr val="000099"/>
          </a:solidFill>
          <a:ln>
            <a:noFill/>
          </a:ln>
          <a:effectLst>
            <a:outerShdw sx="1000" sy="1000" algn="ctr" rotWithShape="0">
              <a:schemeClr val="bg1">
                <a:alpha val="1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>
                <a:latin typeface="Tw Cen MT" pitchFamily="34" charset="0"/>
              </a:rPr>
              <a:t>3.</a:t>
            </a:r>
            <a:r>
              <a:rPr lang="en-US" sz="3600" b="1" dirty="0">
                <a:latin typeface="Tw Cen MT" pitchFamily="34" charset="0"/>
              </a:rPr>
              <a:t>C</a:t>
            </a:r>
            <a:r>
              <a:rPr lang="id-ID" sz="3600" b="1" dirty="0">
                <a:latin typeface="Tw Cen MT" pitchFamily="34" charset="0"/>
              </a:rPr>
              <a:t>APITAL</a:t>
            </a:r>
            <a:endParaRPr lang="en-US" sz="3600" b="1" dirty="0"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838200"/>
            <a:ext cx="9144000" cy="2286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057400" y="14478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057400" y="22860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057400" y="3886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4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71800" y="15240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Modal yang dimilikinya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2325471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DER  (Debt to Equity Ratio)</a:t>
            </a:r>
            <a:endParaRPr lang="en-US" sz="2400" b="1" dirty="0">
              <a:latin typeface="Tw Cen MT" pitchFamily="34" charset="0"/>
            </a:endParaRPr>
          </a:p>
          <a:p>
            <a:endParaRPr lang="en-US" sz="2400" b="1" dirty="0">
              <a:latin typeface="Tw Cen M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71800" y="3886202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Kualitas  Asset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057400" y="3124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3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71800" y="31242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Solvabilitas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www.ahmadsubagyo.com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458D-9BC0-4D57-AE21-3DD680751BCE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7506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/>
      <p:bldP spid="12" grpId="0"/>
      <p:bldP spid="13" grpId="0"/>
      <p:bldP spid="16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838200"/>
          </a:xfrm>
          <a:prstGeom prst="rect">
            <a:avLst/>
          </a:prstGeom>
          <a:solidFill>
            <a:srgbClr val="000099"/>
          </a:solidFill>
          <a:ln>
            <a:noFill/>
          </a:ln>
          <a:effectLst>
            <a:outerShdw sx="1000" sy="1000" algn="ctr" rotWithShape="0">
              <a:schemeClr val="bg1">
                <a:alpha val="1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>
                <a:latin typeface="Tw Cen MT" pitchFamily="34" charset="0"/>
              </a:rPr>
              <a:t>4.</a:t>
            </a:r>
            <a:r>
              <a:rPr lang="en-US" sz="3600" b="1" dirty="0">
                <a:latin typeface="Tw Cen MT" pitchFamily="34" charset="0"/>
              </a:rPr>
              <a:t>C</a:t>
            </a:r>
            <a:r>
              <a:rPr lang="id-ID" sz="3600" b="1" dirty="0">
                <a:latin typeface="Tw Cen MT" pitchFamily="34" charset="0"/>
              </a:rPr>
              <a:t>OLLATERAL</a:t>
            </a:r>
            <a:endParaRPr lang="en-US" sz="3600" b="1" dirty="0"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838200"/>
            <a:ext cx="9144000" cy="2286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057400" y="14478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057400" y="22860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057400" y="3886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4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71800" y="15240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Coverage Ratio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2325471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Jenis </a:t>
            </a:r>
            <a:r>
              <a:rPr lang="id-ID" sz="2400" b="1" dirty="0">
                <a:latin typeface="Tw Cen MT" pitchFamily="34" charset="0"/>
              </a:rPr>
              <a:t>Jaminan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71800" y="3886202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Kepemilikan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057400" y="3124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3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71800" y="31242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Marketablelity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www.ahmadsubagyo.com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458D-9BC0-4D57-AE21-3DD680751BCE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30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/>
      <p:bldP spid="12" grpId="0"/>
      <p:bldP spid="13" grpId="0"/>
      <p:bldP spid="16" grpId="0" animBg="1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838200"/>
          </a:xfrm>
          <a:prstGeom prst="rect">
            <a:avLst/>
          </a:prstGeom>
          <a:solidFill>
            <a:srgbClr val="000099"/>
          </a:solidFill>
          <a:ln>
            <a:noFill/>
          </a:ln>
          <a:effectLst>
            <a:outerShdw sx="1000" sy="1000" algn="ctr" rotWithShape="0">
              <a:schemeClr val="bg1">
                <a:alpha val="1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>
                <a:latin typeface="Tw Cen MT" pitchFamily="34" charset="0"/>
              </a:rPr>
              <a:t>5.</a:t>
            </a:r>
            <a:r>
              <a:rPr lang="en-US" sz="3600" b="1" dirty="0">
                <a:latin typeface="Tw Cen MT" pitchFamily="34" charset="0"/>
              </a:rPr>
              <a:t>C</a:t>
            </a:r>
            <a:r>
              <a:rPr lang="id-ID" sz="3600" b="1" dirty="0">
                <a:latin typeface="Tw Cen MT" pitchFamily="34" charset="0"/>
              </a:rPr>
              <a:t>ONDITION OF ECONOMIC</a:t>
            </a:r>
            <a:endParaRPr lang="en-US" sz="3600" b="1" dirty="0"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838200"/>
            <a:ext cx="9144000" cy="2286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057400" y="14478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057400" y="22860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057400" y="3886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4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71800" y="15240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Tingkat Pertumbuhan Daerah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2325471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Tingkat Inflasi  Wilayah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71800" y="3886202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Transparansi Pemerintahan Daerah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057400" y="3124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3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71800" y="31242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Tradisi dan Budaya Daerah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www.ahmadsubagyo.com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458D-9BC0-4D57-AE21-3DD680751BCE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387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/>
      <p:bldP spid="12" grpId="0"/>
      <p:bldP spid="13" grpId="0"/>
      <p:bldP spid="16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838200"/>
          </a:xfrm>
          <a:prstGeom prst="rect">
            <a:avLst/>
          </a:prstGeom>
          <a:solidFill>
            <a:srgbClr val="000099"/>
          </a:solidFill>
          <a:ln>
            <a:noFill/>
          </a:ln>
          <a:effectLst>
            <a:outerShdw sx="1000" sy="1000" algn="ctr" rotWithShape="0">
              <a:schemeClr val="bg1">
                <a:alpha val="1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>
                <a:latin typeface="Tw Cen MT" pitchFamily="34" charset="0"/>
              </a:rPr>
              <a:t>6.</a:t>
            </a:r>
            <a:r>
              <a:rPr lang="en-US" sz="3600" b="1" dirty="0">
                <a:latin typeface="Tw Cen MT" pitchFamily="34" charset="0"/>
              </a:rPr>
              <a:t>C</a:t>
            </a:r>
            <a:r>
              <a:rPr lang="id-ID" sz="3600" b="1" dirty="0">
                <a:latin typeface="Tw Cen MT" pitchFamily="34" charset="0"/>
              </a:rPr>
              <a:t>ASH FLOW</a:t>
            </a:r>
            <a:endParaRPr lang="en-US" sz="3600" b="1" dirty="0">
              <a:latin typeface="Tw Cen M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838200"/>
            <a:ext cx="9144000" cy="2286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057400" y="14478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057400" y="22860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2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057400" y="3886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4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71800" y="15240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Trend Cash Flow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2325471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Net Cash Flow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71800" y="3886202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Likuiditas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057400" y="3124200"/>
            <a:ext cx="609600" cy="533400"/>
          </a:xfrm>
          <a:prstGeom prst="ellips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3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71800" y="3124202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latin typeface="Tw Cen MT" pitchFamily="34" charset="0"/>
              </a:rPr>
              <a:t>Siklus Cash Flow</a:t>
            </a:r>
            <a:endParaRPr lang="en-US" sz="2400" b="1" dirty="0">
              <a:latin typeface="Tw Cen MT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www.ahmadsubagyo.com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458D-9BC0-4D57-AE21-3DD680751BCE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7984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/>
      <p:bldP spid="12" grpId="0"/>
      <p:bldP spid="13" grpId="0"/>
      <p:bldP spid="16" grpId="0" animBg="1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50</TotalTime>
  <Words>216</Words>
  <Application>Microsoft Office PowerPoint</Application>
  <PresentationFormat>Widescreen</PresentationFormat>
  <Paragraphs>107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Frutiger 55 Roman</vt:lpstr>
      <vt:lpstr>Optima</vt:lpstr>
      <vt:lpstr>Rockwell</vt:lpstr>
      <vt:lpstr>Rockwell Condensed</vt:lpstr>
      <vt:lpstr>Tw Cen MT</vt:lpstr>
      <vt:lpstr>Wingdings</vt:lpstr>
      <vt:lpstr>Wood Type</vt:lpstr>
      <vt:lpstr>FIVE C’S OF CREDIT ANALYSIS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 C’S OF CREDIT ANALYSIS</dc:title>
  <dc:creator>Microsoft Account</dc:creator>
  <cp:lastModifiedBy>Microsoft Account</cp:lastModifiedBy>
  <cp:revision>2</cp:revision>
  <dcterms:created xsi:type="dcterms:W3CDTF">2016-03-04T09:04:34Z</dcterms:created>
  <dcterms:modified xsi:type="dcterms:W3CDTF">2016-03-04T09:54:44Z</dcterms:modified>
</cp:coreProperties>
</file>