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2"/>
  </p:notesMasterIdLst>
  <p:sldIdLst>
    <p:sldId id="270" r:id="rId2"/>
    <p:sldId id="267" r:id="rId3"/>
    <p:sldId id="268" r:id="rId4"/>
    <p:sldId id="256" r:id="rId5"/>
    <p:sldId id="265" r:id="rId6"/>
    <p:sldId id="266" r:id="rId7"/>
    <p:sldId id="260" r:id="rId8"/>
    <p:sldId id="262" r:id="rId9"/>
    <p:sldId id="264" r:id="rId10"/>
    <p:sldId id="261" r:id="rId11"/>
  </p:sldIdLst>
  <p:sldSz cx="9144000" cy="6858000" type="screen4x3"/>
  <p:notesSz cx="6858000" cy="9144000"/>
  <p:defaultTextStyle>
    <a:defPPr>
      <a:defRPr lang="en-US"/>
    </a:defPPr>
    <a:lvl1pPr algn="l" rtl="0" eaLnBrk="0" fontAlgn="base" hangingPunct="0">
      <a:spcBef>
        <a:spcPct val="0"/>
      </a:spcBef>
      <a:spcAft>
        <a:spcPct val="0"/>
      </a:spcAft>
      <a:defRPr sz="36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36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36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36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3600" kern="1200">
        <a:solidFill>
          <a:schemeClr val="tx1"/>
        </a:solidFill>
        <a:latin typeface="Times New Roman" pitchFamily="18" charset="0"/>
        <a:ea typeface="+mn-ea"/>
        <a:cs typeface="+mn-cs"/>
      </a:defRPr>
    </a:lvl5pPr>
    <a:lvl6pPr marL="2286000" algn="l" defTabSz="914400" rtl="0" eaLnBrk="1" latinLnBrk="0" hangingPunct="1">
      <a:defRPr sz="3600" kern="1200">
        <a:solidFill>
          <a:schemeClr val="tx1"/>
        </a:solidFill>
        <a:latin typeface="Times New Roman" pitchFamily="18" charset="0"/>
        <a:ea typeface="+mn-ea"/>
        <a:cs typeface="+mn-cs"/>
      </a:defRPr>
    </a:lvl6pPr>
    <a:lvl7pPr marL="2743200" algn="l" defTabSz="914400" rtl="0" eaLnBrk="1" latinLnBrk="0" hangingPunct="1">
      <a:defRPr sz="3600" kern="1200">
        <a:solidFill>
          <a:schemeClr val="tx1"/>
        </a:solidFill>
        <a:latin typeface="Times New Roman" pitchFamily="18" charset="0"/>
        <a:ea typeface="+mn-ea"/>
        <a:cs typeface="+mn-cs"/>
      </a:defRPr>
    </a:lvl7pPr>
    <a:lvl8pPr marL="3200400" algn="l" defTabSz="914400" rtl="0" eaLnBrk="1" latinLnBrk="0" hangingPunct="1">
      <a:defRPr sz="3600" kern="1200">
        <a:solidFill>
          <a:schemeClr val="tx1"/>
        </a:solidFill>
        <a:latin typeface="Times New Roman" pitchFamily="18" charset="0"/>
        <a:ea typeface="+mn-ea"/>
        <a:cs typeface="+mn-cs"/>
      </a:defRPr>
    </a:lvl8pPr>
    <a:lvl9pPr marL="3657600" algn="l" defTabSz="914400" rtl="0" eaLnBrk="1" latinLnBrk="0" hangingPunct="1">
      <a:defRPr sz="36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009900"/>
    <a:srgbClr val="006666"/>
    <a:srgbClr val="336699"/>
    <a:srgbClr val="006699"/>
    <a:srgbClr val="003366"/>
    <a:srgbClr val="FF99CC"/>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p:scale>
          <a:sx n="66" d="100"/>
          <a:sy n="66" d="100"/>
        </p:scale>
        <p:origin x="-234" y="-120"/>
      </p:cViewPr>
      <p:guideLst>
        <p:guide orient="horz" pos="1200"/>
        <p:guide pos="54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08" y="15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6C60682-C40F-4F29-8E72-B4CFE3A35067}" type="slidenum">
              <a:rPr lang="en-US"/>
              <a:pPr/>
              <a:t>‹#›</a:t>
            </a:fld>
            <a:endParaRPr lang="en-US"/>
          </a:p>
        </p:txBody>
      </p:sp>
    </p:spTree>
    <p:extLst>
      <p:ext uri="{BB962C8B-B14F-4D97-AF65-F5344CB8AC3E}">
        <p14:creationId xmlns:p14="http://schemas.microsoft.com/office/powerpoint/2010/main" val="16335853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087D85-F5A4-42CC-AB7D-DECE20AE6DD7}" type="slidenum">
              <a:rPr lang="en-US"/>
              <a:pPr/>
              <a:t>1</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1BDC05-756D-4715-AB55-AE856E3EFAA8}" type="slidenum">
              <a:rPr lang="en-US"/>
              <a:pPr/>
              <a:t>10</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20C8AF-E886-4D02-823C-090F7CDF7F14}" type="slidenum">
              <a:rPr lang="en-US"/>
              <a:pPr/>
              <a:t>2</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38F99D-2A62-45C4-B7AB-780529817925}" type="slidenum">
              <a:rPr lang="en-US"/>
              <a:pPr/>
              <a:t>3</a:t>
            </a:fld>
            <a:endParaRPr lang="en-US"/>
          </a:p>
        </p:txBody>
      </p:sp>
      <p:sp>
        <p:nvSpPr>
          <p:cNvPr id="28674" name="Rectangle 1026"/>
          <p:cNvSpPr>
            <a:spLocks noGrp="1" noRot="1" noChangeAspect="1" noChangeArrowheads="1" noTextEdit="1"/>
          </p:cNvSpPr>
          <p:nvPr>
            <p:ph type="sldImg"/>
          </p:nvPr>
        </p:nvSpPr>
        <p:spPr>
          <a:ln/>
        </p:spPr>
      </p:sp>
      <p:sp>
        <p:nvSpPr>
          <p:cNvPr id="28675" name="Rectangle 1027"/>
          <p:cNvSpPr>
            <a:spLocks noGrp="1" noChangeArrowheads="1"/>
          </p:cNvSpPr>
          <p:nvPr>
            <p:ph type="body" idx="1"/>
          </p:nvPr>
        </p:nvSpPr>
        <p:spPr/>
        <p:txBody>
          <a:bodyPr/>
          <a:lstStyle/>
          <a:p>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4E74B3-B35F-441C-9377-0283B9159116}" type="slidenum">
              <a:rPr lang="en-US"/>
              <a:pPr/>
              <a:t>4</a:t>
            </a:fld>
            <a:endParaRPr lang="en-US"/>
          </a:p>
        </p:txBody>
      </p:sp>
      <p:sp>
        <p:nvSpPr>
          <p:cNvPr id="24578" name="Rectangle 1026"/>
          <p:cNvSpPr>
            <a:spLocks noGrp="1" noRot="1" noChangeAspect="1" noChangeArrowheads="1" noTextEdit="1"/>
          </p:cNvSpPr>
          <p:nvPr>
            <p:ph type="sldImg"/>
          </p:nvPr>
        </p:nvSpPr>
        <p:spPr>
          <a:ln/>
        </p:spPr>
      </p:sp>
      <p:sp>
        <p:nvSpPr>
          <p:cNvPr id="24579" name="Rectangle 1027"/>
          <p:cNvSpPr>
            <a:spLocks noGrp="1" noChangeArrowheads="1"/>
          </p:cNvSpPr>
          <p:nvPr>
            <p:ph type="body" idx="1"/>
          </p:nvPr>
        </p:nvSpPr>
        <p:spPr/>
        <p:txBody>
          <a:bodyPr/>
          <a:lstStyle/>
          <a:p>
            <a:r>
              <a:rPr lang="en-US" sz="1000">
                <a:latin typeface="Book Antiqua" pitchFamily="18" charset="0"/>
              </a:rPr>
              <a:t>Risk assessment used to rank auditable areas by significance of risk, meaning, how much could the bank be affected if a control breakdown occurred in the area, and by likelihood, meaning, how likely is it that something could go wrong.  Likelihood considers two components -- what is the inherent likelihood and what is the likelihood given the current environment at the Bank.</a:t>
            </a:r>
          </a:p>
          <a:p>
            <a:endParaRPr lang="en-US" sz="1000">
              <a:latin typeface="Book Antiqua" pitchFamily="18" charset="0"/>
            </a:endParaRPr>
          </a:p>
          <a:p>
            <a:r>
              <a:rPr lang="en-US" sz="1000">
                <a:latin typeface="Book Antiqua" pitchFamily="18" charset="0"/>
              </a:rPr>
              <a:t>Coverage of auditable areas will therefore include any areas denoted as high or medium risk, and certain of those areas considered low risk generally, although management has concerns about these areas.  All high and medium are covered, and the two low covered are branches and human resources.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FA2C9E-3F38-4A0D-AAC6-787D0410CAE5}" type="slidenum">
              <a:rPr lang="en-US"/>
              <a:pPr/>
              <a:t>5</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r>
              <a:rPr lang="en-US" sz="1000">
                <a:latin typeface="Book Antiqua" pitchFamily="18" charset="0"/>
              </a:rPr>
              <a:t>Key issues/risks communicated during our discussions with management:</a:t>
            </a:r>
          </a:p>
          <a:p>
            <a:pPr>
              <a:buFontTx/>
              <a:buChar char="•"/>
            </a:pPr>
            <a:r>
              <a:rPr lang="en-US" sz="1000">
                <a:latin typeface="Book Antiqua" pitchFamily="18" charset="0"/>
              </a:rPr>
              <a:t>Compliance risk, including Reg B -- inappropriate guarantees taken from spouses, Fair lending and CRA in SBLC</a:t>
            </a:r>
          </a:p>
          <a:p>
            <a:pPr>
              <a:buFontTx/>
              <a:buChar char="•"/>
            </a:pPr>
            <a:r>
              <a:rPr lang="en-US" sz="1000">
                <a:latin typeface="Book Antiqua" pitchFamily="18" charset="0"/>
              </a:rPr>
              <a:t>Operational risks, related to consistency of procedures, issues with fraud, monitoring of suspense accounts, efficiencies between branch offices.  Other branch network issues include turnover issues, strength of management</a:t>
            </a:r>
          </a:p>
          <a:p>
            <a:pPr>
              <a:buFontTx/>
              <a:buChar char="•"/>
            </a:pPr>
            <a:r>
              <a:rPr lang="en-US" sz="1000">
                <a:latin typeface="Book Antiqua" pitchFamily="18" charset="0"/>
              </a:rPr>
              <a:t>Information technology risks -- web based activities, </a:t>
            </a:r>
          </a:p>
          <a:p>
            <a:pPr>
              <a:buFontTx/>
              <a:buChar char="•"/>
            </a:pPr>
            <a:r>
              <a:rPr lang="en-US" sz="1000">
                <a:latin typeface="Book Antiqua" pitchFamily="18" charset="0"/>
              </a:rPr>
              <a:t>Human Resource risks -- loss of credit people in Commercial Business centers</a:t>
            </a:r>
          </a:p>
          <a:p>
            <a:pPr>
              <a:buFontTx/>
              <a:buChar char="•"/>
            </a:pPr>
            <a:r>
              <a:rPr lang="en-US" sz="1000">
                <a:latin typeface="Book Antiqua" pitchFamily="18" charset="0"/>
              </a:rPr>
              <a:t>Lending risks -- anticipated growth in SBA, accounting for related fee income</a:t>
            </a:r>
          </a:p>
          <a:p>
            <a:pPr>
              <a:buFontTx/>
              <a:buChar char="•"/>
            </a:pPr>
            <a:r>
              <a:rPr lang="en-US" sz="1000">
                <a:latin typeface="Book Antiqua" pitchFamily="18" charset="0"/>
              </a:rPr>
              <a:t>New product development -- regulatory aspects, internal communications, reporting mechanisms.  Alliances with investment and trust services</a:t>
            </a:r>
          </a:p>
          <a:p>
            <a:endParaRPr lang="en-US" sz="1000">
              <a:latin typeface="Book Antiqua" pitchFamily="18" charset="0"/>
            </a:endParaRPr>
          </a:p>
          <a:p>
            <a:r>
              <a:rPr lang="en-US" sz="1000">
                <a:latin typeface="Book Antiqua" pitchFamily="18" charset="0"/>
              </a:rPr>
              <a:t>Our own assessments include the following:</a:t>
            </a:r>
          </a:p>
          <a:p>
            <a:pPr>
              <a:buFontTx/>
              <a:buChar char="•"/>
            </a:pPr>
            <a:r>
              <a:rPr lang="en-US" sz="1000">
                <a:latin typeface="Book Antiqua" pitchFamily="18" charset="0"/>
              </a:rPr>
              <a:t>Central services as high risk because of wire activity</a:t>
            </a:r>
          </a:p>
          <a:p>
            <a:pPr>
              <a:buFontTx/>
              <a:buChar char="•"/>
            </a:pPr>
            <a:r>
              <a:rPr lang="en-US" sz="1000">
                <a:latin typeface="Book Antiqua" pitchFamily="18" charset="0"/>
              </a:rPr>
              <a:t>Treasury/investments high risk because of nature of transactions conducted</a:t>
            </a:r>
          </a:p>
          <a:p>
            <a:pPr>
              <a:buFontTx/>
              <a:buChar char="•"/>
            </a:pPr>
            <a:r>
              <a:rPr lang="en-US" sz="1000">
                <a:latin typeface="Book Antiqua" pitchFamily="18" charset="0"/>
              </a:rPr>
              <a:t>SBA center because of growth focus in the area and certain complexities of accounting in the area</a:t>
            </a:r>
          </a:p>
          <a:p>
            <a:pPr>
              <a:buFontTx/>
              <a:buChar char="•"/>
            </a:pPr>
            <a:r>
              <a:rPr lang="en-US" sz="1000">
                <a:latin typeface="Book Antiqua" pitchFamily="18" charset="0"/>
              </a:rPr>
              <a:t>Lending in general because of marketplace</a:t>
            </a:r>
          </a:p>
          <a:p>
            <a:pPr>
              <a:buFontTx/>
              <a:buChar char="•"/>
            </a:pPr>
            <a:r>
              <a:rPr lang="en-US" sz="1000">
                <a:latin typeface="Book Antiqua" pitchFamily="18" charset="0"/>
              </a:rPr>
              <a:t>Internet connectivity -- security, firewall, customer information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B7A413-F2C6-4AD2-BBA5-7D4640C33E71}" type="slidenum">
              <a:rPr lang="en-US"/>
              <a:pPr/>
              <a:t>6</a:t>
            </a:fld>
            <a:endParaRPr lang="en-US"/>
          </a:p>
        </p:txBody>
      </p:sp>
      <p:sp>
        <p:nvSpPr>
          <p:cNvPr id="25602" name="Rectangle 1026"/>
          <p:cNvSpPr>
            <a:spLocks noGrp="1" noRot="1" noChangeAspect="1" noChangeArrowheads="1" noTextEdit="1"/>
          </p:cNvSpPr>
          <p:nvPr>
            <p:ph type="sldImg"/>
          </p:nvPr>
        </p:nvSpPr>
        <p:spPr>
          <a:ln/>
        </p:spPr>
      </p:sp>
      <p:sp>
        <p:nvSpPr>
          <p:cNvPr id="25603" name="Rectangle 1027"/>
          <p:cNvSpPr>
            <a:spLocks noGrp="1" noChangeArrowheads="1"/>
          </p:cNvSpPr>
          <p:nvPr>
            <p:ph type="body" idx="1"/>
          </p:nvPr>
        </p:nvSpPr>
        <p:spPr/>
        <p:txBody>
          <a:bodyPr/>
          <a:lstStyle/>
          <a:p>
            <a:r>
              <a:rPr lang="en-US" sz="1000">
                <a:latin typeface="Book Antiqua" pitchFamily="18" charset="0"/>
              </a:rPr>
              <a:t>This is based on total plan hours of approximately 7,600 (3 staff plus Terry), of which 1,800 is non-chargeable hours (924 Admin for Nabors, approx. 320 for staff training, 100 unbudgeted, 120 sick, 200 special investigations).  Therefore approximately 5,800 is chargeable hours.  Inefficiencies spending 1600 hours on branches, versus 400 hours in our plan (diff of 1,200) gets to(5,800-1,200) 4,600.  Our total plan hours are approximately 4,500.</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61ABB9-1111-44B5-9CB5-3E2F4A39BC19}" type="slidenum">
              <a:rPr lang="en-US"/>
              <a:pPr/>
              <a:t>7</a:t>
            </a:fld>
            <a:endParaRPr lang="en-US"/>
          </a:p>
        </p:txBody>
      </p:sp>
      <p:sp>
        <p:nvSpPr>
          <p:cNvPr id="20482" name="Rectangle 1026"/>
          <p:cNvSpPr>
            <a:spLocks noGrp="1" noRot="1" noChangeAspect="1" noChangeArrowheads="1" noTextEdit="1"/>
          </p:cNvSpPr>
          <p:nvPr>
            <p:ph type="sldImg"/>
          </p:nvPr>
        </p:nvSpPr>
        <p:spPr>
          <a:ln/>
        </p:spPr>
      </p:sp>
      <p:sp>
        <p:nvSpPr>
          <p:cNvPr id="20483" name="Rectangle 1027"/>
          <p:cNvSpPr>
            <a:spLocks noGrp="1" noChangeArrowheads="1"/>
          </p:cNvSpPr>
          <p:nvPr>
            <p:ph type="body" idx="1"/>
          </p:nvPr>
        </p:nvSpPr>
        <p:spPr/>
        <p:txBody>
          <a:bodyPr/>
          <a:lstStyle/>
          <a:p>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B3C1E3-60F1-409E-A80C-656C3A4F8C0A}" type="slidenum">
              <a:rPr lang="en-US"/>
              <a:pPr/>
              <a:t>8</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ECB075-09DC-4EAE-87F3-EAFC0C2408D9}" type="slidenum">
              <a:rPr lang="en-US"/>
              <a:pPr/>
              <a:t>9</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id-ID"/>
          </a:p>
        </p:txBody>
      </p:sp>
      <p:sp>
        <p:nvSpPr>
          <p:cNvPr id="4" name="Slide Number Placeholder 3"/>
          <p:cNvSpPr>
            <a:spLocks noGrp="1"/>
          </p:cNvSpPr>
          <p:nvPr>
            <p:ph type="sldNum" sz="quarter" idx="10"/>
          </p:nvPr>
        </p:nvSpPr>
        <p:spPr/>
        <p:txBody>
          <a:bodyPr/>
          <a:lstStyle>
            <a:lvl1pPr>
              <a:defRPr/>
            </a:lvl1pPr>
          </a:lstStyle>
          <a:p>
            <a:fld id="{FE06268F-733E-4255-8559-CD5FE7AB80EA}" type="slidenum">
              <a:rPr lang="en-US"/>
              <a:pPr/>
              <a:t>‹#›</a:t>
            </a:fld>
            <a:endParaRPr lang="en-US"/>
          </a:p>
        </p:txBody>
      </p:sp>
    </p:spTree>
    <p:extLst>
      <p:ext uri="{BB962C8B-B14F-4D97-AF65-F5344CB8AC3E}">
        <p14:creationId xmlns:p14="http://schemas.microsoft.com/office/powerpoint/2010/main" val="3859125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Slide Number Placeholder 3"/>
          <p:cNvSpPr>
            <a:spLocks noGrp="1"/>
          </p:cNvSpPr>
          <p:nvPr>
            <p:ph type="sldNum" sz="quarter" idx="10"/>
          </p:nvPr>
        </p:nvSpPr>
        <p:spPr/>
        <p:txBody>
          <a:bodyPr/>
          <a:lstStyle>
            <a:lvl1pPr>
              <a:defRPr/>
            </a:lvl1pPr>
          </a:lstStyle>
          <a:p>
            <a:fld id="{1D8D6033-972B-4D77-88AE-6E947C3C2F3F}" type="slidenum">
              <a:rPr lang="en-US"/>
              <a:pPr/>
              <a:t>‹#›</a:t>
            </a:fld>
            <a:endParaRPr lang="en-US"/>
          </a:p>
        </p:txBody>
      </p:sp>
    </p:spTree>
    <p:extLst>
      <p:ext uri="{BB962C8B-B14F-4D97-AF65-F5344CB8AC3E}">
        <p14:creationId xmlns:p14="http://schemas.microsoft.com/office/powerpoint/2010/main" val="2875241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257800"/>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85800" y="609600"/>
            <a:ext cx="56769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Slide Number Placeholder 3"/>
          <p:cNvSpPr>
            <a:spLocks noGrp="1"/>
          </p:cNvSpPr>
          <p:nvPr>
            <p:ph type="sldNum" sz="quarter" idx="10"/>
          </p:nvPr>
        </p:nvSpPr>
        <p:spPr/>
        <p:txBody>
          <a:bodyPr/>
          <a:lstStyle>
            <a:lvl1pPr>
              <a:defRPr/>
            </a:lvl1pPr>
          </a:lstStyle>
          <a:p>
            <a:fld id="{34ADAD27-9B9C-41CA-A0C6-AC54200BCFA0}" type="slidenum">
              <a:rPr lang="en-US"/>
              <a:pPr/>
              <a:t>‹#›</a:t>
            </a:fld>
            <a:endParaRPr lang="en-US"/>
          </a:p>
        </p:txBody>
      </p:sp>
    </p:spTree>
    <p:extLst>
      <p:ext uri="{BB962C8B-B14F-4D97-AF65-F5344CB8AC3E}">
        <p14:creationId xmlns:p14="http://schemas.microsoft.com/office/powerpoint/2010/main" val="3242879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Slide Number Placeholder 3"/>
          <p:cNvSpPr>
            <a:spLocks noGrp="1"/>
          </p:cNvSpPr>
          <p:nvPr>
            <p:ph type="sldNum" sz="quarter" idx="10"/>
          </p:nvPr>
        </p:nvSpPr>
        <p:spPr/>
        <p:txBody>
          <a:bodyPr/>
          <a:lstStyle>
            <a:lvl1pPr>
              <a:defRPr/>
            </a:lvl1pPr>
          </a:lstStyle>
          <a:p>
            <a:fld id="{6C8D0CAA-1F57-4B48-8CF3-72AFA0D288EF}" type="slidenum">
              <a:rPr lang="en-US"/>
              <a:pPr/>
              <a:t>‹#›</a:t>
            </a:fld>
            <a:endParaRPr lang="en-US"/>
          </a:p>
        </p:txBody>
      </p:sp>
    </p:spTree>
    <p:extLst>
      <p:ext uri="{BB962C8B-B14F-4D97-AF65-F5344CB8AC3E}">
        <p14:creationId xmlns:p14="http://schemas.microsoft.com/office/powerpoint/2010/main" val="3194047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F1C7ED9A-0FF6-4D7A-B00C-037814D2526E}" type="slidenum">
              <a:rPr lang="en-US"/>
              <a:pPr/>
              <a:t>‹#›</a:t>
            </a:fld>
            <a:endParaRPr lang="en-US"/>
          </a:p>
        </p:txBody>
      </p:sp>
    </p:spTree>
    <p:extLst>
      <p:ext uri="{BB962C8B-B14F-4D97-AF65-F5344CB8AC3E}">
        <p14:creationId xmlns:p14="http://schemas.microsoft.com/office/powerpoint/2010/main" val="2732582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85800" y="1981200"/>
            <a:ext cx="38100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981200"/>
            <a:ext cx="38100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Slide Number Placeholder 4"/>
          <p:cNvSpPr>
            <a:spLocks noGrp="1"/>
          </p:cNvSpPr>
          <p:nvPr>
            <p:ph type="sldNum" sz="quarter" idx="10"/>
          </p:nvPr>
        </p:nvSpPr>
        <p:spPr/>
        <p:txBody>
          <a:bodyPr/>
          <a:lstStyle>
            <a:lvl1pPr>
              <a:defRPr/>
            </a:lvl1pPr>
          </a:lstStyle>
          <a:p>
            <a:fld id="{08C5D655-407C-4EFB-971D-23C715BEB864}" type="slidenum">
              <a:rPr lang="en-US"/>
              <a:pPr/>
              <a:t>‹#›</a:t>
            </a:fld>
            <a:endParaRPr lang="en-US"/>
          </a:p>
        </p:txBody>
      </p:sp>
    </p:spTree>
    <p:extLst>
      <p:ext uri="{BB962C8B-B14F-4D97-AF65-F5344CB8AC3E}">
        <p14:creationId xmlns:p14="http://schemas.microsoft.com/office/powerpoint/2010/main" val="146951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Slide Number Placeholder 6"/>
          <p:cNvSpPr>
            <a:spLocks noGrp="1"/>
          </p:cNvSpPr>
          <p:nvPr>
            <p:ph type="sldNum" sz="quarter" idx="10"/>
          </p:nvPr>
        </p:nvSpPr>
        <p:spPr/>
        <p:txBody>
          <a:bodyPr/>
          <a:lstStyle>
            <a:lvl1pPr>
              <a:defRPr/>
            </a:lvl1pPr>
          </a:lstStyle>
          <a:p>
            <a:fld id="{38275E77-539C-4648-A2C1-43788FDE7E03}" type="slidenum">
              <a:rPr lang="en-US"/>
              <a:pPr/>
              <a:t>‹#›</a:t>
            </a:fld>
            <a:endParaRPr lang="en-US"/>
          </a:p>
        </p:txBody>
      </p:sp>
    </p:spTree>
    <p:extLst>
      <p:ext uri="{BB962C8B-B14F-4D97-AF65-F5344CB8AC3E}">
        <p14:creationId xmlns:p14="http://schemas.microsoft.com/office/powerpoint/2010/main" val="317717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Slide Number Placeholder 2"/>
          <p:cNvSpPr>
            <a:spLocks noGrp="1"/>
          </p:cNvSpPr>
          <p:nvPr>
            <p:ph type="sldNum" sz="quarter" idx="10"/>
          </p:nvPr>
        </p:nvSpPr>
        <p:spPr/>
        <p:txBody>
          <a:bodyPr/>
          <a:lstStyle>
            <a:lvl1pPr>
              <a:defRPr/>
            </a:lvl1pPr>
          </a:lstStyle>
          <a:p>
            <a:fld id="{91F6915C-AA6E-4F8F-912D-A8A47A053336}" type="slidenum">
              <a:rPr lang="en-US"/>
              <a:pPr/>
              <a:t>‹#›</a:t>
            </a:fld>
            <a:endParaRPr lang="en-US"/>
          </a:p>
        </p:txBody>
      </p:sp>
    </p:spTree>
    <p:extLst>
      <p:ext uri="{BB962C8B-B14F-4D97-AF65-F5344CB8AC3E}">
        <p14:creationId xmlns:p14="http://schemas.microsoft.com/office/powerpoint/2010/main" val="337531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06C37762-DE0F-477E-8289-811393A78E67}" type="slidenum">
              <a:rPr lang="en-US"/>
              <a:pPr/>
              <a:t>‹#›</a:t>
            </a:fld>
            <a:endParaRPr lang="en-US"/>
          </a:p>
        </p:txBody>
      </p:sp>
    </p:spTree>
    <p:extLst>
      <p:ext uri="{BB962C8B-B14F-4D97-AF65-F5344CB8AC3E}">
        <p14:creationId xmlns:p14="http://schemas.microsoft.com/office/powerpoint/2010/main" val="3931394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1849C7BC-6F94-4D77-97B0-D216DCB86D3B}" type="slidenum">
              <a:rPr lang="en-US"/>
              <a:pPr/>
              <a:t>‹#›</a:t>
            </a:fld>
            <a:endParaRPr lang="en-US"/>
          </a:p>
        </p:txBody>
      </p:sp>
    </p:spTree>
    <p:extLst>
      <p:ext uri="{BB962C8B-B14F-4D97-AF65-F5344CB8AC3E}">
        <p14:creationId xmlns:p14="http://schemas.microsoft.com/office/powerpoint/2010/main" val="868713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E5899B6D-1861-42BF-9DA4-E529D8B7EAFB}" type="slidenum">
              <a:rPr lang="en-US"/>
              <a:pPr/>
              <a:t>‹#›</a:t>
            </a:fld>
            <a:endParaRPr lang="en-US"/>
          </a:p>
        </p:txBody>
      </p:sp>
    </p:spTree>
    <p:extLst>
      <p:ext uri="{BB962C8B-B14F-4D97-AF65-F5344CB8AC3E}">
        <p14:creationId xmlns:p14="http://schemas.microsoft.com/office/powerpoint/2010/main" val="3510208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Line 9"/>
          <p:cNvSpPr>
            <a:spLocks noChangeShapeType="1"/>
          </p:cNvSpPr>
          <p:nvPr/>
        </p:nvSpPr>
        <p:spPr bwMode="auto">
          <a:xfrm>
            <a:off x="457200" y="6096000"/>
            <a:ext cx="8153400" cy="0"/>
          </a:xfrm>
          <a:prstGeom prst="line">
            <a:avLst/>
          </a:prstGeom>
          <a:noFill/>
          <a:ln w="57150" cmpd="thickThin">
            <a:solidFill>
              <a:srgbClr val="99CCFF"/>
            </a:solidFill>
            <a:round/>
            <a:headEnd type="oval" w="med" len="med"/>
            <a:tailEnd type="oval"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Line 7"/>
          <p:cNvSpPr>
            <a:spLocks noChangeShapeType="1"/>
          </p:cNvSpPr>
          <p:nvPr/>
        </p:nvSpPr>
        <p:spPr bwMode="auto">
          <a:xfrm>
            <a:off x="457200" y="762000"/>
            <a:ext cx="8153400" cy="0"/>
          </a:xfrm>
          <a:prstGeom prst="line">
            <a:avLst/>
          </a:prstGeom>
          <a:noFill/>
          <a:ln w="57150" cmpd="thickThin">
            <a:solidFill>
              <a:srgbClr val="99CCFF"/>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1030" name="Rectangle 6"/>
          <p:cNvSpPr>
            <a:spLocks noGrp="1" noChangeArrowheads="1"/>
          </p:cNvSpPr>
          <p:nvPr>
            <p:ph type="sldNum" sz="quarter" idx="4"/>
          </p:nvPr>
        </p:nvSpPr>
        <p:spPr bwMode="auto">
          <a:xfrm>
            <a:off x="8458200" y="5943600"/>
            <a:ext cx="304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solidFill>
                  <a:srgbClr val="F8F8F8"/>
                </a:solidFill>
                <a:latin typeface="Book Antiqua" pitchFamily="18" charset="0"/>
              </a:defRPr>
            </a:lvl1pPr>
          </a:lstStyle>
          <a:p>
            <a:fld id="{E235F26E-5DD7-4606-9A9A-B71B1190402A}" type="slidenum">
              <a:rPr lang="en-US"/>
              <a:pPr/>
              <a:t>‹#›</a:t>
            </a:fld>
            <a:endParaRPr lang="en-US"/>
          </a:p>
        </p:txBody>
      </p:sp>
      <p:sp>
        <p:nvSpPr>
          <p:cNvPr id="1044" name="Text Box 20"/>
          <p:cNvSpPr txBox="1">
            <a:spLocks noChangeArrowheads="1"/>
          </p:cNvSpPr>
          <p:nvPr/>
        </p:nvSpPr>
        <p:spPr bwMode="auto">
          <a:xfrm>
            <a:off x="609600" y="6096000"/>
            <a:ext cx="2895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ABC BANK</a:t>
            </a:r>
          </a:p>
        </p:txBody>
      </p:sp>
      <p:sp>
        <p:nvSpPr>
          <p:cNvPr id="1045" name="Text Box 21"/>
          <p:cNvSpPr txBox="1">
            <a:spLocks noChangeArrowheads="1"/>
          </p:cNvSpPr>
          <p:nvPr userDrawn="1"/>
        </p:nvSpPr>
        <p:spPr bwMode="auto">
          <a:xfrm>
            <a:off x="6096000" y="6248400"/>
            <a:ext cx="1752600" cy="39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800">
                <a:latin typeface="Arial" charset="0"/>
              </a:rPr>
              <a:t>Source: Protiviti KnowledgeLeader</a:t>
            </a:r>
          </a:p>
          <a:p>
            <a:pPr>
              <a:spcBef>
                <a:spcPct val="50000"/>
              </a:spcBef>
            </a:pPr>
            <a:r>
              <a:rPr lang="en-US" sz="800">
                <a:latin typeface="Arial" charset="0"/>
              </a:rPr>
              <a:t>http://www.knowledgeleader.com</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5.emf"/><Relationship Id="rId4" Type="http://schemas.openxmlformats.org/officeDocument/2006/relationships/oleObject" Target="../embeddings/oleObject6.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4.emf"/><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295400" y="3124200"/>
            <a:ext cx="65532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66CCFF"/>
                </a:solidFill>
                <a:effectLst>
                  <a:outerShdw blurRad="38100" dist="38100" dir="2700000" algn="tl">
                    <a:srgbClr val="C0C0C0"/>
                  </a:outerShdw>
                </a:effectLst>
                <a:latin typeface="Book Antiqua" pitchFamily="18" charset="0"/>
              </a:rPr>
              <a:t>PRESENTATION TO AUDIT COMMITTEE</a:t>
            </a:r>
          </a:p>
          <a:p>
            <a:pPr algn="ctr">
              <a:lnSpc>
                <a:spcPct val="30000"/>
              </a:lnSpc>
              <a:spcBef>
                <a:spcPct val="50000"/>
              </a:spcBef>
            </a:pPr>
            <a:endParaRPr lang="en-US" sz="2800" b="1">
              <a:effectLst>
                <a:outerShdw blurRad="38100" dist="38100" dir="2700000" algn="tl">
                  <a:srgbClr val="C0C0C0"/>
                </a:outerShdw>
              </a:effectLst>
              <a:latin typeface="Book Antiqua" pitchFamily="18" charset="0"/>
            </a:endParaRPr>
          </a:p>
          <a:p>
            <a:pPr algn="ctr">
              <a:lnSpc>
                <a:spcPct val="30000"/>
              </a:lnSpc>
              <a:spcBef>
                <a:spcPct val="50000"/>
              </a:spcBef>
            </a:pPr>
            <a:r>
              <a:rPr lang="en-US" sz="2800" b="1">
                <a:effectLst>
                  <a:outerShdw blurRad="38100" dist="38100" dir="2700000" algn="tl">
                    <a:srgbClr val="C0C0C0"/>
                  </a:outerShdw>
                </a:effectLst>
                <a:latin typeface="Book Antiqua" pitchFamily="18" charset="0"/>
              </a:rPr>
              <a:t>(DATE)</a:t>
            </a:r>
            <a:endParaRPr lang="en-US" sz="3200" b="1" i="1">
              <a:solidFill>
                <a:schemeClr val="bg2"/>
              </a:solidFill>
              <a:effectLst>
                <a:outerShdw blurRad="38100" dist="38100" dir="2700000" algn="tl">
                  <a:srgbClr val="C0C0C0"/>
                </a:outerShdw>
              </a:effectLst>
              <a:latin typeface="Book Antiqua" pitchFamily="18" charset="0"/>
            </a:endParaRPr>
          </a:p>
          <a:p>
            <a:pPr algn="ctr">
              <a:lnSpc>
                <a:spcPct val="30000"/>
              </a:lnSpc>
              <a:spcBef>
                <a:spcPct val="50000"/>
              </a:spcBef>
            </a:pPr>
            <a:endParaRPr lang="en-US" sz="2800" b="1">
              <a:solidFill>
                <a:srgbClr val="336699"/>
              </a:solidFill>
              <a:effectLst>
                <a:outerShdw blurRad="38100" dist="38100" dir="2700000" algn="tl">
                  <a:srgbClr val="C0C0C0"/>
                </a:outerShdw>
              </a:effectLst>
              <a:latin typeface="Book Antiqua" pitchFamily="18" charset="0"/>
            </a:endParaRPr>
          </a:p>
          <a:p>
            <a:pPr algn="ctr">
              <a:lnSpc>
                <a:spcPct val="30000"/>
              </a:lnSpc>
              <a:spcBef>
                <a:spcPct val="50000"/>
              </a:spcBef>
            </a:pPr>
            <a:endParaRPr lang="en-US" sz="2800" b="1">
              <a:solidFill>
                <a:srgbClr val="336699"/>
              </a:solidFill>
              <a:effectLst>
                <a:outerShdw blurRad="38100" dist="38100" dir="2700000" algn="tl">
                  <a:srgbClr val="C0C0C0"/>
                </a:outerShdw>
              </a:effectLst>
              <a:latin typeface="Book Antiqua" pitchFamily="18" charset="0"/>
            </a:endParaRPr>
          </a:p>
        </p:txBody>
      </p:sp>
      <p:sp>
        <p:nvSpPr>
          <p:cNvPr id="31749" name="Text Box 5"/>
          <p:cNvSpPr txBox="1">
            <a:spLocks noChangeArrowheads="1"/>
          </p:cNvSpPr>
          <p:nvPr/>
        </p:nvSpPr>
        <p:spPr bwMode="auto">
          <a:xfrm>
            <a:off x="0" y="1965325"/>
            <a:ext cx="9144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4000" b="1"/>
              <a:t>ABC BANK</a:t>
            </a:r>
            <a:endParaRPr lang="en-US" sz="32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1"/>
          <p:cNvSpPr>
            <a:spLocks noGrp="1"/>
          </p:cNvSpPr>
          <p:nvPr>
            <p:ph type="sldNum" sz="quarter" idx="10"/>
          </p:nvPr>
        </p:nvSpPr>
        <p:spPr/>
        <p:txBody>
          <a:bodyPr/>
          <a:lstStyle/>
          <a:p>
            <a:fld id="{CBACD794-3443-4045-A881-102EAC947D72}" type="slidenum">
              <a:rPr lang="en-US"/>
              <a:pPr/>
              <a:t>10</a:t>
            </a:fld>
            <a:endParaRPr lang="en-US"/>
          </a:p>
        </p:txBody>
      </p:sp>
      <p:sp>
        <p:nvSpPr>
          <p:cNvPr id="8194" name="Text Box 2"/>
          <p:cNvSpPr txBox="1">
            <a:spLocks noChangeArrowheads="1"/>
          </p:cNvSpPr>
          <p:nvPr/>
        </p:nvSpPr>
        <p:spPr bwMode="auto">
          <a:xfrm>
            <a:off x="609600" y="838200"/>
            <a:ext cx="792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400" b="1">
                <a:latin typeface="Book Antiqua" pitchFamily="18" charset="0"/>
              </a:rPr>
              <a:t>Federal/State Regulations Reviewed as Part of the Audit Plan</a:t>
            </a:r>
            <a:endParaRPr lang="en-US" sz="1400">
              <a:latin typeface="Book Antiqua" pitchFamily="18" charset="0"/>
            </a:endParaRPr>
          </a:p>
        </p:txBody>
      </p:sp>
      <p:sp>
        <p:nvSpPr>
          <p:cNvPr id="8195" name="Text Box 3"/>
          <p:cNvSpPr txBox="1">
            <a:spLocks noChangeArrowheads="1"/>
          </p:cNvSpPr>
          <p:nvPr/>
        </p:nvSpPr>
        <p:spPr bwMode="auto">
          <a:xfrm>
            <a:off x="1371600" y="22860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b="1" i="1">
                <a:effectLst>
                  <a:outerShdw blurRad="38100" dist="38100" dir="2700000" algn="tl">
                    <a:srgbClr val="C0C0C0"/>
                  </a:outerShdw>
                </a:effectLst>
                <a:latin typeface="Book Antiqua" pitchFamily="18" charset="0"/>
              </a:rPr>
              <a:t>Internal Audit Schedule - Regulatory Compliance</a:t>
            </a:r>
          </a:p>
        </p:txBody>
      </p:sp>
      <p:sp>
        <p:nvSpPr>
          <p:cNvPr id="8197" name="Text Box 5"/>
          <p:cNvSpPr txBox="1">
            <a:spLocks noChangeArrowheads="1"/>
          </p:cNvSpPr>
          <p:nvPr/>
        </p:nvSpPr>
        <p:spPr bwMode="auto">
          <a:xfrm>
            <a:off x="609600" y="1066800"/>
            <a:ext cx="80010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10000"/>
              </a:lnSpc>
              <a:spcBef>
                <a:spcPct val="50000"/>
              </a:spcBef>
            </a:pPr>
            <a:r>
              <a:rPr lang="en-US" sz="1400">
                <a:latin typeface="Book Antiqua" pitchFamily="18" charset="0"/>
              </a:rPr>
              <a:t>As part of our review of the identified business processes and retail branches, Internal Audit will integrate compliance testing of the following regulations as follows:</a:t>
            </a:r>
          </a:p>
        </p:txBody>
      </p:sp>
      <p:sp>
        <p:nvSpPr>
          <p:cNvPr id="8205" name="Text Box 13"/>
          <p:cNvSpPr txBox="1">
            <a:spLocks noChangeArrowheads="1"/>
          </p:cNvSpPr>
          <p:nvPr/>
        </p:nvSpPr>
        <p:spPr bwMode="auto">
          <a:xfrm>
            <a:off x="609600" y="5334000"/>
            <a:ext cx="80010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400">
                <a:latin typeface="Book Antiqua" pitchFamily="18" charset="0"/>
              </a:rPr>
              <a:t>Internal Audit will coordinate with ABC Bank’s Compliance Officer when determining the scope and degree of work to be performed for compliance related issues.</a:t>
            </a:r>
          </a:p>
        </p:txBody>
      </p:sp>
      <p:graphicFrame>
        <p:nvGraphicFramePr>
          <p:cNvPr id="8208" name="Object 16"/>
          <p:cNvGraphicFramePr>
            <a:graphicFrameLocks noChangeAspect="1"/>
          </p:cNvGraphicFramePr>
          <p:nvPr/>
        </p:nvGraphicFramePr>
        <p:xfrm>
          <a:off x="677863" y="1601788"/>
          <a:ext cx="7807325" cy="3679825"/>
        </p:xfrm>
        <a:graphic>
          <a:graphicData uri="http://schemas.openxmlformats.org/presentationml/2006/ole">
            <mc:AlternateContent xmlns:mc="http://schemas.openxmlformats.org/markup-compatibility/2006">
              <mc:Choice xmlns:v="urn:schemas-microsoft-com:vml" Requires="v">
                <p:oleObj spid="_x0000_s8210" name="Worksheet" r:id="rId4" imgW="7801291" imgH="3686537" progId="Excel.Sheet.8">
                  <p:embed/>
                </p:oleObj>
              </mc:Choice>
              <mc:Fallback>
                <p:oleObj name="Worksheet" r:id="rId4" imgW="7801291" imgH="3686537" progId="Excel.Sheet.8">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601788"/>
                        <a:ext cx="7807325" cy="367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p:cNvSpPr>
            <a:spLocks noGrp="1"/>
          </p:cNvSpPr>
          <p:nvPr>
            <p:ph type="sldNum" sz="quarter" idx="10"/>
          </p:nvPr>
        </p:nvSpPr>
        <p:spPr/>
        <p:txBody>
          <a:bodyPr/>
          <a:lstStyle/>
          <a:p>
            <a:fld id="{FDB22752-B075-40BA-9D81-F70EBB61F5AA}" type="slidenum">
              <a:rPr lang="en-US"/>
              <a:pPr/>
              <a:t>2</a:t>
            </a:fld>
            <a:endParaRPr lang="en-US"/>
          </a:p>
        </p:txBody>
      </p:sp>
      <p:sp>
        <p:nvSpPr>
          <p:cNvPr id="21536" name="Text Box 32"/>
          <p:cNvSpPr txBox="1">
            <a:spLocks noChangeArrowheads="1"/>
          </p:cNvSpPr>
          <p:nvPr/>
        </p:nvSpPr>
        <p:spPr bwMode="auto">
          <a:xfrm>
            <a:off x="1752600" y="228600"/>
            <a:ext cx="693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b="1" i="1">
                <a:effectLst>
                  <a:outerShdw blurRad="38100" dist="38100" dir="2700000" algn="tl">
                    <a:srgbClr val="C0C0C0"/>
                  </a:outerShdw>
                </a:effectLst>
                <a:latin typeface="Book Antiqua" pitchFamily="18" charset="0"/>
              </a:rPr>
              <a:t>Table of Contents</a:t>
            </a:r>
          </a:p>
        </p:txBody>
      </p:sp>
      <p:sp>
        <p:nvSpPr>
          <p:cNvPr id="21537" name="Text Box 33"/>
          <p:cNvSpPr txBox="1">
            <a:spLocks noChangeArrowheads="1"/>
          </p:cNvSpPr>
          <p:nvPr/>
        </p:nvSpPr>
        <p:spPr bwMode="auto">
          <a:xfrm>
            <a:off x="898525" y="1263650"/>
            <a:ext cx="7670800"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b="1">
                <a:effectLst>
                  <a:outerShdw blurRad="38100" dist="38100" dir="2700000" algn="tl">
                    <a:srgbClr val="C0C0C0"/>
                  </a:outerShdw>
                </a:effectLst>
                <a:latin typeface="Book Antiqua" pitchFamily="18" charset="0"/>
              </a:rPr>
              <a:t>I.	Introduction of Internal and External Audit Teams</a:t>
            </a:r>
          </a:p>
          <a:p>
            <a:endParaRPr lang="en-US" sz="1800" b="1">
              <a:effectLst>
                <a:outerShdw blurRad="38100" dist="38100" dir="2700000" algn="tl">
                  <a:srgbClr val="C0C0C0"/>
                </a:outerShdw>
              </a:effectLst>
              <a:latin typeface="Book Antiqua" pitchFamily="18" charset="0"/>
            </a:endParaRPr>
          </a:p>
          <a:p>
            <a:r>
              <a:rPr lang="en-US" sz="1800" b="1">
                <a:effectLst>
                  <a:outerShdw blurRad="38100" dist="38100" dir="2700000" algn="tl">
                    <a:srgbClr val="C0C0C0"/>
                  </a:outerShdw>
                </a:effectLst>
                <a:latin typeface="Book Antiqua" pitchFamily="18" charset="0"/>
              </a:rPr>
              <a:t>II.	Audit Risk Assessment Process and Audit Plan</a:t>
            </a:r>
          </a:p>
          <a:p>
            <a:endParaRPr lang="en-US" sz="1800" b="1">
              <a:effectLst>
                <a:outerShdw blurRad="38100" dist="38100" dir="2700000" algn="tl">
                  <a:srgbClr val="C0C0C0"/>
                </a:outerShdw>
              </a:effectLst>
              <a:latin typeface="Book Antiqua" pitchFamily="18" charset="0"/>
            </a:endParaRPr>
          </a:p>
          <a:p>
            <a:r>
              <a:rPr lang="en-US" sz="1800" b="1">
                <a:effectLst>
                  <a:outerShdw blurRad="38100" dist="38100" dir="2700000" algn="tl">
                    <a:srgbClr val="C0C0C0"/>
                  </a:outerShdw>
                </a:effectLst>
                <a:latin typeface="Book Antiqua" pitchFamily="18" charset="0"/>
              </a:rPr>
              <a:t>III.	Summary Comparison of Audit Effort in prior year versus Plan</a:t>
            </a:r>
          </a:p>
          <a:p>
            <a:r>
              <a:rPr lang="en-US" sz="1800" b="1">
                <a:effectLst>
                  <a:outerShdw blurRad="38100" dist="38100" dir="2700000" algn="tl">
                    <a:srgbClr val="C0C0C0"/>
                  </a:outerShdw>
                </a:effectLst>
                <a:latin typeface="Book Antiqua" pitchFamily="18" charset="0"/>
              </a:rPr>
              <a:t>	for the current year.</a:t>
            </a:r>
          </a:p>
          <a:p>
            <a:endParaRPr lang="en-US" sz="1800" b="1">
              <a:effectLst>
                <a:outerShdw blurRad="38100" dist="38100" dir="2700000" algn="tl">
                  <a:srgbClr val="C0C0C0"/>
                </a:outerShdw>
              </a:effectLst>
              <a:latin typeface="Book Antiqua" pitchFamily="18" charset="0"/>
            </a:endParaRPr>
          </a:p>
          <a:p>
            <a:r>
              <a:rPr lang="en-US" sz="1800" b="1">
                <a:effectLst>
                  <a:outerShdw blurRad="38100" dist="38100" dir="2700000" algn="tl">
                    <a:srgbClr val="C0C0C0"/>
                  </a:outerShdw>
                </a:effectLst>
                <a:latin typeface="Book Antiqua" pitchFamily="18" charset="0"/>
              </a:rPr>
              <a:t>IV.	Internal Audit Schedule</a:t>
            </a:r>
          </a:p>
          <a:p>
            <a:endParaRPr lang="en-US" sz="1800" b="1">
              <a:effectLst>
                <a:outerShdw blurRad="38100" dist="38100" dir="2700000" algn="tl">
                  <a:srgbClr val="C0C0C0"/>
                </a:outerShdw>
              </a:effectLst>
              <a:latin typeface="Book Antiqua" pitchFamily="18" charset="0"/>
            </a:endParaRPr>
          </a:p>
          <a:p>
            <a:r>
              <a:rPr lang="en-US" sz="1800" b="1">
                <a:effectLst>
                  <a:outerShdw blurRad="38100" dist="38100" dir="2700000" algn="tl">
                    <a:srgbClr val="C0C0C0"/>
                  </a:outerShdw>
                </a:effectLst>
                <a:latin typeface="Book Antiqua" pitchFamily="18" charset="0"/>
              </a:rPr>
              <a:t>V.	Sample Audit Committee Deliverable</a:t>
            </a:r>
          </a:p>
          <a:p>
            <a:endParaRPr lang="en-US" sz="1800" b="1">
              <a:effectLst>
                <a:outerShdw blurRad="38100" dist="38100" dir="2700000" algn="tl">
                  <a:srgbClr val="C0C0C0"/>
                </a:outerShdw>
              </a:effectLst>
              <a:latin typeface="Book Antiqua" pitchFamily="18" charset="0"/>
            </a:endParaRPr>
          </a:p>
          <a:p>
            <a:r>
              <a:rPr lang="en-US" sz="1800" b="1">
                <a:effectLst>
                  <a:outerShdw blurRad="38100" dist="38100" dir="2700000" algn="tl">
                    <a:srgbClr val="C0C0C0"/>
                  </a:outerShdw>
                </a:effectLst>
                <a:latin typeface="Book Antiqua" pitchFamily="18" charset="0"/>
              </a:rPr>
              <a:t>VI.	Matrix for Evaluation of Audit Independence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1"/>
          <p:cNvSpPr>
            <a:spLocks noGrp="1"/>
          </p:cNvSpPr>
          <p:nvPr>
            <p:ph type="sldNum" sz="quarter" idx="10"/>
          </p:nvPr>
        </p:nvSpPr>
        <p:spPr/>
        <p:txBody>
          <a:bodyPr/>
          <a:lstStyle/>
          <a:p>
            <a:fld id="{B600FBD9-2083-47E5-B895-F2FD474CDA6C}" type="slidenum">
              <a:rPr lang="en-US"/>
              <a:pPr/>
              <a:t>3</a:t>
            </a:fld>
            <a:endParaRPr lang="en-US"/>
          </a:p>
        </p:txBody>
      </p:sp>
      <p:sp>
        <p:nvSpPr>
          <p:cNvPr id="27650" name="Text Box 1026"/>
          <p:cNvSpPr txBox="1">
            <a:spLocks noChangeArrowheads="1"/>
          </p:cNvSpPr>
          <p:nvPr/>
        </p:nvSpPr>
        <p:spPr bwMode="auto">
          <a:xfrm>
            <a:off x="2514600" y="228600"/>
            <a:ext cx="6172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b="1" i="1">
                <a:effectLst>
                  <a:outerShdw blurRad="38100" dist="38100" dir="2700000" algn="tl">
                    <a:srgbClr val="C0C0C0"/>
                  </a:outerShdw>
                </a:effectLst>
                <a:latin typeface="Book Antiqua" pitchFamily="18" charset="0"/>
              </a:rPr>
              <a:t> Internal Audit Plan - Overview</a:t>
            </a:r>
          </a:p>
        </p:txBody>
      </p:sp>
      <p:sp>
        <p:nvSpPr>
          <p:cNvPr id="27651" name="Rectangle 1027"/>
          <p:cNvSpPr>
            <a:spLocks noChangeArrowheads="1"/>
          </p:cNvSpPr>
          <p:nvPr/>
        </p:nvSpPr>
        <p:spPr bwMode="auto">
          <a:xfrm>
            <a:off x="762000" y="762000"/>
            <a:ext cx="71628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228600" indent="-228600">
              <a:lnSpc>
                <a:spcPct val="130000"/>
              </a:lnSpc>
              <a:spcBef>
                <a:spcPct val="20000"/>
              </a:spcBef>
              <a:buClr>
                <a:srgbClr val="00279F"/>
              </a:buClr>
              <a:buFont typeface="Monotype Sorts" pitchFamily="2" charset="2"/>
              <a:buChar char="r"/>
            </a:pPr>
            <a:r>
              <a:rPr lang="en-US" sz="1400">
                <a:latin typeface="Book Antiqua" pitchFamily="18" charset="0"/>
              </a:rPr>
              <a:t>The audit plan was developed using a risk based audit approach.  Utilizing  experience and understanding of the bank’s operations as well as industry knowledge, internal audit identified auditable areas, performed a risk assessment for each of these areas, and assigned each of these a risk rating of high, medium or low.  </a:t>
            </a:r>
          </a:p>
          <a:p>
            <a:pPr marL="228600" indent="-228600">
              <a:lnSpc>
                <a:spcPct val="130000"/>
              </a:lnSpc>
              <a:spcBef>
                <a:spcPct val="20000"/>
              </a:spcBef>
              <a:buClr>
                <a:srgbClr val="00279F"/>
              </a:buClr>
              <a:buFont typeface="Monotype Sorts" pitchFamily="2" charset="2"/>
              <a:buChar char="r"/>
            </a:pPr>
            <a:r>
              <a:rPr lang="en-US" sz="1400">
                <a:latin typeface="Book Antiqua" pitchFamily="18" charset="0"/>
              </a:rPr>
              <a:t>Internal Audit considered the following factors, as well as knowledge of the Bank, in determining the risk rating for each auditable area:</a:t>
            </a:r>
          </a:p>
          <a:p>
            <a:pPr marL="742950" lvl="1" indent="-285750">
              <a:lnSpc>
                <a:spcPct val="130000"/>
              </a:lnSpc>
              <a:spcBef>
                <a:spcPct val="20000"/>
              </a:spcBef>
              <a:buClr>
                <a:srgbClr val="00279F"/>
              </a:buClr>
              <a:buFont typeface="Monotype Sorts" pitchFamily="2" charset="2"/>
              <a:buChar char="4"/>
            </a:pPr>
            <a:r>
              <a:rPr lang="en-US" sz="1300">
                <a:latin typeface="Book Antiqua" pitchFamily="18" charset="0"/>
              </a:rPr>
              <a:t>Discussions with Bank Management which provided insight regarding issues and risks in the auditable areas</a:t>
            </a:r>
          </a:p>
          <a:p>
            <a:pPr marL="742950" lvl="1" indent="-285750">
              <a:lnSpc>
                <a:spcPct val="130000"/>
              </a:lnSpc>
              <a:spcBef>
                <a:spcPct val="20000"/>
              </a:spcBef>
              <a:buClr>
                <a:srgbClr val="00279F"/>
              </a:buClr>
              <a:buFont typeface="Monotype Sorts" pitchFamily="2" charset="2"/>
              <a:buChar char="4"/>
            </a:pPr>
            <a:r>
              <a:rPr lang="en-US" sz="1300">
                <a:latin typeface="Book Antiqua" pitchFamily="18" charset="0"/>
              </a:rPr>
              <a:t>Potential impact that the auditable area may have on the financial position of the Bank</a:t>
            </a:r>
          </a:p>
          <a:p>
            <a:pPr marL="742950" lvl="1" indent="-285750">
              <a:lnSpc>
                <a:spcPct val="130000"/>
              </a:lnSpc>
              <a:spcBef>
                <a:spcPct val="20000"/>
              </a:spcBef>
              <a:buClr>
                <a:srgbClr val="00279F"/>
              </a:buClr>
              <a:buFont typeface="Monotype Sorts" pitchFamily="2" charset="2"/>
              <a:buChar char="4"/>
            </a:pPr>
            <a:r>
              <a:rPr lang="en-US" sz="1300">
                <a:latin typeface="Book Antiqua" pitchFamily="18" charset="0"/>
              </a:rPr>
              <a:t>Other environmental factors, such as past audit results, changes in personnel and operations, past and current emphasis by regulators, and future business strategies</a:t>
            </a:r>
          </a:p>
          <a:p>
            <a:pPr marL="228600" indent="-228600">
              <a:lnSpc>
                <a:spcPct val="130000"/>
              </a:lnSpc>
              <a:spcBef>
                <a:spcPct val="20000"/>
              </a:spcBef>
              <a:buClr>
                <a:srgbClr val="00279F"/>
              </a:buClr>
              <a:buFont typeface="Monotype Sorts" pitchFamily="2" charset="2"/>
              <a:buChar char="r"/>
            </a:pPr>
            <a:r>
              <a:rPr lang="en-US" sz="1400">
                <a:latin typeface="Book Antiqua" pitchFamily="18" charset="0"/>
              </a:rPr>
              <a:t>This risk assessment process will be performed on an ongoing (at least annually) basis to ensure changing risk factors, including losses, operational changes or turnover are continually monitored. </a:t>
            </a:r>
          </a:p>
          <a:p>
            <a:pPr marL="228600" indent="-228600">
              <a:lnSpc>
                <a:spcPct val="130000"/>
              </a:lnSpc>
              <a:spcBef>
                <a:spcPct val="20000"/>
              </a:spcBef>
              <a:buClr>
                <a:srgbClr val="00279F"/>
              </a:buClr>
              <a:buFont typeface="Monotype Sorts" pitchFamily="2" charset="2"/>
              <a:buChar char="r"/>
            </a:pPr>
            <a:r>
              <a:rPr lang="en-US" sz="1400">
                <a:latin typeface="Book Antiqua" pitchFamily="18" charset="0"/>
              </a:rPr>
              <a:t>A cycling approach to the internal audit plan was used, whereby high risk areas are audited on an annual basis, and medium to low risk areas are audited over a 18 to 24 month cycle.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lide Number Placeholder 1"/>
          <p:cNvSpPr>
            <a:spLocks noGrp="1"/>
          </p:cNvSpPr>
          <p:nvPr>
            <p:ph type="sldNum" sz="quarter" idx="10"/>
          </p:nvPr>
        </p:nvSpPr>
        <p:spPr/>
        <p:txBody>
          <a:bodyPr/>
          <a:lstStyle/>
          <a:p>
            <a:fld id="{3588611C-1A2A-4308-8BBB-4DD437A13D7D}" type="slidenum">
              <a:rPr lang="en-US"/>
              <a:pPr/>
              <a:t>4</a:t>
            </a:fld>
            <a:endParaRPr lang="en-US"/>
          </a:p>
        </p:txBody>
      </p:sp>
      <p:sp>
        <p:nvSpPr>
          <p:cNvPr id="2060" name="Rectangle 12"/>
          <p:cNvSpPr>
            <a:spLocks noChangeArrowheads="1"/>
          </p:cNvSpPr>
          <p:nvPr/>
        </p:nvSpPr>
        <p:spPr bwMode="auto">
          <a:xfrm>
            <a:off x="4862513" y="2927350"/>
            <a:ext cx="431800" cy="280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725" tIns="41275" rIns="85725" bIns="41275">
            <a:spAutoFit/>
          </a:bodyPr>
          <a:lstStyle/>
          <a:p>
            <a:pPr algn="ctr" defTabSz="865188">
              <a:spcBef>
                <a:spcPct val="50000"/>
              </a:spcBef>
            </a:pPr>
            <a:r>
              <a:rPr lang="en-US" sz="1300"/>
              <a:t>I</a:t>
            </a:r>
          </a:p>
        </p:txBody>
      </p:sp>
      <p:sp>
        <p:nvSpPr>
          <p:cNvPr id="2061" name="Rectangle 13"/>
          <p:cNvSpPr>
            <a:spLocks noChangeArrowheads="1"/>
          </p:cNvSpPr>
          <p:nvPr/>
        </p:nvSpPr>
        <p:spPr bwMode="auto">
          <a:xfrm>
            <a:off x="1090613" y="2927350"/>
            <a:ext cx="330200" cy="280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725" tIns="41275" rIns="85725" bIns="41275">
            <a:spAutoFit/>
          </a:bodyPr>
          <a:lstStyle/>
          <a:p>
            <a:pPr algn="ctr" defTabSz="865188">
              <a:spcBef>
                <a:spcPct val="50000"/>
              </a:spcBef>
            </a:pPr>
            <a:r>
              <a:rPr lang="en-US" sz="1300"/>
              <a:t>II</a:t>
            </a:r>
          </a:p>
        </p:txBody>
      </p:sp>
      <p:sp>
        <p:nvSpPr>
          <p:cNvPr id="2062" name="Rectangle 14"/>
          <p:cNvSpPr>
            <a:spLocks noChangeArrowheads="1"/>
          </p:cNvSpPr>
          <p:nvPr/>
        </p:nvSpPr>
        <p:spPr bwMode="auto">
          <a:xfrm>
            <a:off x="4862513" y="5424488"/>
            <a:ext cx="431800" cy="28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725" tIns="41275" rIns="85725" bIns="41275">
            <a:spAutoFit/>
          </a:bodyPr>
          <a:lstStyle/>
          <a:p>
            <a:pPr algn="ctr" defTabSz="865188">
              <a:spcBef>
                <a:spcPct val="50000"/>
              </a:spcBef>
            </a:pPr>
            <a:r>
              <a:rPr lang="en-US" sz="1300"/>
              <a:t>III</a:t>
            </a:r>
          </a:p>
        </p:txBody>
      </p:sp>
      <p:sp>
        <p:nvSpPr>
          <p:cNvPr id="2063" name="Rectangle 15"/>
          <p:cNvSpPr>
            <a:spLocks noChangeArrowheads="1"/>
          </p:cNvSpPr>
          <p:nvPr/>
        </p:nvSpPr>
        <p:spPr bwMode="auto">
          <a:xfrm>
            <a:off x="1090613" y="5424488"/>
            <a:ext cx="431800" cy="28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725" tIns="41275" rIns="85725" bIns="41275">
            <a:spAutoFit/>
          </a:bodyPr>
          <a:lstStyle/>
          <a:p>
            <a:pPr algn="ctr" defTabSz="865188">
              <a:spcBef>
                <a:spcPct val="50000"/>
              </a:spcBef>
            </a:pPr>
            <a:r>
              <a:rPr lang="en-US" sz="1300"/>
              <a:t>IV</a:t>
            </a:r>
          </a:p>
        </p:txBody>
      </p:sp>
      <p:sp>
        <p:nvSpPr>
          <p:cNvPr id="2064" name="Line 16"/>
          <p:cNvSpPr>
            <a:spLocks noChangeShapeType="1"/>
          </p:cNvSpPr>
          <p:nvPr/>
        </p:nvSpPr>
        <p:spPr bwMode="auto">
          <a:xfrm flipV="1">
            <a:off x="1016000" y="1066800"/>
            <a:ext cx="0" cy="4641850"/>
          </a:xfrm>
          <a:prstGeom prst="line">
            <a:avLst/>
          </a:prstGeom>
          <a:noFill/>
          <a:ln w="254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2065" name="Line 17"/>
          <p:cNvSpPr>
            <a:spLocks noChangeShapeType="1"/>
          </p:cNvSpPr>
          <p:nvPr/>
        </p:nvSpPr>
        <p:spPr bwMode="auto">
          <a:xfrm>
            <a:off x="1017588" y="5711825"/>
            <a:ext cx="7034212" cy="9525"/>
          </a:xfrm>
          <a:prstGeom prst="line">
            <a:avLst/>
          </a:prstGeom>
          <a:noFill/>
          <a:ln w="254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2066" name="Line 18"/>
          <p:cNvSpPr>
            <a:spLocks noChangeShapeType="1"/>
          </p:cNvSpPr>
          <p:nvPr/>
        </p:nvSpPr>
        <p:spPr bwMode="auto">
          <a:xfrm flipV="1">
            <a:off x="4862513" y="1139825"/>
            <a:ext cx="0" cy="457041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2067" name="Line 19"/>
          <p:cNvSpPr>
            <a:spLocks noChangeShapeType="1"/>
          </p:cNvSpPr>
          <p:nvPr/>
        </p:nvSpPr>
        <p:spPr bwMode="auto">
          <a:xfrm>
            <a:off x="1017588" y="3209925"/>
            <a:ext cx="696436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d-ID"/>
          </a:p>
        </p:txBody>
      </p:sp>
      <p:sp>
        <p:nvSpPr>
          <p:cNvPr id="2068" name="Rectangle 20"/>
          <p:cNvSpPr>
            <a:spLocks noChangeArrowheads="1"/>
          </p:cNvSpPr>
          <p:nvPr/>
        </p:nvSpPr>
        <p:spPr bwMode="auto">
          <a:xfrm>
            <a:off x="7481888" y="4967288"/>
            <a:ext cx="1814512" cy="59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7312" tIns="42862" rIns="87312" bIns="42862">
            <a:spAutoFit/>
          </a:bodyPr>
          <a:lstStyle/>
          <a:p>
            <a:pPr defTabSz="865188"/>
            <a:r>
              <a:rPr lang="en-US" sz="1100">
                <a:solidFill>
                  <a:srgbClr val="FF99CC"/>
                </a:solidFill>
                <a:effectLst>
                  <a:outerShdw blurRad="38100" dist="38100" dir="2700000" algn="tl">
                    <a:srgbClr val="C0C0C0"/>
                  </a:outerShdw>
                </a:effectLst>
              </a:rPr>
              <a:t>Pink</a:t>
            </a:r>
            <a:r>
              <a:rPr lang="en-US" sz="1100"/>
              <a:t> = High Risk</a:t>
            </a:r>
          </a:p>
          <a:p>
            <a:pPr defTabSz="865188"/>
            <a:r>
              <a:rPr lang="en-US" sz="1100">
                <a:solidFill>
                  <a:srgbClr val="FFFF00"/>
                </a:solidFill>
                <a:effectLst>
                  <a:outerShdw blurRad="38100" dist="38100" dir="2700000" algn="tl">
                    <a:srgbClr val="C0C0C0"/>
                  </a:outerShdw>
                </a:effectLst>
              </a:rPr>
              <a:t>Yellow</a:t>
            </a:r>
            <a:r>
              <a:rPr lang="en-US" sz="1100"/>
              <a:t> = Medium Risk </a:t>
            </a:r>
          </a:p>
          <a:p>
            <a:pPr defTabSz="865188"/>
            <a:r>
              <a:rPr lang="en-US" sz="1100">
                <a:solidFill>
                  <a:srgbClr val="00FF00"/>
                </a:solidFill>
                <a:effectLst>
                  <a:outerShdw blurRad="38100" dist="38100" dir="2700000" algn="tl">
                    <a:srgbClr val="C0C0C0"/>
                  </a:outerShdw>
                </a:effectLst>
              </a:rPr>
              <a:t>Green</a:t>
            </a:r>
            <a:r>
              <a:rPr lang="en-US" sz="1100"/>
              <a:t> = Low Risk </a:t>
            </a:r>
          </a:p>
        </p:txBody>
      </p:sp>
      <p:sp>
        <p:nvSpPr>
          <p:cNvPr id="2069" name="Rectangle 21"/>
          <p:cNvSpPr>
            <a:spLocks noChangeArrowheads="1"/>
          </p:cNvSpPr>
          <p:nvPr/>
        </p:nvSpPr>
        <p:spPr bwMode="auto">
          <a:xfrm>
            <a:off x="3505200" y="5710238"/>
            <a:ext cx="2627313"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725" tIns="42862" rIns="85725" bIns="42862">
            <a:spAutoFit/>
          </a:bodyPr>
          <a:lstStyle/>
          <a:p>
            <a:pPr algn="ctr" defTabSz="865188">
              <a:spcBef>
                <a:spcPct val="50000"/>
              </a:spcBef>
            </a:pPr>
            <a:r>
              <a:rPr lang="en-US" sz="2100" b="1"/>
              <a:t>LIKELIHOOD</a:t>
            </a:r>
          </a:p>
        </p:txBody>
      </p:sp>
      <p:sp>
        <p:nvSpPr>
          <p:cNvPr id="2070" name="Rectangle 22"/>
          <p:cNvSpPr>
            <a:spLocks noChangeArrowheads="1"/>
          </p:cNvSpPr>
          <p:nvPr/>
        </p:nvSpPr>
        <p:spPr bwMode="auto">
          <a:xfrm>
            <a:off x="436563" y="1352550"/>
            <a:ext cx="361950" cy="393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5725" tIns="42862" rIns="85725" bIns="42862">
            <a:spAutoFit/>
          </a:bodyPr>
          <a:lstStyle/>
          <a:p>
            <a:pPr algn="ctr" defTabSz="865188">
              <a:spcBef>
                <a:spcPct val="50000"/>
              </a:spcBef>
            </a:pPr>
            <a:r>
              <a:rPr lang="en-US" sz="2100" b="1"/>
              <a:t>SIGNIFICANCE</a:t>
            </a:r>
          </a:p>
        </p:txBody>
      </p:sp>
      <p:sp>
        <p:nvSpPr>
          <p:cNvPr id="2071" name="Oval 23"/>
          <p:cNvSpPr>
            <a:spLocks noChangeAspect="1" noChangeArrowheads="1"/>
          </p:cNvSpPr>
          <p:nvPr/>
        </p:nvSpPr>
        <p:spPr bwMode="auto">
          <a:xfrm>
            <a:off x="6858000" y="2024063"/>
            <a:ext cx="1752600" cy="388937"/>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solidFill>
                  <a:schemeClr val="bg1"/>
                </a:solidFill>
              </a:rPr>
              <a:t>Commercial Business Lending</a:t>
            </a:r>
          </a:p>
        </p:txBody>
      </p:sp>
      <p:sp>
        <p:nvSpPr>
          <p:cNvPr id="2072" name="Oval 24"/>
          <p:cNvSpPr>
            <a:spLocks noChangeAspect="1" noChangeArrowheads="1"/>
          </p:cNvSpPr>
          <p:nvPr/>
        </p:nvSpPr>
        <p:spPr bwMode="auto">
          <a:xfrm>
            <a:off x="5181600" y="1531938"/>
            <a:ext cx="1676400" cy="373062"/>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solidFill>
                  <a:schemeClr val="bg1"/>
                </a:solidFill>
              </a:rPr>
              <a:t>Treasury/Investments/ALM</a:t>
            </a:r>
          </a:p>
        </p:txBody>
      </p:sp>
      <p:sp>
        <p:nvSpPr>
          <p:cNvPr id="2073" name="Oval 25"/>
          <p:cNvSpPr>
            <a:spLocks noChangeAspect="1" noChangeArrowheads="1"/>
          </p:cNvSpPr>
          <p:nvPr/>
        </p:nvSpPr>
        <p:spPr bwMode="auto">
          <a:xfrm>
            <a:off x="5638800" y="2362200"/>
            <a:ext cx="1371600" cy="304800"/>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solidFill>
                  <a:schemeClr val="bg1"/>
                </a:solidFill>
              </a:rPr>
              <a:t>Internet Conn./Firewall</a:t>
            </a:r>
          </a:p>
        </p:txBody>
      </p:sp>
      <p:sp>
        <p:nvSpPr>
          <p:cNvPr id="2074" name="Oval 26"/>
          <p:cNvSpPr>
            <a:spLocks noChangeAspect="1" noChangeArrowheads="1"/>
          </p:cNvSpPr>
          <p:nvPr/>
        </p:nvSpPr>
        <p:spPr bwMode="auto">
          <a:xfrm>
            <a:off x="5867400" y="1905000"/>
            <a:ext cx="1143000" cy="254000"/>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solidFill>
                  <a:schemeClr val="bg1"/>
                </a:solidFill>
              </a:rPr>
              <a:t>Central Services</a:t>
            </a:r>
          </a:p>
        </p:txBody>
      </p:sp>
      <p:sp>
        <p:nvSpPr>
          <p:cNvPr id="2075" name="Oval 27"/>
          <p:cNvSpPr>
            <a:spLocks noChangeAspect="1" noChangeArrowheads="1"/>
          </p:cNvSpPr>
          <p:nvPr/>
        </p:nvSpPr>
        <p:spPr bwMode="auto">
          <a:xfrm>
            <a:off x="7086600" y="2497138"/>
            <a:ext cx="1219200" cy="271462"/>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solidFill>
                  <a:schemeClr val="bg1"/>
                </a:solidFill>
              </a:rPr>
              <a:t>SBA Center</a:t>
            </a:r>
          </a:p>
        </p:txBody>
      </p:sp>
      <p:sp>
        <p:nvSpPr>
          <p:cNvPr id="2076" name="Oval 28"/>
          <p:cNvSpPr>
            <a:spLocks noChangeAspect="1" noChangeArrowheads="1"/>
          </p:cNvSpPr>
          <p:nvPr/>
        </p:nvSpPr>
        <p:spPr bwMode="auto">
          <a:xfrm>
            <a:off x="4724400" y="2667000"/>
            <a:ext cx="1447800" cy="320675"/>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solidFill>
                  <a:schemeClr val="bg1"/>
                </a:solidFill>
              </a:rPr>
              <a:t>New Product Development</a:t>
            </a:r>
          </a:p>
        </p:txBody>
      </p:sp>
      <p:sp>
        <p:nvSpPr>
          <p:cNvPr id="2077" name="Oval 29"/>
          <p:cNvSpPr>
            <a:spLocks noChangeAspect="1" noChangeArrowheads="1"/>
          </p:cNvSpPr>
          <p:nvPr/>
        </p:nvSpPr>
        <p:spPr bwMode="auto">
          <a:xfrm>
            <a:off x="5867400" y="2895600"/>
            <a:ext cx="1676400" cy="373063"/>
          </a:xfrm>
          <a:prstGeom prst="ellipse">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solidFill>
                  <a:schemeClr val="bg1"/>
                </a:solidFill>
              </a:rPr>
              <a:t>Real Estate Lending</a:t>
            </a:r>
          </a:p>
        </p:txBody>
      </p:sp>
      <p:sp>
        <p:nvSpPr>
          <p:cNvPr id="2079" name="Oval 31"/>
          <p:cNvSpPr>
            <a:spLocks noChangeAspect="1" noChangeArrowheads="1"/>
          </p:cNvSpPr>
          <p:nvPr/>
        </p:nvSpPr>
        <p:spPr bwMode="auto">
          <a:xfrm>
            <a:off x="1066800" y="2667000"/>
            <a:ext cx="1600200" cy="3556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ITI Applications</a:t>
            </a:r>
          </a:p>
        </p:txBody>
      </p:sp>
      <p:sp>
        <p:nvSpPr>
          <p:cNvPr id="2080" name="Oval 32"/>
          <p:cNvSpPr>
            <a:spLocks noChangeAspect="1" noChangeArrowheads="1"/>
          </p:cNvSpPr>
          <p:nvPr/>
        </p:nvSpPr>
        <p:spPr bwMode="auto">
          <a:xfrm>
            <a:off x="4267200" y="1371600"/>
            <a:ext cx="1219200" cy="269875"/>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Local Area Network</a:t>
            </a:r>
          </a:p>
        </p:txBody>
      </p:sp>
      <p:sp>
        <p:nvSpPr>
          <p:cNvPr id="2084" name="Oval 36"/>
          <p:cNvSpPr>
            <a:spLocks noChangeAspect="1" noChangeArrowheads="1"/>
          </p:cNvSpPr>
          <p:nvPr/>
        </p:nvSpPr>
        <p:spPr bwMode="auto">
          <a:xfrm>
            <a:off x="2209800" y="3276600"/>
            <a:ext cx="1219200" cy="304800"/>
          </a:xfrm>
          <a:prstGeom prst="ellipse">
            <a:avLst/>
          </a:prstGeom>
          <a:solidFill>
            <a:srgbClr val="33CC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Branch Network</a:t>
            </a:r>
          </a:p>
        </p:txBody>
      </p:sp>
      <p:sp>
        <p:nvSpPr>
          <p:cNvPr id="2085" name="Oval 37"/>
          <p:cNvSpPr>
            <a:spLocks noChangeAspect="1" noChangeArrowheads="1"/>
          </p:cNvSpPr>
          <p:nvPr/>
        </p:nvSpPr>
        <p:spPr bwMode="auto">
          <a:xfrm>
            <a:off x="1066800" y="1371600"/>
            <a:ext cx="1371600" cy="3810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Commercial Lending</a:t>
            </a:r>
          </a:p>
        </p:txBody>
      </p:sp>
      <p:sp>
        <p:nvSpPr>
          <p:cNvPr id="2087" name="Oval 39"/>
          <p:cNvSpPr>
            <a:spLocks noChangeAspect="1" noChangeArrowheads="1"/>
          </p:cNvSpPr>
          <p:nvPr/>
        </p:nvSpPr>
        <p:spPr bwMode="auto">
          <a:xfrm>
            <a:off x="3048000" y="2895600"/>
            <a:ext cx="1752600" cy="388938"/>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Small Business Lending</a:t>
            </a:r>
          </a:p>
        </p:txBody>
      </p:sp>
      <p:sp>
        <p:nvSpPr>
          <p:cNvPr id="2088" name="Oval 40"/>
          <p:cNvSpPr>
            <a:spLocks noChangeAspect="1" noChangeArrowheads="1"/>
          </p:cNvSpPr>
          <p:nvPr/>
        </p:nvSpPr>
        <p:spPr bwMode="auto">
          <a:xfrm>
            <a:off x="3276600" y="2438400"/>
            <a:ext cx="1676400" cy="3810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Operations Support</a:t>
            </a:r>
          </a:p>
        </p:txBody>
      </p:sp>
      <p:sp>
        <p:nvSpPr>
          <p:cNvPr id="2089" name="Oval 41"/>
          <p:cNvSpPr>
            <a:spLocks noChangeAspect="1" noChangeArrowheads="1"/>
          </p:cNvSpPr>
          <p:nvPr/>
        </p:nvSpPr>
        <p:spPr bwMode="auto">
          <a:xfrm>
            <a:off x="2590800" y="1295400"/>
            <a:ext cx="1676400" cy="4318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Logical Security/Security </a:t>
            </a:r>
          </a:p>
          <a:p>
            <a:pPr algn="ctr"/>
            <a:r>
              <a:rPr lang="en-US" sz="1000"/>
              <a:t>Admin.</a:t>
            </a:r>
            <a:endParaRPr lang="en-US" sz="1000">
              <a:solidFill>
                <a:schemeClr val="bg1"/>
              </a:solidFill>
            </a:endParaRPr>
          </a:p>
        </p:txBody>
      </p:sp>
      <p:sp>
        <p:nvSpPr>
          <p:cNvPr id="2090" name="Oval 42"/>
          <p:cNvSpPr>
            <a:spLocks noChangeAspect="1" noChangeArrowheads="1"/>
          </p:cNvSpPr>
          <p:nvPr/>
        </p:nvSpPr>
        <p:spPr bwMode="auto">
          <a:xfrm>
            <a:off x="1905000" y="2438400"/>
            <a:ext cx="1600200" cy="3556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Software Licensing</a:t>
            </a:r>
            <a:endParaRPr lang="en-US" sz="1000">
              <a:solidFill>
                <a:schemeClr val="bg1"/>
              </a:solidFill>
            </a:endParaRPr>
          </a:p>
        </p:txBody>
      </p:sp>
      <p:sp>
        <p:nvSpPr>
          <p:cNvPr id="2091" name="Oval 43"/>
          <p:cNvSpPr>
            <a:spLocks noChangeAspect="1" noChangeArrowheads="1"/>
          </p:cNvSpPr>
          <p:nvPr/>
        </p:nvSpPr>
        <p:spPr bwMode="auto">
          <a:xfrm>
            <a:off x="3657600" y="1625600"/>
            <a:ext cx="1600200" cy="3556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Centralized Doc. Unit</a:t>
            </a:r>
            <a:endParaRPr lang="en-US" sz="1000">
              <a:solidFill>
                <a:schemeClr val="bg1"/>
              </a:solidFill>
            </a:endParaRPr>
          </a:p>
        </p:txBody>
      </p:sp>
      <p:sp>
        <p:nvSpPr>
          <p:cNvPr id="2092" name="Oval 44"/>
          <p:cNvSpPr>
            <a:spLocks noChangeAspect="1" noChangeArrowheads="1"/>
          </p:cNvSpPr>
          <p:nvPr/>
        </p:nvSpPr>
        <p:spPr bwMode="auto">
          <a:xfrm>
            <a:off x="1828800" y="914400"/>
            <a:ext cx="1600200" cy="3556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Disaster Recovery</a:t>
            </a:r>
            <a:endParaRPr lang="en-US" sz="1000">
              <a:solidFill>
                <a:schemeClr val="bg1"/>
              </a:solidFill>
            </a:endParaRPr>
          </a:p>
        </p:txBody>
      </p:sp>
      <p:sp>
        <p:nvSpPr>
          <p:cNvPr id="2094" name="Oval 46"/>
          <p:cNvSpPr>
            <a:spLocks noChangeAspect="1" noChangeArrowheads="1"/>
          </p:cNvSpPr>
          <p:nvPr/>
        </p:nvSpPr>
        <p:spPr bwMode="auto">
          <a:xfrm>
            <a:off x="1828800" y="1752600"/>
            <a:ext cx="1676400" cy="3556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Community Reinvestment Act</a:t>
            </a:r>
            <a:endParaRPr lang="en-US" sz="1000">
              <a:solidFill>
                <a:schemeClr val="bg1"/>
              </a:solidFill>
            </a:endParaRPr>
          </a:p>
        </p:txBody>
      </p:sp>
      <p:sp>
        <p:nvSpPr>
          <p:cNvPr id="2098" name="Oval 50"/>
          <p:cNvSpPr>
            <a:spLocks noChangeAspect="1" noChangeArrowheads="1"/>
          </p:cNvSpPr>
          <p:nvPr/>
        </p:nvSpPr>
        <p:spPr bwMode="auto">
          <a:xfrm>
            <a:off x="1524000" y="3657600"/>
            <a:ext cx="1600200" cy="355600"/>
          </a:xfrm>
          <a:prstGeom prst="ellipse">
            <a:avLst/>
          </a:prstGeom>
          <a:solidFill>
            <a:srgbClr val="33CC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Loan Administration Dept.</a:t>
            </a:r>
            <a:endParaRPr lang="en-US" sz="1000">
              <a:solidFill>
                <a:schemeClr val="bg1"/>
              </a:solidFill>
            </a:endParaRPr>
          </a:p>
        </p:txBody>
      </p:sp>
      <p:sp>
        <p:nvSpPr>
          <p:cNvPr id="2099" name="Oval 51"/>
          <p:cNvSpPr>
            <a:spLocks noChangeAspect="1" noChangeArrowheads="1"/>
          </p:cNvSpPr>
          <p:nvPr/>
        </p:nvSpPr>
        <p:spPr bwMode="auto">
          <a:xfrm>
            <a:off x="1143000" y="4191000"/>
            <a:ext cx="1600200" cy="355600"/>
          </a:xfrm>
          <a:prstGeom prst="ellipse">
            <a:avLst/>
          </a:prstGeom>
          <a:solidFill>
            <a:srgbClr val="33CC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Financial Products</a:t>
            </a:r>
            <a:endParaRPr lang="en-US" sz="1000">
              <a:solidFill>
                <a:schemeClr val="bg1"/>
              </a:solidFill>
            </a:endParaRPr>
          </a:p>
        </p:txBody>
      </p:sp>
      <p:sp>
        <p:nvSpPr>
          <p:cNvPr id="2100" name="Oval 52"/>
          <p:cNvSpPr>
            <a:spLocks noChangeAspect="1" noChangeArrowheads="1"/>
          </p:cNvSpPr>
          <p:nvPr/>
        </p:nvSpPr>
        <p:spPr bwMode="auto">
          <a:xfrm>
            <a:off x="2819400" y="4343400"/>
            <a:ext cx="1600200" cy="355600"/>
          </a:xfrm>
          <a:prstGeom prst="ellipse">
            <a:avLst/>
          </a:prstGeom>
          <a:solidFill>
            <a:srgbClr val="33CC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Appraisal Department</a:t>
            </a:r>
            <a:endParaRPr lang="en-US" sz="1000">
              <a:solidFill>
                <a:schemeClr val="bg1"/>
              </a:solidFill>
            </a:endParaRPr>
          </a:p>
        </p:txBody>
      </p:sp>
      <p:sp>
        <p:nvSpPr>
          <p:cNvPr id="2101" name="Oval 53"/>
          <p:cNvSpPr>
            <a:spLocks noChangeAspect="1" noChangeArrowheads="1"/>
          </p:cNvSpPr>
          <p:nvPr/>
        </p:nvSpPr>
        <p:spPr bwMode="auto">
          <a:xfrm>
            <a:off x="3429000" y="3352800"/>
            <a:ext cx="1600200" cy="355600"/>
          </a:xfrm>
          <a:prstGeom prst="ellipse">
            <a:avLst/>
          </a:prstGeom>
          <a:solidFill>
            <a:srgbClr val="33CC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Human Resources/Payroll</a:t>
            </a:r>
            <a:endParaRPr lang="en-US" sz="1000">
              <a:solidFill>
                <a:schemeClr val="bg1"/>
              </a:solidFill>
            </a:endParaRPr>
          </a:p>
        </p:txBody>
      </p:sp>
      <p:sp>
        <p:nvSpPr>
          <p:cNvPr id="2102" name="Oval 54"/>
          <p:cNvSpPr>
            <a:spLocks noChangeAspect="1" noChangeArrowheads="1"/>
          </p:cNvSpPr>
          <p:nvPr/>
        </p:nvSpPr>
        <p:spPr bwMode="auto">
          <a:xfrm>
            <a:off x="3276600" y="4724400"/>
            <a:ext cx="1600200" cy="355600"/>
          </a:xfrm>
          <a:prstGeom prst="ellipse">
            <a:avLst/>
          </a:prstGeom>
          <a:solidFill>
            <a:srgbClr val="33CC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Facilities</a:t>
            </a:r>
            <a:endParaRPr lang="en-US" sz="1000">
              <a:solidFill>
                <a:schemeClr val="bg1"/>
              </a:solidFill>
            </a:endParaRPr>
          </a:p>
        </p:txBody>
      </p:sp>
      <p:sp>
        <p:nvSpPr>
          <p:cNvPr id="2103" name="Oval 55"/>
          <p:cNvSpPr>
            <a:spLocks noChangeAspect="1" noChangeArrowheads="1"/>
          </p:cNvSpPr>
          <p:nvPr/>
        </p:nvSpPr>
        <p:spPr bwMode="auto">
          <a:xfrm>
            <a:off x="1066800" y="2133600"/>
            <a:ext cx="1295400" cy="3048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Finance</a:t>
            </a:r>
            <a:endParaRPr lang="en-US" sz="1000">
              <a:solidFill>
                <a:schemeClr val="bg1"/>
              </a:solidFill>
            </a:endParaRPr>
          </a:p>
        </p:txBody>
      </p:sp>
      <p:sp>
        <p:nvSpPr>
          <p:cNvPr id="2104" name="Oval 56"/>
          <p:cNvSpPr>
            <a:spLocks noChangeAspect="1" noChangeArrowheads="1"/>
          </p:cNvSpPr>
          <p:nvPr/>
        </p:nvSpPr>
        <p:spPr bwMode="auto">
          <a:xfrm>
            <a:off x="1371600" y="4724400"/>
            <a:ext cx="1676400" cy="355600"/>
          </a:xfrm>
          <a:prstGeom prst="ellipse">
            <a:avLst/>
          </a:prstGeom>
          <a:solidFill>
            <a:srgbClr val="33CC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Marketing/Promotions</a:t>
            </a:r>
            <a:endParaRPr lang="en-US" sz="1000">
              <a:solidFill>
                <a:schemeClr val="bg1"/>
              </a:solidFill>
            </a:endParaRPr>
          </a:p>
        </p:txBody>
      </p:sp>
      <p:sp>
        <p:nvSpPr>
          <p:cNvPr id="2105" name="Oval 57"/>
          <p:cNvSpPr>
            <a:spLocks noChangeAspect="1" noChangeArrowheads="1"/>
          </p:cNvSpPr>
          <p:nvPr/>
        </p:nvSpPr>
        <p:spPr bwMode="auto">
          <a:xfrm>
            <a:off x="3124200" y="3810000"/>
            <a:ext cx="1600200" cy="355600"/>
          </a:xfrm>
          <a:prstGeom prst="ellipse">
            <a:avLst/>
          </a:prstGeom>
          <a:solidFill>
            <a:srgbClr val="33CC33"/>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Credit Administration</a:t>
            </a:r>
          </a:p>
        </p:txBody>
      </p:sp>
      <p:sp>
        <p:nvSpPr>
          <p:cNvPr id="2107" name="Text Box 59"/>
          <p:cNvSpPr txBox="1">
            <a:spLocks noChangeArrowheads="1"/>
          </p:cNvSpPr>
          <p:nvPr/>
        </p:nvSpPr>
        <p:spPr bwMode="auto">
          <a:xfrm>
            <a:off x="3505200" y="228600"/>
            <a:ext cx="525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b="1" i="1">
                <a:effectLst>
                  <a:outerShdw blurRad="38100" dist="38100" dir="2700000" algn="tl">
                    <a:srgbClr val="C0C0C0"/>
                  </a:outerShdw>
                </a:effectLst>
                <a:latin typeface="Book Antiqua" pitchFamily="18" charset="0"/>
              </a:rPr>
              <a:t>Risk Map - ABC Bank</a:t>
            </a:r>
          </a:p>
        </p:txBody>
      </p:sp>
      <p:sp>
        <p:nvSpPr>
          <p:cNvPr id="2108" name="Oval 60"/>
          <p:cNvSpPr>
            <a:spLocks noChangeAspect="1" noChangeArrowheads="1"/>
          </p:cNvSpPr>
          <p:nvPr/>
        </p:nvSpPr>
        <p:spPr bwMode="auto">
          <a:xfrm>
            <a:off x="3124200" y="2006600"/>
            <a:ext cx="1676400" cy="3556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000"/>
              <a:t>IT Telecommunications</a:t>
            </a:r>
            <a:endParaRPr lang="en-US" sz="100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Slide Number Placeholder 2"/>
          <p:cNvSpPr>
            <a:spLocks noGrp="1"/>
          </p:cNvSpPr>
          <p:nvPr>
            <p:ph type="sldNum" sz="quarter" idx="10"/>
          </p:nvPr>
        </p:nvSpPr>
        <p:spPr/>
        <p:txBody>
          <a:bodyPr/>
          <a:lstStyle/>
          <a:p>
            <a:fld id="{0CBCD9C1-88ED-40FE-9CF1-5C0EE17ACEA2}" type="slidenum">
              <a:rPr lang="en-US"/>
              <a:pPr/>
              <a:t>5</a:t>
            </a:fld>
            <a:endParaRPr lang="en-US"/>
          </a:p>
        </p:txBody>
      </p:sp>
      <p:sp>
        <p:nvSpPr>
          <p:cNvPr id="18435" name="Text Box 3"/>
          <p:cNvSpPr txBox="1">
            <a:spLocks noChangeArrowheads="1"/>
          </p:cNvSpPr>
          <p:nvPr/>
        </p:nvSpPr>
        <p:spPr bwMode="auto">
          <a:xfrm>
            <a:off x="3429000" y="228600"/>
            <a:ext cx="525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b="1" i="1">
                <a:effectLst>
                  <a:outerShdw blurRad="38100" dist="38100" dir="2700000" algn="tl">
                    <a:srgbClr val="C0C0C0"/>
                  </a:outerShdw>
                </a:effectLst>
                <a:latin typeface="Book Antiqua" pitchFamily="18" charset="0"/>
              </a:rPr>
              <a:t>Summary Audit Plan</a:t>
            </a:r>
          </a:p>
        </p:txBody>
      </p:sp>
      <p:sp>
        <p:nvSpPr>
          <p:cNvPr id="18449" name="Rectangle 17"/>
          <p:cNvSpPr>
            <a:spLocks noChangeArrowheads="1"/>
          </p:cNvSpPr>
          <p:nvPr/>
        </p:nvSpPr>
        <p:spPr bwMode="auto">
          <a:xfrm>
            <a:off x="617538" y="842963"/>
            <a:ext cx="7834312" cy="388937"/>
          </a:xfrm>
          <a:prstGeom prst="rect">
            <a:avLst/>
          </a:prstGeom>
          <a:solidFill>
            <a:srgbClr val="33CCC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18450" name="Rectangle 18"/>
          <p:cNvSpPr>
            <a:spLocks noChangeArrowheads="1"/>
          </p:cNvSpPr>
          <p:nvPr/>
        </p:nvSpPr>
        <p:spPr bwMode="auto">
          <a:xfrm>
            <a:off x="5378450" y="847725"/>
            <a:ext cx="54610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Risk</a:t>
            </a:r>
            <a:endParaRPr lang="en-US"/>
          </a:p>
        </p:txBody>
      </p:sp>
      <p:sp>
        <p:nvSpPr>
          <p:cNvPr id="18451" name="Rectangle 19"/>
          <p:cNvSpPr>
            <a:spLocks noChangeArrowheads="1"/>
          </p:cNvSpPr>
          <p:nvPr/>
        </p:nvSpPr>
        <p:spPr bwMode="auto">
          <a:xfrm>
            <a:off x="2049463" y="1041400"/>
            <a:ext cx="1179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Audit Area</a:t>
            </a:r>
            <a:endParaRPr lang="en-US"/>
          </a:p>
        </p:txBody>
      </p:sp>
      <p:sp>
        <p:nvSpPr>
          <p:cNvPr id="18452" name="Rectangle 20"/>
          <p:cNvSpPr>
            <a:spLocks noChangeArrowheads="1"/>
          </p:cNvSpPr>
          <p:nvPr/>
        </p:nvSpPr>
        <p:spPr bwMode="auto">
          <a:xfrm>
            <a:off x="5037138" y="1041400"/>
            <a:ext cx="12414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Assessment</a:t>
            </a:r>
            <a:endParaRPr lang="en-US"/>
          </a:p>
        </p:txBody>
      </p:sp>
      <p:sp>
        <p:nvSpPr>
          <p:cNvPr id="18453" name="Rectangle 21"/>
          <p:cNvSpPr>
            <a:spLocks noChangeArrowheads="1"/>
          </p:cNvSpPr>
          <p:nvPr/>
        </p:nvSpPr>
        <p:spPr bwMode="auto">
          <a:xfrm>
            <a:off x="6780213" y="1041400"/>
            <a:ext cx="168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Budgeted Hours</a:t>
            </a:r>
            <a:endParaRPr lang="en-US"/>
          </a:p>
        </p:txBody>
      </p:sp>
      <p:sp>
        <p:nvSpPr>
          <p:cNvPr id="18454" name="Rectangle 22"/>
          <p:cNvSpPr>
            <a:spLocks noChangeArrowheads="1"/>
          </p:cNvSpPr>
          <p:nvPr/>
        </p:nvSpPr>
        <p:spPr bwMode="auto">
          <a:xfrm>
            <a:off x="654050" y="1417638"/>
            <a:ext cx="27876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Treasury/Investments/ALM</a:t>
            </a:r>
            <a:endParaRPr lang="en-US"/>
          </a:p>
        </p:txBody>
      </p:sp>
      <p:sp>
        <p:nvSpPr>
          <p:cNvPr id="18455" name="Rectangle 23"/>
          <p:cNvSpPr>
            <a:spLocks noChangeArrowheads="1"/>
          </p:cNvSpPr>
          <p:nvPr/>
        </p:nvSpPr>
        <p:spPr bwMode="auto">
          <a:xfrm>
            <a:off x="5354638" y="1417638"/>
            <a:ext cx="5953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High</a:t>
            </a:r>
            <a:endParaRPr lang="en-US"/>
          </a:p>
        </p:txBody>
      </p:sp>
      <p:sp>
        <p:nvSpPr>
          <p:cNvPr id="18456" name="Rectangle 24"/>
          <p:cNvSpPr>
            <a:spLocks noChangeArrowheads="1"/>
          </p:cNvSpPr>
          <p:nvPr/>
        </p:nvSpPr>
        <p:spPr bwMode="auto">
          <a:xfrm>
            <a:off x="7402513" y="1417638"/>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300</a:t>
            </a:r>
            <a:endParaRPr lang="en-US"/>
          </a:p>
        </p:txBody>
      </p:sp>
      <p:sp>
        <p:nvSpPr>
          <p:cNvPr id="18457" name="Rectangle 25"/>
          <p:cNvSpPr>
            <a:spLocks noChangeArrowheads="1"/>
          </p:cNvSpPr>
          <p:nvPr/>
        </p:nvSpPr>
        <p:spPr bwMode="auto">
          <a:xfrm>
            <a:off x="654050" y="1611313"/>
            <a:ext cx="2036763"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Real Estate Lending</a:t>
            </a:r>
            <a:endParaRPr lang="en-US"/>
          </a:p>
        </p:txBody>
      </p:sp>
      <p:sp>
        <p:nvSpPr>
          <p:cNvPr id="18458" name="Rectangle 26"/>
          <p:cNvSpPr>
            <a:spLocks noChangeArrowheads="1"/>
          </p:cNvSpPr>
          <p:nvPr/>
        </p:nvSpPr>
        <p:spPr bwMode="auto">
          <a:xfrm>
            <a:off x="5354638" y="1611313"/>
            <a:ext cx="5953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High</a:t>
            </a:r>
            <a:endParaRPr lang="en-US"/>
          </a:p>
        </p:txBody>
      </p:sp>
      <p:sp>
        <p:nvSpPr>
          <p:cNvPr id="18459" name="Rectangle 27"/>
          <p:cNvSpPr>
            <a:spLocks noChangeArrowheads="1"/>
          </p:cNvSpPr>
          <p:nvPr/>
        </p:nvSpPr>
        <p:spPr bwMode="auto">
          <a:xfrm>
            <a:off x="7402513" y="1611313"/>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250</a:t>
            </a:r>
            <a:endParaRPr lang="en-US"/>
          </a:p>
        </p:txBody>
      </p:sp>
      <p:sp>
        <p:nvSpPr>
          <p:cNvPr id="18460" name="Rectangle 28"/>
          <p:cNvSpPr>
            <a:spLocks noChangeArrowheads="1"/>
          </p:cNvSpPr>
          <p:nvPr/>
        </p:nvSpPr>
        <p:spPr bwMode="auto">
          <a:xfrm>
            <a:off x="654050" y="1804988"/>
            <a:ext cx="1677988"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Central Services</a:t>
            </a:r>
            <a:endParaRPr lang="en-US"/>
          </a:p>
        </p:txBody>
      </p:sp>
      <p:sp>
        <p:nvSpPr>
          <p:cNvPr id="18461" name="Rectangle 29"/>
          <p:cNvSpPr>
            <a:spLocks noChangeArrowheads="1"/>
          </p:cNvSpPr>
          <p:nvPr/>
        </p:nvSpPr>
        <p:spPr bwMode="auto">
          <a:xfrm>
            <a:off x="5354638" y="1804988"/>
            <a:ext cx="5953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High</a:t>
            </a:r>
            <a:endParaRPr lang="en-US"/>
          </a:p>
        </p:txBody>
      </p:sp>
      <p:sp>
        <p:nvSpPr>
          <p:cNvPr id="18462" name="Rectangle 30"/>
          <p:cNvSpPr>
            <a:spLocks noChangeArrowheads="1"/>
          </p:cNvSpPr>
          <p:nvPr/>
        </p:nvSpPr>
        <p:spPr bwMode="auto">
          <a:xfrm>
            <a:off x="7402513" y="1804988"/>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450</a:t>
            </a:r>
            <a:endParaRPr lang="en-US"/>
          </a:p>
        </p:txBody>
      </p:sp>
      <p:sp>
        <p:nvSpPr>
          <p:cNvPr id="18463" name="Rectangle 31"/>
          <p:cNvSpPr>
            <a:spLocks noChangeArrowheads="1"/>
          </p:cNvSpPr>
          <p:nvPr/>
        </p:nvSpPr>
        <p:spPr bwMode="auto">
          <a:xfrm>
            <a:off x="654050" y="1998663"/>
            <a:ext cx="3065463"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Commercial Business Lending</a:t>
            </a:r>
            <a:endParaRPr lang="en-US"/>
          </a:p>
        </p:txBody>
      </p:sp>
      <p:sp>
        <p:nvSpPr>
          <p:cNvPr id="18464" name="Rectangle 32"/>
          <p:cNvSpPr>
            <a:spLocks noChangeArrowheads="1"/>
          </p:cNvSpPr>
          <p:nvPr/>
        </p:nvSpPr>
        <p:spPr bwMode="auto">
          <a:xfrm>
            <a:off x="5354638" y="1998663"/>
            <a:ext cx="5953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High</a:t>
            </a:r>
            <a:endParaRPr lang="en-US"/>
          </a:p>
        </p:txBody>
      </p:sp>
      <p:sp>
        <p:nvSpPr>
          <p:cNvPr id="18465" name="Rectangle 33"/>
          <p:cNvSpPr>
            <a:spLocks noChangeArrowheads="1"/>
          </p:cNvSpPr>
          <p:nvPr/>
        </p:nvSpPr>
        <p:spPr bwMode="auto">
          <a:xfrm>
            <a:off x="7402513" y="1998663"/>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250</a:t>
            </a:r>
            <a:endParaRPr lang="en-US"/>
          </a:p>
        </p:txBody>
      </p:sp>
      <p:sp>
        <p:nvSpPr>
          <p:cNvPr id="18466" name="Rectangle 34"/>
          <p:cNvSpPr>
            <a:spLocks noChangeArrowheads="1"/>
          </p:cNvSpPr>
          <p:nvPr/>
        </p:nvSpPr>
        <p:spPr bwMode="auto">
          <a:xfrm>
            <a:off x="654050" y="2192338"/>
            <a:ext cx="1239838"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SBA Center</a:t>
            </a:r>
            <a:endParaRPr lang="en-US"/>
          </a:p>
        </p:txBody>
      </p:sp>
      <p:sp>
        <p:nvSpPr>
          <p:cNvPr id="18467" name="Rectangle 35"/>
          <p:cNvSpPr>
            <a:spLocks noChangeArrowheads="1"/>
          </p:cNvSpPr>
          <p:nvPr/>
        </p:nvSpPr>
        <p:spPr bwMode="auto">
          <a:xfrm>
            <a:off x="5354638" y="2192338"/>
            <a:ext cx="5953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High</a:t>
            </a:r>
            <a:endParaRPr lang="en-US"/>
          </a:p>
        </p:txBody>
      </p:sp>
      <p:sp>
        <p:nvSpPr>
          <p:cNvPr id="18468" name="Rectangle 36"/>
          <p:cNvSpPr>
            <a:spLocks noChangeArrowheads="1"/>
          </p:cNvSpPr>
          <p:nvPr/>
        </p:nvSpPr>
        <p:spPr bwMode="auto">
          <a:xfrm>
            <a:off x="7402513" y="2192338"/>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250</a:t>
            </a:r>
            <a:endParaRPr lang="en-US"/>
          </a:p>
        </p:txBody>
      </p:sp>
      <p:sp>
        <p:nvSpPr>
          <p:cNvPr id="18469" name="Rectangle 37"/>
          <p:cNvSpPr>
            <a:spLocks noChangeArrowheads="1"/>
          </p:cNvSpPr>
          <p:nvPr/>
        </p:nvSpPr>
        <p:spPr bwMode="auto">
          <a:xfrm>
            <a:off x="654050" y="2386013"/>
            <a:ext cx="2747963"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New Product Development</a:t>
            </a:r>
            <a:endParaRPr lang="en-US"/>
          </a:p>
        </p:txBody>
      </p:sp>
      <p:sp>
        <p:nvSpPr>
          <p:cNvPr id="18470" name="Rectangle 38"/>
          <p:cNvSpPr>
            <a:spLocks noChangeArrowheads="1"/>
          </p:cNvSpPr>
          <p:nvPr/>
        </p:nvSpPr>
        <p:spPr bwMode="auto">
          <a:xfrm>
            <a:off x="5354638" y="2386013"/>
            <a:ext cx="5953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High</a:t>
            </a:r>
            <a:endParaRPr lang="en-US"/>
          </a:p>
        </p:txBody>
      </p:sp>
      <p:sp>
        <p:nvSpPr>
          <p:cNvPr id="18471" name="Rectangle 39"/>
          <p:cNvSpPr>
            <a:spLocks noChangeArrowheads="1"/>
          </p:cNvSpPr>
          <p:nvPr/>
        </p:nvSpPr>
        <p:spPr bwMode="auto">
          <a:xfrm>
            <a:off x="7402513" y="2386013"/>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160</a:t>
            </a:r>
            <a:endParaRPr lang="en-US"/>
          </a:p>
        </p:txBody>
      </p:sp>
      <p:sp>
        <p:nvSpPr>
          <p:cNvPr id="18472" name="Rectangle 40"/>
          <p:cNvSpPr>
            <a:spLocks noChangeArrowheads="1"/>
          </p:cNvSpPr>
          <p:nvPr/>
        </p:nvSpPr>
        <p:spPr bwMode="auto">
          <a:xfrm>
            <a:off x="654050" y="2578100"/>
            <a:ext cx="30543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Internet Connectivity/Firewall</a:t>
            </a:r>
            <a:endParaRPr lang="en-US"/>
          </a:p>
        </p:txBody>
      </p:sp>
      <p:sp>
        <p:nvSpPr>
          <p:cNvPr id="18473" name="Rectangle 41"/>
          <p:cNvSpPr>
            <a:spLocks noChangeArrowheads="1"/>
          </p:cNvSpPr>
          <p:nvPr/>
        </p:nvSpPr>
        <p:spPr bwMode="auto">
          <a:xfrm>
            <a:off x="5354638" y="2578100"/>
            <a:ext cx="5953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High</a:t>
            </a:r>
            <a:endParaRPr lang="en-US"/>
          </a:p>
        </p:txBody>
      </p:sp>
      <p:sp>
        <p:nvSpPr>
          <p:cNvPr id="18474" name="Rectangle 42"/>
          <p:cNvSpPr>
            <a:spLocks noChangeArrowheads="1"/>
          </p:cNvSpPr>
          <p:nvPr/>
        </p:nvSpPr>
        <p:spPr bwMode="auto">
          <a:xfrm>
            <a:off x="7454900" y="2578100"/>
            <a:ext cx="3111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80</a:t>
            </a:r>
            <a:endParaRPr lang="en-US"/>
          </a:p>
        </p:txBody>
      </p:sp>
      <p:sp>
        <p:nvSpPr>
          <p:cNvPr id="18475" name="Rectangle 43"/>
          <p:cNvSpPr>
            <a:spLocks noChangeArrowheads="1"/>
          </p:cNvSpPr>
          <p:nvPr/>
        </p:nvSpPr>
        <p:spPr bwMode="auto">
          <a:xfrm>
            <a:off x="654050" y="2771775"/>
            <a:ext cx="3290888"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Centralized Documentation Unit</a:t>
            </a:r>
            <a:endParaRPr lang="en-US"/>
          </a:p>
        </p:txBody>
      </p:sp>
      <p:sp>
        <p:nvSpPr>
          <p:cNvPr id="18476" name="Rectangle 44"/>
          <p:cNvSpPr>
            <a:spLocks noChangeArrowheads="1"/>
          </p:cNvSpPr>
          <p:nvPr/>
        </p:nvSpPr>
        <p:spPr bwMode="auto">
          <a:xfrm>
            <a:off x="5186363" y="2771775"/>
            <a:ext cx="9366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Medium</a:t>
            </a:r>
            <a:endParaRPr lang="en-US"/>
          </a:p>
        </p:txBody>
      </p:sp>
      <p:sp>
        <p:nvSpPr>
          <p:cNvPr id="18477" name="Rectangle 45"/>
          <p:cNvSpPr>
            <a:spLocks noChangeArrowheads="1"/>
          </p:cNvSpPr>
          <p:nvPr/>
        </p:nvSpPr>
        <p:spPr bwMode="auto">
          <a:xfrm>
            <a:off x="7402513" y="2771775"/>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450</a:t>
            </a:r>
            <a:endParaRPr lang="en-US"/>
          </a:p>
        </p:txBody>
      </p:sp>
      <p:sp>
        <p:nvSpPr>
          <p:cNvPr id="18478" name="Rectangle 46"/>
          <p:cNvSpPr>
            <a:spLocks noChangeArrowheads="1"/>
          </p:cNvSpPr>
          <p:nvPr/>
        </p:nvSpPr>
        <p:spPr bwMode="auto">
          <a:xfrm>
            <a:off x="654050" y="2965450"/>
            <a:ext cx="3494088"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Logical Security &amp; Security Admin</a:t>
            </a:r>
            <a:endParaRPr lang="en-US"/>
          </a:p>
        </p:txBody>
      </p:sp>
      <p:sp>
        <p:nvSpPr>
          <p:cNvPr id="18479" name="Rectangle 47"/>
          <p:cNvSpPr>
            <a:spLocks noChangeArrowheads="1"/>
          </p:cNvSpPr>
          <p:nvPr/>
        </p:nvSpPr>
        <p:spPr bwMode="auto">
          <a:xfrm>
            <a:off x="5186363" y="2965450"/>
            <a:ext cx="9366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Medium</a:t>
            </a:r>
            <a:endParaRPr lang="en-US"/>
          </a:p>
        </p:txBody>
      </p:sp>
      <p:sp>
        <p:nvSpPr>
          <p:cNvPr id="18480" name="Rectangle 48"/>
          <p:cNvSpPr>
            <a:spLocks noChangeArrowheads="1"/>
          </p:cNvSpPr>
          <p:nvPr/>
        </p:nvSpPr>
        <p:spPr bwMode="auto">
          <a:xfrm>
            <a:off x="7402513" y="2965450"/>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100</a:t>
            </a:r>
            <a:endParaRPr lang="en-US"/>
          </a:p>
        </p:txBody>
      </p:sp>
      <p:sp>
        <p:nvSpPr>
          <p:cNvPr id="18481" name="Rectangle 49"/>
          <p:cNvSpPr>
            <a:spLocks noChangeArrowheads="1"/>
          </p:cNvSpPr>
          <p:nvPr/>
        </p:nvSpPr>
        <p:spPr bwMode="auto">
          <a:xfrm>
            <a:off x="654050" y="3159125"/>
            <a:ext cx="2144713"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Local Area Networks</a:t>
            </a:r>
            <a:endParaRPr lang="en-US"/>
          </a:p>
        </p:txBody>
      </p:sp>
      <p:sp>
        <p:nvSpPr>
          <p:cNvPr id="18482" name="Rectangle 50"/>
          <p:cNvSpPr>
            <a:spLocks noChangeArrowheads="1"/>
          </p:cNvSpPr>
          <p:nvPr/>
        </p:nvSpPr>
        <p:spPr bwMode="auto">
          <a:xfrm>
            <a:off x="5186363" y="3159125"/>
            <a:ext cx="9366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Medium</a:t>
            </a:r>
            <a:endParaRPr lang="en-US"/>
          </a:p>
        </p:txBody>
      </p:sp>
      <p:sp>
        <p:nvSpPr>
          <p:cNvPr id="18483" name="Rectangle 51"/>
          <p:cNvSpPr>
            <a:spLocks noChangeArrowheads="1"/>
          </p:cNvSpPr>
          <p:nvPr/>
        </p:nvSpPr>
        <p:spPr bwMode="auto">
          <a:xfrm>
            <a:off x="7454900" y="3159125"/>
            <a:ext cx="3111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80</a:t>
            </a:r>
            <a:endParaRPr lang="en-US"/>
          </a:p>
        </p:txBody>
      </p:sp>
      <p:sp>
        <p:nvSpPr>
          <p:cNvPr id="18484" name="Rectangle 52"/>
          <p:cNvSpPr>
            <a:spLocks noChangeArrowheads="1"/>
          </p:cNvSpPr>
          <p:nvPr/>
        </p:nvSpPr>
        <p:spPr bwMode="auto">
          <a:xfrm>
            <a:off x="654050" y="3352800"/>
            <a:ext cx="24098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IT Telecommunications</a:t>
            </a:r>
            <a:endParaRPr lang="en-US"/>
          </a:p>
        </p:txBody>
      </p:sp>
      <p:sp>
        <p:nvSpPr>
          <p:cNvPr id="18485" name="Rectangle 53"/>
          <p:cNvSpPr>
            <a:spLocks noChangeArrowheads="1"/>
          </p:cNvSpPr>
          <p:nvPr/>
        </p:nvSpPr>
        <p:spPr bwMode="auto">
          <a:xfrm>
            <a:off x="5186363" y="3352800"/>
            <a:ext cx="9366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Medium</a:t>
            </a:r>
            <a:endParaRPr lang="en-US"/>
          </a:p>
        </p:txBody>
      </p:sp>
      <p:sp>
        <p:nvSpPr>
          <p:cNvPr id="18486" name="Rectangle 54"/>
          <p:cNvSpPr>
            <a:spLocks noChangeArrowheads="1"/>
          </p:cNvSpPr>
          <p:nvPr/>
        </p:nvSpPr>
        <p:spPr bwMode="auto">
          <a:xfrm>
            <a:off x="7402513" y="3352800"/>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100</a:t>
            </a:r>
            <a:endParaRPr lang="en-US"/>
          </a:p>
        </p:txBody>
      </p:sp>
      <p:sp>
        <p:nvSpPr>
          <p:cNvPr id="18487" name="Rectangle 55"/>
          <p:cNvSpPr>
            <a:spLocks noChangeArrowheads="1"/>
          </p:cNvSpPr>
          <p:nvPr/>
        </p:nvSpPr>
        <p:spPr bwMode="auto">
          <a:xfrm>
            <a:off x="654050" y="3544888"/>
            <a:ext cx="2795588"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Disaster Recovery Planning</a:t>
            </a:r>
            <a:endParaRPr lang="en-US"/>
          </a:p>
        </p:txBody>
      </p:sp>
      <p:sp>
        <p:nvSpPr>
          <p:cNvPr id="18488" name="Rectangle 56"/>
          <p:cNvSpPr>
            <a:spLocks noChangeArrowheads="1"/>
          </p:cNvSpPr>
          <p:nvPr/>
        </p:nvSpPr>
        <p:spPr bwMode="auto">
          <a:xfrm>
            <a:off x="5186363" y="3544888"/>
            <a:ext cx="9366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Medium</a:t>
            </a:r>
            <a:endParaRPr lang="en-US"/>
          </a:p>
        </p:txBody>
      </p:sp>
      <p:sp>
        <p:nvSpPr>
          <p:cNvPr id="18489" name="Rectangle 57"/>
          <p:cNvSpPr>
            <a:spLocks noChangeArrowheads="1"/>
          </p:cNvSpPr>
          <p:nvPr/>
        </p:nvSpPr>
        <p:spPr bwMode="auto">
          <a:xfrm>
            <a:off x="7454900" y="3544888"/>
            <a:ext cx="3111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60</a:t>
            </a:r>
            <a:endParaRPr lang="en-US"/>
          </a:p>
        </p:txBody>
      </p:sp>
      <p:sp>
        <p:nvSpPr>
          <p:cNvPr id="18490" name="Rectangle 58"/>
          <p:cNvSpPr>
            <a:spLocks noChangeArrowheads="1"/>
          </p:cNvSpPr>
          <p:nvPr/>
        </p:nvSpPr>
        <p:spPr bwMode="auto">
          <a:xfrm>
            <a:off x="654050" y="3738563"/>
            <a:ext cx="1290638"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Software Liscencing</a:t>
            </a:r>
            <a:endParaRPr lang="en-US"/>
          </a:p>
        </p:txBody>
      </p:sp>
      <p:sp>
        <p:nvSpPr>
          <p:cNvPr id="18491" name="Rectangle 59"/>
          <p:cNvSpPr>
            <a:spLocks noChangeArrowheads="1"/>
          </p:cNvSpPr>
          <p:nvPr/>
        </p:nvSpPr>
        <p:spPr bwMode="auto">
          <a:xfrm>
            <a:off x="5186363" y="3738563"/>
            <a:ext cx="9366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Medium</a:t>
            </a:r>
            <a:endParaRPr lang="en-US"/>
          </a:p>
        </p:txBody>
      </p:sp>
      <p:sp>
        <p:nvSpPr>
          <p:cNvPr id="18492" name="Rectangle 60"/>
          <p:cNvSpPr>
            <a:spLocks noChangeArrowheads="1"/>
          </p:cNvSpPr>
          <p:nvPr/>
        </p:nvSpPr>
        <p:spPr bwMode="auto">
          <a:xfrm>
            <a:off x="7454900" y="3738563"/>
            <a:ext cx="3111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50</a:t>
            </a:r>
            <a:endParaRPr lang="en-US"/>
          </a:p>
        </p:txBody>
      </p:sp>
      <p:sp>
        <p:nvSpPr>
          <p:cNvPr id="18493" name="Rectangle 61"/>
          <p:cNvSpPr>
            <a:spLocks noChangeArrowheads="1"/>
          </p:cNvSpPr>
          <p:nvPr/>
        </p:nvSpPr>
        <p:spPr bwMode="auto">
          <a:xfrm>
            <a:off x="654050" y="3932238"/>
            <a:ext cx="2195513"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Finance/Accounting/Accts Payable</a:t>
            </a:r>
            <a:endParaRPr lang="en-US"/>
          </a:p>
        </p:txBody>
      </p:sp>
      <p:sp>
        <p:nvSpPr>
          <p:cNvPr id="18494" name="Rectangle 62"/>
          <p:cNvSpPr>
            <a:spLocks noChangeArrowheads="1"/>
          </p:cNvSpPr>
          <p:nvPr/>
        </p:nvSpPr>
        <p:spPr bwMode="auto">
          <a:xfrm>
            <a:off x="5186363" y="3932238"/>
            <a:ext cx="9366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Medium</a:t>
            </a:r>
            <a:endParaRPr lang="en-US"/>
          </a:p>
        </p:txBody>
      </p:sp>
      <p:sp>
        <p:nvSpPr>
          <p:cNvPr id="18495" name="Rectangle 63"/>
          <p:cNvSpPr>
            <a:spLocks noChangeArrowheads="1"/>
          </p:cNvSpPr>
          <p:nvPr/>
        </p:nvSpPr>
        <p:spPr bwMode="auto">
          <a:xfrm>
            <a:off x="7402513" y="3932238"/>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250</a:t>
            </a:r>
            <a:endParaRPr lang="en-US"/>
          </a:p>
        </p:txBody>
      </p:sp>
      <p:sp>
        <p:nvSpPr>
          <p:cNvPr id="18496" name="Rectangle 64"/>
          <p:cNvSpPr>
            <a:spLocks noChangeArrowheads="1"/>
          </p:cNvSpPr>
          <p:nvPr/>
        </p:nvSpPr>
        <p:spPr bwMode="auto">
          <a:xfrm>
            <a:off x="654050" y="4125913"/>
            <a:ext cx="2030413"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Operations Support</a:t>
            </a:r>
            <a:endParaRPr lang="en-US"/>
          </a:p>
        </p:txBody>
      </p:sp>
      <p:sp>
        <p:nvSpPr>
          <p:cNvPr id="18497" name="Rectangle 65"/>
          <p:cNvSpPr>
            <a:spLocks noChangeArrowheads="1"/>
          </p:cNvSpPr>
          <p:nvPr/>
        </p:nvSpPr>
        <p:spPr bwMode="auto">
          <a:xfrm>
            <a:off x="5186363" y="4125913"/>
            <a:ext cx="9366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Medium</a:t>
            </a:r>
            <a:endParaRPr lang="en-US"/>
          </a:p>
        </p:txBody>
      </p:sp>
      <p:sp>
        <p:nvSpPr>
          <p:cNvPr id="18498" name="Rectangle 66"/>
          <p:cNvSpPr>
            <a:spLocks noChangeArrowheads="1"/>
          </p:cNvSpPr>
          <p:nvPr/>
        </p:nvSpPr>
        <p:spPr bwMode="auto">
          <a:xfrm>
            <a:off x="7402513" y="4125913"/>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200</a:t>
            </a:r>
            <a:endParaRPr lang="en-US"/>
          </a:p>
        </p:txBody>
      </p:sp>
      <p:sp>
        <p:nvSpPr>
          <p:cNvPr id="18499" name="Rectangle 67"/>
          <p:cNvSpPr>
            <a:spLocks noChangeArrowheads="1"/>
          </p:cNvSpPr>
          <p:nvPr/>
        </p:nvSpPr>
        <p:spPr bwMode="auto">
          <a:xfrm>
            <a:off x="654050" y="4319588"/>
            <a:ext cx="30575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Community Reinvestment Act</a:t>
            </a:r>
            <a:endParaRPr lang="en-US"/>
          </a:p>
        </p:txBody>
      </p:sp>
      <p:sp>
        <p:nvSpPr>
          <p:cNvPr id="18500" name="Rectangle 68"/>
          <p:cNvSpPr>
            <a:spLocks noChangeArrowheads="1"/>
          </p:cNvSpPr>
          <p:nvPr/>
        </p:nvSpPr>
        <p:spPr bwMode="auto">
          <a:xfrm>
            <a:off x="5186363" y="4319588"/>
            <a:ext cx="93662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Medium</a:t>
            </a:r>
            <a:endParaRPr lang="en-US"/>
          </a:p>
        </p:txBody>
      </p:sp>
      <p:sp>
        <p:nvSpPr>
          <p:cNvPr id="18501" name="Rectangle 69"/>
          <p:cNvSpPr>
            <a:spLocks noChangeArrowheads="1"/>
          </p:cNvSpPr>
          <p:nvPr/>
        </p:nvSpPr>
        <p:spPr bwMode="auto">
          <a:xfrm>
            <a:off x="7402513" y="4319588"/>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150</a:t>
            </a:r>
            <a:endParaRPr lang="en-US"/>
          </a:p>
        </p:txBody>
      </p:sp>
      <p:sp>
        <p:nvSpPr>
          <p:cNvPr id="18502" name="Rectangle 70"/>
          <p:cNvSpPr>
            <a:spLocks noChangeArrowheads="1"/>
          </p:cNvSpPr>
          <p:nvPr/>
        </p:nvSpPr>
        <p:spPr bwMode="auto">
          <a:xfrm>
            <a:off x="654050" y="4511675"/>
            <a:ext cx="1700213"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Branch Network</a:t>
            </a:r>
            <a:endParaRPr lang="en-US"/>
          </a:p>
        </p:txBody>
      </p:sp>
      <p:sp>
        <p:nvSpPr>
          <p:cNvPr id="18503" name="Rectangle 71"/>
          <p:cNvSpPr>
            <a:spLocks noChangeArrowheads="1"/>
          </p:cNvSpPr>
          <p:nvPr/>
        </p:nvSpPr>
        <p:spPr bwMode="auto">
          <a:xfrm>
            <a:off x="5387975" y="4511675"/>
            <a:ext cx="5238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Low</a:t>
            </a:r>
            <a:endParaRPr lang="en-US"/>
          </a:p>
        </p:txBody>
      </p:sp>
      <p:sp>
        <p:nvSpPr>
          <p:cNvPr id="18504" name="Rectangle 72"/>
          <p:cNvSpPr>
            <a:spLocks noChangeArrowheads="1"/>
          </p:cNvSpPr>
          <p:nvPr/>
        </p:nvSpPr>
        <p:spPr bwMode="auto">
          <a:xfrm>
            <a:off x="7402513" y="4511675"/>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450</a:t>
            </a:r>
            <a:endParaRPr lang="en-US"/>
          </a:p>
        </p:txBody>
      </p:sp>
      <p:sp>
        <p:nvSpPr>
          <p:cNvPr id="18505" name="Rectangle 73"/>
          <p:cNvSpPr>
            <a:spLocks noChangeArrowheads="1"/>
          </p:cNvSpPr>
          <p:nvPr/>
        </p:nvSpPr>
        <p:spPr bwMode="auto">
          <a:xfrm>
            <a:off x="654050" y="4705350"/>
            <a:ext cx="2627313"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Human Resources/Payroll</a:t>
            </a:r>
            <a:endParaRPr lang="en-US"/>
          </a:p>
        </p:txBody>
      </p:sp>
      <p:sp>
        <p:nvSpPr>
          <p:cNvPr id="18506" name="Rectangle 74"/>
          <p:cNvSpPr>
            <a:spLocks noChangeArrowheads="1"/>
          </p:cNvSpPr>
          <p:nvPr/>
        </p:nvSpPr>
        <p:spPr bwMode="auto">
          <a:xfrm>
            <a:off x="5387975" y="4705350"/>
            <a:ext cx="5238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Low</a:t>
            </a:r>
            <a:endParaRPr lang="en-US"/>
          </a:p>
        </p:txBody>
      </p:sp>
      <p:sp>
        <p:nvSpPr>
          <p:cNvPr id="18507" name="Rectangle 75"/>
          <p:cNvSpPr>
            <a:spLocks noChangeArrowheads="1"/>
          </p:cNvSpPr>
          <p:nvPr/>
        </p:nvSpPr>
        <p:spPr bwMode="auto">
          <a:xfrm>
            <a:off x="7402513" y="4705350"/>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150</a:t>
            </a:r>
            <a:endParaRPr lang="en-US"/>
          </a:p>
        </p:txBody>
      </p:sp>
      <p:sp>
        <p:nvSpPr>
          <p:cNvPr id="18508" name="Rectangle 76"/>
          <p:cNvSpPr>
            <a:spLocks noChangeArrowheads="1"/>
          </p:cNvSpPr>
          <p:nvPr/>
        </p:nvSpPr>
        <p:spPr bwMode="auto">
          <a:xfrm>
            <a:off x="654050" y="4899025"/>
            <a:ext cx="1423988"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Discretionary</a:t>
            </a:r>
            <a:endParaRPr lang="en-US"/>
          </a:p>
        </p:txBody>
      </p:sp>
      <p:sp>
        <p:nvSpPr>
          <p:cNvPr id="18509" name="Rectangle 77"/>
          <p:cNvSpPr>
            <a:spLocks noChangeArrowheads="1"/>
          </p:cNvSpPr>
          <p:nvPr/>
        </p:nvSpPr>
        <p:spPr bwMode="auto">
          <a:xfrm>
            <a:off x="5399088" y="4899025"/>
            <a:ext cx="503237"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N/A</a:t>
            </a:r>
            <a:endParaRPr lang="en-US"/>
          </a:p>
        </p:txBody>
      </p:sp>
      <p:sp>
        <p:nvSpPr>
          <p:cNvPr id="18510" name="Rectangle 78"/>
          <p:cNvSpPr>
            <a:spLocks noChangeArrowheads="1"/>
          </p:cNvSpPr>
          <p:nvPr/>
        </p:nvSpPr>
        <p:spPr bwMode="auto">
          <a:xfrm>
            <a:off x="7402513" y="4899025"/>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400</a:t>
            </a:r>
            <a:endParaRPr lang="en-US"/>
          </a:p>
        </p:txBody>
      </p:sp>
      <p:sp>
        <p:nvSpPr>
          <p:cNvPr id="18511" name="Rectangle 79"/>
          <p:cNvSpPr>
            <a:spLocks noChangeArrowheads="1"/>
          </p:cNvSpPr>
          <p:nvPr/>
        </p:nvSpPr>
        <p:spPr bwMode="auto">
          <a:xfrm>
            <a:off x="654050" y="5092700"/>
            <a:ext cx="3662363"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Planning, Admin &amp; Reporting to AC</a:t>
            </a:r>
            <a:endParaRPr lang="en-US"/>
          </a:p>
        </p:txBody>
      </p:sp>
      <p:sp>
        <p:nvSpPr>
          <p:cNvPr id="18512" name="Rectangle 80"/>
          <p:cNvSpPr>
            <a:spLocks noChangeArrowheads="1"/>
          </p:cNvSpPr>
          <p:nvPr/>
        </p:nvSpPr>
        <p:spPr bwMode="auto">
          <a:xfrm>
            <a:off x="5399088" y="5092700"/>
            <a:ext cx="503237"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N/A</a:t>
            </a:r>
            <a:endParaRPr lang="en-US"/>
          </a:p>
        </p:txBody>
      </p:sp>
      <p:sp>
        <p:nvSpPr>
          <p:cNvPr id="18513" name="Rectangle 81"/>
          <p:cNvSpPr>
            <a:spLocks noChangeArrowheads="1"/>
          </p:cNvSpPr>
          <p:nvPr/>
        </p:nvSpPr>
        <p:spPr bwMode="auto">
          <a:xfrm>
            <a:off x="7402513" y="5092700"/>
            <a:ext cx="4175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260</a:t>
            </a:r>
            <a:endParaRPr lang="en-US"/>
          </a:p>
        </p:txBody>
      </p:sp>
      <p:sp>
        <p:nvSpPr>
          <p:cNvPr id="18514" name="Rectangle 82"/>
          <p:cNvSpPr>
            <a:spLocks noChangeArrowheads="1"/>
          </p:cNvSpPr>
          <p:nvPr/>
        </p:nvSpPr>
        <p:spPr bwMode="auto">
          <a:xfrm>
            <a:off x="654050" y="5286375"/>
            <a:ext cx="2233613" cy="16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Follow up on prior year Audit plan</a:t>
            </a:r>
            <a:endParaRPr lang="en-US"/>
          </a:p>
        </p:txBody>
      </p:sp>
      <p:sp>
        <p:nvSpPr>
          <p:cNvPr id="18515" name="Rectangle 83"/>
          <p:cNvSpPr>
            <a:spLocks noChangeArrowheads="1"/>
          </p:cNvSpPr>
          <p:nvPr/>
        </p:nvSpPr>
        <p:spPr bwMode="auto">
          <a:xfrm>
            <a:off x="5399088" y="5286375"/>
            <a:ext cx="503237"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N/A</a:t>
            </a:r>
            <a:endParaRPr lang="en-US"/>
          </a:p>
        </p:txBody>
      </p:sp>
      <p:sp>
        <p:nvSpPr>
          <p:cNvPr id="18516" name="Rectangle 84"/>
          <p:cNvSpPr>
            <a:spLocks noChangeArrowheads="1"/>
          </p:cNvSpPr>
          <p:nvPr/>
        </p:nvSpPr>
        <p:spPr bwMode="auto">
          <a:xfrm>
            <a:off x="7454900" y="5286375"/>
            <a:ext cx="3111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80</a:t>
            </a:r>
            <a:endParaRPr lang="en-US"/>
          </a:p>
        </p:txBody>
      </p:sp>
      <p:sp>
        <p:nvSpPr>
          <p:cNvPr id="18517" name="Rectangle 85"/>
          <p:cNvSpPr>
            <a:spLocks noChangeArrowheads="1"/>
          </p:cNvSpPr>
          <p:nvPr/>
        </p:nvSpPr>
        <p:spPr bwMode="auto">
          <a:xfrm>
            <a:off x="654050" y="5672138"/>
            <a:ext cx="2871788"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Total Budgeted Audit Hours</a:t>
            </a:r>
            <a:endParaRPr lang="en-US"/>
          </a:p>
        </p:txBody>
      </p:sp>
      <p:sp>
        <p:nvSpPr>
          <p:cNvPr id="18518" name="Rectangle 86"/>
          <p:cNvSpPr>
            <a:spLocks noChangeArrowheads="1"/>
          </p:cNvSpPr>
          <p:nvPr/>
        </p:nvSpPr>
        <p:spPr bwMode="auto">
          <a:xfrm>
            <a:off x="7875588" y="5672138"/>
            <a:ext cx="5778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4,520</a:t>
            </a:r>
            <a:endParaRPr lang="en-US"/>
          </a:p>
        </p:txBody>
      </p:sp>
      <p:sp>
        <p:nvSpPr>
          <p:cNvPr id="18519" name="Rectangle 87"/>
          <p:cNvSpPr>
            <a:spLocks noChangeArrowheads="1"/>
          </p:cNvSpPr>
          <p:nvPr/>
        </p:nvSpPr>
        <p:spPr bwMode="auto">
          <a:xfrm>
            <a:off x="6775450" y="5672138"/>
            <a:ext cx="123825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                     </a:t>
            </a:r>
            <a:endParaRPr lang="en-US"/>
          </a:p>
        </p:txBody>
      </p:sp>
      <p:sp>
        <p:nvSpPr>
          <p:cNvPr id="18520" name="Rectangle 88"/>
          <p:cNvSpPr>
            <a:spLocks noChangeArrowheads="1"/>
          </p:cNvSpPr>
          <p:nvPr/>
        </p:nvSpPr>
        <p:spPr bwMode="auto">
          <a:xfrm>
            <a:off x="7872413" y="5672138"/>
            <a:ext cx="15240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100" b="1">
                <a:solidFill>
                  <a:srgbClr val="000000"/>
                </a:solidFill>
                <a:latin typeface="Book Antiqua" pitchFamily="18" charset="0"/>
              </a:rPr>
              <a:t> </a:t>
            </a:r>
            <a:endParaRPr lang="en-US"/>
          </a:p>
        </p:txBody>
      </p:sp>
      <p:sp>
        <p:nvSpPr>
          <p:cNvPr id="18521" name="Line 89"/>
          <p:cNvSpPr>
            <a:spLocks noChangeShapeType="1"/>
          </p:cNvSpPr>
          <p:nvPr/>
        </p:nvSpPr>
        <p:spPr bwMode="auto">
          <a:xfrm>
            <a:off x="609600" y="838200"/>
            <a:ext cx="1588" cy="39846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8522" name="Rectangle 90"/>
          <p:cNvSpPr>
            <a:spLocks noChangeArrowheads="1"/>
          </p:cNvSpPr>
          <p:nvPr/>
        </p:nvSpPr>
        <p:spPr bwMode="auto">
          <a:xfrm>
            <a:off x="609600" y="838200"/>
            <a:ext cx="17463" cy="39846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18523" name="Line 91"/>
          <p:cNvSpPr>
            <a:spLocks noChangeShapeType="1"/>
          </p:cNvSpPr>
          <p:nvPr/>
        </p:nvSpPr>
        <p:spPr bwMode="auto">
          <a:xfrm>
            <a:off x="8440738" y="849313"/>
            <a:ext cx="1587" cy="38735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8524" name="Rectangle 92"/>
          <p:cNvSpPr>
            <a:spLocks noChangeArrowheads="1"/>
          </p:cNvSpPr>
          <p:nvPr/>
        </p:nvSpPr>
        <p:spPr bwMode="auto">
          <a:xfrm>
            <a:off x="8440738" y="849313"/>
            <a:ext cx="17462" cy="3873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18525" name="Line 93"/>
          <p:cNvSpPr>
            <a:spLocks noChangeShapeType="1"/>
          </p:cNvSpPr>
          <p:nvPr/>
        </p:nvSpPr>
        <p:spPr bwMode="auto">
          <a:xfrm>
            <a:off x="627063" y="838200"/>
            <a:ext cx="7831137"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8526" name="Rectangle 94"/>
          <p:cNvSpPr>
            <a:spLocks noChangeArrowheads="1"/>
          </p:cNvSpPr>
          <p:nvPr/>
        </p:nvSpPr>
        <p:spPr bwMode="auto">
          <a:xfrm>
            <a:off x="627063" y="838200"/>
            <a:ext cx="7831137" cy="111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
        <p:nvSpPr>
          <p:cNvPr id="18527" name="Line 95"/>
          <p:cNvSpPr>
            <a:spLocks noChangeShapeType="1"/>
          </p:cNvSpPr>
          <p:nvPr/>
        </p:nvSpPr>
        <p:spPr bwMode="auto">
          <a:xfrm>
            <a:off x="627063" y="1225550"/>
            <a:ext cx="7831137"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id-ID"/>
          </a:p>
        </p:txBody>
      </p:sp>
      <p:sp>
        <p:nvSpPr>
          <p:cNvPr id="18528" name="Rectangle 96"/>
          <p:cNvSpPr>
            <a:spLocks noChangeArrowheads="1"/>
          </p:cNvSpPr>
          <p:nvPr/>
        </p:nvSpPr>
        <p:spPr bwMode="auto">
          <a:xfrm>
            <a:off x="627063" y="1225550"/>
            <a:ext cx="7831137" cy="111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1"/>
          <p:cNvSpPr>
            <a:spLocks noGrp="1"/>
          </p:cNvSpPr>
          <p:nvPr>
            <p:ph type="sldNum" sz="quarter" idx="10"/>
          </p:nvPr>
        </p:nvSpPr>
        <p:spPr/>
        <p:txBody>
          <a:bodyPr/>
          <a:lstStyle/>
          <a:p>
            <a:fld id="{BAB90AC2-0BAA-4564-9E77-E0A01B492C84}" type="slidenum">
              <a:rPr lang="en-US"/>
              <a:pPr/>
              <a:t>6</a:t>
            </a:fld>
            <a:endParaRPr lang="en-US"/>
          </a:p>
        </p:txBody>
      </p:sp>
      <p:sp>
        <p:nvSpPr>
          <p:cNvPr id="19458" name="Text Box 2"/>
          <p:cNvSpPr txBox="1">
            <a:spLocks noChangeArrowheads="1"/>
          </p:cNvSpPr>
          <p:nvPr/>
        </p:nvSpPr>
        <p:spPr bwMode="auto">
          <a:xfrm>
            <a:off x="104775" y="228600"/>
            <a:ext cx="891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b="1" i="1">
                <a:effectLst>
                  <a:outerShdw blurRad="38100" dist="38100" dir="2700000" algn="tl">
                    <a:srgbClr val="C0C0C0"/>
                  </a:outerShdw>
                </a:effectLst>
                <a:latin typeface="Book Antiqua" pitchFamily="18" charset="0"/>
              </a:rPr>
              <a:t>Summary Focus of Audit Effort During Prior and Current Years</a:t>
            </a:r>
          </a:p>
        </p:txBody>
      </p:sp>
      <p:graphicFrame>
        <p:nvGraphicFramePr>
          <p:cNvPr id="19459" name="Object 3"/>
          <p:cNvGraphicFramePr>
            <a:graphicFrameLocks noChangeAspect="1"/>
          </p:cNvGraphicFramePr>
          <p:nvPr/>
        </p:nvGraphicFramePr>
        <p:xfrm>
          <a:off x="1512888" y="1416050"/>
          <a:ext cx="5040312" cy="4067175"/>
        </p:xfrm>
        <a:graphic>
          <a:graphicData uri="http://schemas.openxmlformats.org/presentationml/2006/ole">
            <mc:AlternateContent xmlns:mc="http://schemas.openxmlformats.org/markup-compatibility/2006">
              <mc:Choice xmlns:v="urn:schemas-microsoft-com:vml" Requires="v">
                <p:oleObj spid="_x0000_s19478" name="Chart" r:id="rId4" imgW="6096361" imgH="4067416" progId="MSGraph.Chart.8">
                  <p:embed followColorScheme="full"/>
                </p:oleObj>
              </mc:Choice>
              <mc:Fallback>
                <p:oleObj name="Chart" r:id="rId4" imgW="6096361" imgH="4067416" progId="MSGraph.Chart.8">
                  <p:embed followColorScheme="full"/>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2888" y="1416050"/>
                        <a:ext cx="5040312" cy="4067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381000" y="609600"/>
          <a:ext cx="8763000" cy="5715000"/>
        </p:xfrm>
        <a:graphic>
          <a:graphicData uri="http://schemas.openxmlformats.org/presentationml/2006/ole">
            <mc:AlternateContent xmlns:mc="http://schemas.openxmlformats.org/markup-compatibility/2006">
              <mc:Choice xmlns:v="urn:schemas-microsoft-com:vml" Requires="v">
                <p:oleObj spid="_x0000_s19479" name="Chart" r:id="rId6" imgW="6048691" imgH="4029437" progId="MSGraph.Chart.8">
                  <p:embed followColorScheme="full"/>
                </p:oleObj>
              </mc:Choice>
              <mc:Fallback>
                <p:oleObj name="Chart" r:id="rId6" imgW="6048691" imgH="4029437" progId="MSGraph.Chart.8">
                  <p:embed followColorScheme="full"/>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1000" y="609600"/>
                        <a:ext cx="8763000" cy="5715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475" name="Text Box 19"/>
          <p:cNvSpPr txBox="1">
            <a:spLocks noChangeArrowheads="1"/>
          </p:cNvSpPr>
          <p:nvPr/>
        </p:nvSpPr>
        <p:spPr bwMode="auto">
          <a:xfrm>
            <a:off x="609600" y="2147888"/>
            <a:ext cx="8604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000" b="1"/>
              <a:t>Hours</a:t>
            </a:r>
            <a:endParaRPr lang="en-US" sz="24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p:cNvSpPr>
            <a:spLocks noGrp="1"/>
          </p:cNvSpPr>
          <p:nvPr>
            <p:ph type="sldNum" sz="quarter" idx="10"/>
          </p:nvPr>
        </p:nvSpPr>
        <p:spPr/>
        <p:txBody>
          <a:bodyPr/>
          <a:lstStyle/>
          <a:p>
            <a:fld id="{A10514F1-E443-419B-8794-ED1CA98F1395}" type="slidenum">
              <a:rPr lang="en-US"/>
              <a:pPr/>
              <a:t>7</a:t>
            </a:fld>
            <a:endParaRPr lang="en-US"/>
          </a:p>
        </p:txBody>
      </p:sp>
      <p:sp>
        <p:nvSpPr>
          <p:cNvPr id="7171" name="Text Box 3"/>
          <p:cNvSpPr txBox="1">
            <a:spLocks noChangeArrowheads="1"/>
          </p:cNvSpPr>
          <p:nvPr/>
        </p:nvSpPr>
        <p:spPr bwMode="auto">
          <a:xfrm>
            <a:off x="76200" y="228600"/>
            <a:ext cx="883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b="1" i="1">
                <a:effectLst>
                  <a:outerShdw blurRad="38100" dist="38100" dir="2700000" algn="tl">
                    <a:srgbClr val="C0C0C0"/>
                  </a:outerShdw>
                </a:effectLst>
                <a:latin typeface="Book Antiqua" pitchFamily="18" charset="0"/>
              </a:rPr>
              <a:t>Significant Changes in Audit Plan from Prior to Current Year  </a:t>
            </a:r>
          </a:p>
        </p:txBody>
      </p:sp>
      <p:graphicFrame>
        <p:nvGraphicFramePr>
          <p:cNvPr id="7172" name="Object 4"/>
          <p:cNvGraphicFramePr>
            <a:graphicFrameLocks noChangeAspect="1"/>
          </p:cNvGraphicFramePr>
          <p:nvPr/>
        </p:nvGraphicFramePr>
        <p:xfrm>
          <a:off x="1512888" y="1416050"/>
          <a:ext cx="6097587" cy="4067175"/>
        </p:xfrm>
        <a:graphic>
          <a:graphicData uri="http://schemas.openxmlformats.org/presentationml/2006/ole">
            <mc:AlternateContent xmlns:mc="http://schemas.openxmlformats.org/markup-compatibility/2006">
              <mc:Choice xmlns:v="urn:schemas-microsoft-com:vml" Requires="v">
                <p:oleObj spid="_x0000_s33793" name="Chart" r:id="rId4" imgW="6096361" imgH="4067416" progId="MSGraph.Chart.8">
                  <p:embed followColorScheme="full"/>
                </p:oleObj>
              </mc:Choice>
              <mc:Fallback>
                <p:oleObj name="Chart" r:id="rId4" imgW="6096361" imgH="4067416" progId="MSGraph.Chart.8">
                  <p:embed followColorScheme="full"/>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2888" y="1416050"/>
                        <a:ext cx="6097587" cy="4067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80" name="Text Box 12"/>
          <p:cNvSpPr txBox="1">
            <a:spLocks noChangeArrowheads="1"/>
          </p:cNvSpPr>
          <p:nvPr/>
        </p:nvSpPr>
        <p:spPr bwMode="auto">
          <a:xfrm>
            <a:off x="762000" y="1190625"/>
            <a:ext cx="8169275" cy="421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800" b="1">
                <a:effectLst>
                  <a:outerShdw blurRad="38100" dist="38100" dir="2700000" algn="tl">
                    <a:srgbClr val="C0C0C0"/>
                  </a:outerShdw>
                </a:effectLst>
                <a:latin typeface="Book Antiqua" pitchFamily="18" charset="0"/>
              </a:rPr>
              <a:t>As is depicted on the preceding page, the following summarizes the most significant changes seen in the audit plan for this year versus last: </a:t>
            </a:r>
          </a:p>
          <a:p>
            <a:pPr>
              <a:buFontTx/>
              <a:buChar char="•"/>
            </a:pPr>
            <a:endParaRPr lang="en-US" sz="1800" b="1">
              <a:effectLst>
                <a:outerShdw blurRad="38100" dist="38100" dir="2700000" algn="tl">
                  <a:srgbClr val="C0C0C0"/>
                </a:outerShdw>
              </a:effectLst>
              <a:latin typeface="Book Antiqua" pitchFamily="18" charset="0"/>
            </a:endParaRPr>
          </a:p>
          <a:p>
            <a:pPr>
              <a:buFontTx/>
              <a:buChar char="•"/>
            </a:pPr>
            <a:r>
              <a:rPr lang="en-US" sz="1800" b="1">
                <a:effectLst>
                  <a:outerShdw blurRad="38100" dist="38100" dir="2700000" algn="tl">
                    <a:srgbClr val="C0C0C0"/>
                  </a:outerShdw>
                </a:effectLst>
                <a:latin typeface="Book Antiqua" pitchFamily="18" charset="0"/>
              </a:rPr>
              <a:t> Greater emphasis on lending activities, including centralized </a:t>
            </a:r>
          </a:p>
          <a:p>
            <a:r>
              <a:rPr lang="en-US" sz="1800" b="1">
                <a:effectLst>
                  <a:outerShdw blurRad="38100" dist="38100" dir="2700000" algn="tl">
                    <a:srgbClr val="C0C0C0"/>
                  </a:outerShdw>
                </a:effectLst>
                <a:latin typeface="Book Antiqua" pitchFamily="18" charset="0"/>
              </a:rPr>
              <a:t>    documentation unit, based on risk assessment process</a:t>
            </a:r>
          </a:p>
          <a:p>
            <a:endParaRPr lang="en-US" sz="1800" b="1">
              <a:effectLst>
                <a:outerShdw blurRad="38100" dist="38100" dir="2700000" algn="tl">
                  <a:srgbClr val="C0C0C0"/>
                </a:outerShdw>
              </a:effectLst>
              <a:latin typeface="Book Antiqua" pitchFamily="18" charset="0"/>
            </a:endParaRPr>
          </a:p>
          <a:p>
            <a:pPr>
              <a:buFontTx/>
              <a:buChar char="•"/>
            </a:pPr>
            <a:r>
              <a:rPr lang="en-US" sz="1800" b="1">
                <a:effectLst>
                  <a:outerShdw blurRad="38100" dist="38100" dir="2700000" algn="tl">
                    <a:srgbClr val="C0C0C0"/>
                  </a:outerShdw>
                </a:effectLst>
                <a:latin typeface="Book Antiqua" pitchFamily="18" charset="0"/>
              </a:rPr>
              <a:t> Significant re-allocation of time from branch network to </a:t>
            </a:r>
          </a:p>
          <a:p>
            <a:r>
              <a:rPr lang="en-US" sz="1800" b="1">
                <a:effectLst>
                  <a:outerShdw blurRad="38100" dist="38100" dir="2700000" algn="tl">
                    <a:srgbClr val="C0C0C0"/>
                  </a:outerShdw>
                </a:effectLst>
                <a:latin typeface="Book Antiqua" pitchFamily="18" charset="0"/>
              </a:rPr>
              <a:t>    centralized/back office operational activities based on our risk assessment</a:t>
            </a:r>
          </a:p>
          <a:p>
            <a:r>
              <a:rPr lang="en-US" sz="1800" b="1">
                <a:effectLst>
                  <a:outerShdw blurRad="38100" dist="38100" dir="2700000" algn="tl">
                    <a:srgbClr val="C0C0C0"/>
                  </a:outerShdw>
                </a:effectLst>
                <a:latin typeface="Book Antiqua" pitchFamily="18" charset="0"/>
              </a:rPr>
              <a:t>    process.  For branch network, focus to be on high risk activities, including</a:t>
            </a:r>
          </a:p>
          <a:p>
            <a:r>
              <a:rPr lang="en-US" sz="1800" b="1">
                <a:effectLst>
                  <a:outerShdw blurRad="38100" dist="38100" dir="2700000" algn="tl">
                    <a:srgbClr val="C0C0C0"/>
                  </a:outerShdw>
                </a:effectLst>
                <a:latin typeface="Book Antiqua" pitchFamily="18" charset="0"/>
              </a:rPr>
              <a:t>    branch losses, wire initiation, among others</a:t>
            </a:r>
          </a:p>
          <a:p>
            <a:endParaRPr lang="en-US" sz="1800" b="1">
              <a:effectLst>
                <a:outerShdw blurRad="38100" dist="38100" dir="2700000" algn="tl">
                  <a:srgbClr val="C0C0C0"/>
                </a:outerShdw>
              </a:effectLst>
              <a:latin typeface="Book Antiqua" pitchFamily="18" charset="0"/>
            </a:endParaRPr>
          </a:p>
          <a:p>
            <a:pPr>
              <a:buFontTx/>
              <a:buChar char="•"/>
            </a:pPr>
            <a:r>
              <a:rPr lang="en-US" sz="1800" b="1">
                <a:effectLst>
                  <a:outerShdw blurRad="38100" dist="38100" dir="2700000" algn="tl">
                    <a:srgbClr val="C0C0C0"/>
                  </a:outerShdw>
                </a:effectLst>
                <a:latin typeface="Book Antiqua" pitchFamily="18" charset="0"/>
              </a:rPr>
              <a:t> Increased discretionary time for special projects</a:t>
            </a:r>
          </a:p>
          <a:p>
            <a:pPr>
              <a:buFontTx/>
              <a:buChar char="•"/>
            </a:pPr>
            <a:endParaRPr lang="en-US" sz="1800" b="1">
              <a:effectLst>
                <a:outerShdw blurRad="38100" dist="38100" dir="2700000" algn="tl">
                  <a:srgbClr val="C0C0C0"/>
                </a:outerShdw>
              </a:effectLst>
              <a:latin typeface="Book Antiqua" pitchFamily="18" charset="0"/>
            </a:endParaRPr>
          </a:p>
          <a:p>
            <a:pPr>
              <a:buFontTx/>
              <a:buChar char="•"/>
            </a:pPr>
            <a:r>
              <a:rPr lang="en-US" sz="1800" b="1">
                <a:effectLst>
                  <a:outerShdw blurRad="38100" dist="38100" dir="2700000" algn="tl">
                    <a:srgbClr val="C0C0C0"/>
                  </a:outerShdw>
                </a:effectLst>
                <a:latin typeface="Book Antiqua" pitchFamily="18" charset="0"/>
              </a:rPr>
              <a:t> Reduced administration time, as well as no allocation for training, </a:t>
            </a:r>
          </a:p>
          <a:p>
            <a:r>
              <a:rPr lang="en-US" sz="1800" b="1">
                <a:effectLst>
                  <a:outerShdw blurRad="38100" dist="38100" dir="2700000" algn="tl">
                    <a:srgbClr val="C0C0C0"/>
                  </a:outerShdw>
                </a:effectLst>
                <a:latin typeface="Book Antiqua" pitchFamily="18" charset="0"/>
              </a:rPr>
              <a:t>    vacation, or sick leave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1"/>
          <p:cNvSpPr>
            <a:spLocks noGrp="1"/>
          </p:cNvSpPr>
          <p:nvPr>
            <p:ph type="sldNum" sz="quarter" idx="10"/>
          </p:nvPr>
        </p:nvSpPr>
        <p:spPr/>
        <p:txBody>
          <a:bodyPr/>
          <a:lstStyle/>
          <a:p>
            <a:fld id="{68D02366-8492-4C91-AEAC-4465877DB9B0}" type="slidenum">
              <a:rPr lang="en-US"/>
              <a:pPr/>
              <a:t>8</a:t>
            </a:fld>
            <a:endParaRPr lang="en-US"/>
          </a:p>
        </p:txBody>
      </p:sp>
      <p:sp>
        <p:nvSpPr>
          <p:cNvPr id="10242" name="Text Box 2"/>
          <p:cNvSpPr txBox="1">
            <a:spLocks noChangeArrowheads="1"/>
          </p:cNvSpPr>
          <p:nvPr/>
        </p:nvSpPr>
        <p:spPr bwMode="auto">
          <a:xfrm>
            <a:off x="1295400" y="22860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b="1" i="1">
                <a:effectLst>
                  <a:outerShdw blurRad="38100" dist="38100" dir="2700000" algn="tl">
                    <a:srgbClr val="C0C0C0"/>
                  </a:outerShdw>
                </a:effectLst>
                <a:latin typeface="Book Antiqua" pitchFamily="18" charset="0"/>
              </a:rPr>
              <a:t>Internal Audit Schedule</a:t>
            </a:r>
          </a:p>
        </p:txBody>
      </p:sp>
      <p:sp>
        <p:nvSpPr>
          <p:cNvPr id="10243" name="Line 3"/>
          <p:cNvSpPr>
            <a:spLocks noChangeShapeType="1"/>
          </p:cNvSpPr>
          <p:nvPr/>
        </p:nvSpPr>
        <p:spPr bwMode="auto">
          <a:xfrm>
            <a:off x="1752600" y="5943600"/>
            <a:ext cx="676275" cy="9525"/>
          </a:xfrm>
          <a:prstGeom prst="line">
            <a:avLst/>
          </a:prstGeom>
          <a:noFill/>
          <a:ln w="28575">
            <a:solidFill>
              <a:schemeClr val="accent2"/>
            </a:solidFill>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id-ID"/>
          </a:p>
        </p:txBody>
      </p:sp>
      <p:sp>
        <p:nvSpPr>
          <p:cNvPr id="10244" name="Line 4"/>
          <p:cNvSpPr>
            <a:spLocks noChangeShapeType="1"/>
          </p:cNvSpPr>
          <p:nvPr/>
        </p:nvSpPr>
        <p:spPr bwMode="auto">
          <a:xfrm>
            <a:off x="3733800" y="5943600"/>
            <a:ext cx="685800" cy="0"/>
          </a:xfrm>
          <a:prstGeom prst="line">
            <a:avLst/>
          </a:prstGeom>
          <a:noFill/>
          <a:ln w="28575">
            <a:solidFill>
              <a:srgbClr val="009900"/>
            </a:solidFill>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id-ID"/>
          </a:p>
        </p:txBody>
      </p:sp>
      <p:sp>
        <p:nvSpPr>
          <p:cNvPr id="10245" name="Line 5"/>
          <p:cNvSpPr>
            <a:spLocks noChangeShapeType="1"/>
          </p:cNvSpPr>
          <p:nvPr/>
        </p:nvSpPr>
        <p:spPr bwMode="auto">
          <a:xfrm>
            <a:off x="5791200" y="5943600"/>
            <a:ext cx="685800" cy="0"/>
          </a:xfrm>
          <a:prstGeom prst="line">
            <a:avLst/>
          </a:prstGeom>
          <a:noFill/>
          <a:ln w="28575">
            <a:solidFill>
              <a:srgbClr val="FF3300"/>
            </a:solidFill>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id-ID"/>
          </a:p>
        </p:txBody>
      </p:sp>
      <p:sp>
        <p:nvSpPr>
          <p:cNvPr id="10246" name="Text Box 6"/>
          <p:cNvSpPr txBox="1">
            <a:spLocks noChangeArrowheads="1"/>
          </p:cNvSpPr>
          <p:nvPr/>
        </p:nvSpPr>
        <p:spPr bwMode="auto">
          <a:xfrm>
            <a:off x="2514600" y="5851525"/>
            <a:ext cx="990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a:latin typeface="Book Antiqua" pitchFamily="18" charset="0"/>
              </a:rPr>
              <a:t>= Planned</a:t>
            </a:r>
          </a:p>
        </p:txBody>
      </p:sp>
      <p:sp>
        <p:nvSpPr>
          <p:cNvPr id="10247" name="Text Box 7"/>
          <p:cNvSpPr txBox="1">
            <a:spLocks noChangeArrowheads="1"/>
          </p:cNvSpPr>
          <p:nvPr/>
        </p:nvSpPr>
        <p:spPr bwMode="auto">
          <a:xfrm>
            <a:off x="4495800" y="5851525"/>
            <a:ext cx="990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a:latin typeface="Book Antiqua" pitchFamily="18" charset="0"/>
              </a:rPr>
              <a:t>= In Process</a:t>
            </a:r>
          </a:p>
        </p:txBody>
      </p:sp>
      <p:sp>
        <p:nvSpPr>
          <p:cNvPr id="10248" name="Text Box 8"/>
          <p:cNvSpPr txBox="1">
            <a:spLocks noChangeArrowheads="1"/>
          </p:cNvSpPr>
          <p:nvPr/>
        </p:nvSpPr>
        <p:spPr bwMode="auto">
          <a:xfrm>
            <a:off x="6553200" y="5851525"/>
            <a:ext cx="990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a:latin typeface="Book Antiqua" pitchFamily="18" charset="0"/>
              </a:rPr>
              <a:t>= Completed</a:t>
            </a:r>
          </a:p>
        </p:txBody>
      </p:sp>
      <p:graphicFrame>
        <p:nvGraphicFramePr>
          <p:cNvPr id="10252" name="Object 12"/>
          <p:cNvGraphicFramePr>
            <a:graphicFrameLocks noChangeAspect="1"/>
          </p:cNvGraphicFramePr>
          <p:nvPr/>
        </p:nvGraphicFramePr>
        <p:xfrm>
          <a:off x="461963" y="909638"/>
          <a:ext cx="8053387" cy="4516437"/>
        </p:xfrm>
        <a:graphic>
          <a:graphicData uri="http://schemas.openxmlformats.org/presentationml/2006/ole">
            <mc:AlternateContent xmlns:mc="http://schemas.openxmlformats.org/markup-compatibility/2006">
              <mc:Choice xmlns:v="urn:schemas-microsoft-com:vml" Requires="v">
                <p:oleObj spid="_x0000_s34817" name="Worksheet" r:id="rId4" imgW="9325291" imgH="5201012" progId="Excel.Sheet.8">
                  <p:embed/>
                </p:oleObj>
              </mc:Choice>
              <mc:Fallback>
                <p:oleObj name="Worksheet" r:id="rId4" imgW="9325291" imgH="5201012" progId="Excel.Sheet.8">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963" y="909638"/>
                        <a:ext cx="8053387" cy="451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1"/>
          <p:cNvSpPr>
            <a:spLocks noGrp="1"/>
          </p:cNvSpPr>
          <p:nvPr>
            <p:ph type="sldNum" sz="quarter" idx="10"/>
          </p:nvPr>
        </p:nvSpPr>
        <p:spPr/>
        <p:txBody>
          <a:bodyPr/>
          <a:lstStyle/>
          <a:p>
            <a:fld id="{2F635B57-436E-4CD4-8EED-ECBFF568AFB4}" type="slidenum">
              <a:rPr lang="en-US"/>
              <a:pPr/>
              <a:t>9</a:t>
            </a:fld>
            <a:endParaRPr lang="en-US"/>
          </a:p>
        </p:txBody>
      </p:sp>
      <p:sp>
        <p:nvSpPr>
          <p:cNvPr id="16386" name="Text Box 2"/>
          <p:cNvSpPr txBox="1">
            <a:spLocks noChangeArrowheads="1"/>
          </p:cNvSpPr>
          <p:nvPr/>
        </p:nvSpPr>
        <p:spPr bwMode="auto">
          <a:xfrm>
            <a:off x="1295400" y="22860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2400" b="1" i="1">
                <a:effectLst>
                  <a:outerShdw blurRad="38100" dist="38100" dir="2700000" algn="tl">
                    <a:srgbClr val="C0C0C0"/>
                  </a:outerShdw>
                </a:effectLst>
                <a:latin typeface="Book Antiqua" pitchFamily="18" charset="0"/>
              </a:rPr>
              <a:t>Internal Audit Schedule, continued</a:t>
            </a:r>
          </a:p>
        </p:txBody>
      </p:sp>
      <p:sp>
        <p:nvSpPr>
          <p:cNvPr id="16387" name="Line 3"/>
          <p:cNvSpPr>
            <a:spLocks noChangeShapeType="1"/>
          </p:cNvSpPr>
          <p:nvPr/>
        </p:nvSpPr>
        <p:spPr bwMode="auto">
          <a:xfrm>
            <a:off x="1752600" y="5943600"/>
            <a:ext cx="676275" cy="9525"/>
          </a:xfrm>
          <a:prstGeom prst="line">
            <a:avLst/>
          </a:prstGeom>
          <a:noFill/>
          <a:ln w="28575">
            <a:solidFill>
              <a:schemeClr val="accent2"/>
            </a:solidFill>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id-ID"/>
          </a:p>
        </p:txBody>
      </p:sp>
      <p:sp>
        <p:nvSpPr>
          <p:cNvPr id="16388" name="Line 4"/>
          <p:cNvSpPr>
            <a:spLocks noChangeShapeType="1"/>
          </p:cNvSpPr>
          <p:nvPr/>
        </p:nvSpPr>
        <p:spPr bwMode="auto">
          <a:xfrm>
            <a:off x="3733800" y="5943600"/>
            <a:ext cx="685800" cy="0"/>
          </a:xfrm>
          <a:prstGeom prst="line">
            <a:avLst/>
          </a:prstGeom>
          <a:noFill/>
          <a:ln w="28575">
            <a:solidFill>
              <a:srgbClr val="009900"/>
            </a:solidFill>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id-ID"/>
          </a:p>
        </p:txBody>
      </p:sp>
      <p:sp>
        <p:nvSpPr>
          <p:cNvPr id="16389" name="Line 5"/>
          <p:cNvSpPr>
            <a:spLocks noChangeShapeType="1"/>
          </p:cNvSpPr>
          <p:nvPr/>
        </p:nvSpPr>
        <p:spPr bwMode="auto">
          <a:xfrm>
            <a:off x="5791200" y="5943600"/>
            <a:ext cx="685800" cy="0"/>
          </a:xfrm>
          <a:prstGeom prst="line">
            <a:avLst/>
          </a:prstGeom>
          <a:noFill/>
          <a:ln w="28575">
            <a:solidFill>
              <a:srgbClr val="FF3300"/>
            </a:solidFill>
            <a:round/>
            <a:headEnd type="diamond" w="med" len="med"/>
            <a:tailEnd type="diamond" w="med" len="med"/>
          </a:ln>
          <a:extLst>
            <a:ext uri="{909E8E84-426E-40DD-AFC4-6F175D3DCCD1}">
              <a14:hiddenFill xmlns:a14="http://schemas.microsoft.com/office/drawing/2010/main">
                <a:noFill/>
              </a14:hiddenFill>
            </a:ext>
          </a:extLst>
        </p:spPr>
        <p:txBody>
          <a:bodyPr/>
          <a:lstStyle/>
          <a:p>
            <a:endParaRPr lang="id-ID"/>
          </a:p>
        </p:txBody>
      </p:sp>
      <p:sp>
        <p:nvSpPr>
          <p:cNvPr id="16390" name="Text Box 6"/>
          <p:cNvSpPr txBox="1">
            <a:spLocks noChangeArrowheads="1"/>
          </p:cNvSpPr>
          <p:nvPr/>
        </p:nvSpPr>
        <p:spPr bwMode="auto">
          <a:xfrm>
            <a:off x="2514600" y="5851525"/>
            <a:ext cx="990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a:latin typeface="Book Antiqua" pitchFamily="18" charset="0"/>
              </a:rPr>
              <a:t>= Planned</a:t>
            </a:r>
          </a:p>
        </p:txBody>
      </p:sp>
      <p:sp>
        <p:nvSpPr>
          <p:cNvPr id="16391" name="Text Box 7"/>
          <p:cNvSpPr txBox="1">
            <a:spLocks noChangeArrowheads="1"/>
          </p:cNvSpPr>
          <p:nvPr/>
        </p:nvSpPr>
        <p:spPr bwMode="auto">
          <a:xfrm>
            <a:off x="4495800" y="5851525"/>
            <a:ext cx="990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a:latin typeface="Book Antiqua" pitchFamily="18" charset="0"/>
              </a:rPr>
              <a:t>= In Process</a:t>
            </a:r>
          </a:p>
        </p:txBody>
      </p:sp>
      <p:sp>
        <p:nvSpPr>
          <p:cNvPr id="16392" name="Text Box 8"/>
          <p:cNvSpPr txBox="1">
            <a:spLocks noChangeArrowheads="1"/>
          </p:cNvSpPr>
          <p:nvPr/>
        </p:nvSpPr>
        <p:spPr bwMode="auto">
          <a:xfrm>
            <a:off x="6553200" y="5851525"/>
            <a:ext cx="990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a:latin typeface="Book Antiqua" pitchFamily="18" charset="0"/>
              </a:rPr>
              <a:t>= Completed</a:t>
            </a:r>
          </a:p>
        </p:txBody>
      </p:sp>
      <p:graphicFrame>
        <p:nvGraphicFramePr>
          <p:cNvPr id="16393" name="Object 9"/>
          <p:cNvGraphicFramePr>
            <a:graphicFrameLocks noChangeAspect="1"/>
          </p:cNvGraphicFramePr>
          <p:nvPr/>
        </p:nvGraphicFramePr>
        <p:xfrm>
          <a:off x="152400" y="909638"/>
          <a:ext cx="8839200" cy="2443162"/>
        </p:xfrm>
        <a:graphic>
          <a:graphicData uri="http://schemas.openxmlformats.org/presentationml/2006/ole">
            <mc:AlternateContent xmlns:mc="http://schemas.openxmlformats.org/markup-compatibility/2006">
              <mc:Choice xmlns:v="urn:schemas-microsoft-com:vml" Requires="v">
                <p:oleObj spid="_x0000_s16395" name="Worksheet" r:id="rId4" imgW="9325291" imgH="2381491" progId="Excel.Sheet.8">
                  <p:embed/>
                </p:oleObj>
              </mc:Choice>
              <mc:Fallback>
                <p:oleObj name="Worksheet" r:id="rId4" imgW="9325291" imgH="2381491" progId="Excel.Sheet.8">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909638"/>
                        <a:ext cx="8839200" cy="2443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5255</TotalTime>
  <Words>1053</Words>
  <Application>Microsoft Office PowerPoint</Application>
  <PresentationFormat>On-screen Show (4:3)</PresentationFormat>
  <Paragraphs>201</Paragraphs>
  <Slides>10</Slides>
  <Notes>10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10</vt:i4>
      </vt:variant>
    </vt:vector>
  </HeadingPairs>
  <TitlesOfParts>
    <vt:vector size="13" baseType="lpstr">
      <vt:lpstr>Default Design</vt:lpstr>
      <vt:lpstr>Chart</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Andersen Worldwide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Paul A. Bautista</dc:creator>
  <cp:lastModifiedBy>User</cp:lastModifiedBy>
  <cp:revision>82</cp:revision>
  <cp:lastPrinted>2000-04-13T23:16:04Z</cp:lastPrinted>
  <dcterms:created xsi:type="dcterms:W3CDTF">1999-08-27T23:14:11Z</dcterms:created>
  <dcterms:modified xsi:type="dcterms:W3CDTF">2013-06-27T07:39:13Z</dcterms:modified>
</cp:coreProperties>
</file>